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 id="2147483658" r:id="rId3"/>
  </p:sldMasterIdLst>
  <p:notesMasterIdLst>
    <p:notesMasterId r:id="rId34"/>
  </p:notesMasterIdLst>
  <p:sldIdLst>
    <p:sldId id="1199" r:id="rId4"/>
    <p:sldId id="265" r:id="rId5"/>
    <p:sldId id="256" r:id="rId6"/>
    <p:sldId id="258" r:id="rId7"/>
    <p:sldId id="263" r:id="rId8"/>
    <p:sldId id="264" r:id="rId9"/>
    <p:sldId id="260" r:id="rId10"/>
    <p:sldId id="261" r:id="rId11"/>
    <p:sldId id="266" r:id="rId12"/>
    <p:sldId id="267" r:id="rId13"/>
    <p:sldId id="1200" r:id="rId14"/>
    <p:sldId id="269" r:id="rId15"/>
    <p:sldId id="270" r:id="rId16"/>
    <p:sldId id="271" r:id="rId17"/>
    <p:sldId id="272" r:id="rId18"/>
    <p:sldId id="273" r:id="rId19"/>
    <p:sldId id="275" r:id="rId20"/>
    <p:sldId id="277" r:id="rId21"/>
    <p:sldId id="279" r:id="rId22"/>
    <p:sldId id="280" r:id="rId23"/>
    <p:sldId id="281" r:id="rId24"/>
    <p:sldId id="283" r:id="rId25"/>
    <p:sldId id="285" r:id="rId26"/>
    <p:sldId id="286" r:id="rId27"/>
    <p:sldId id="287" r:id="rId28"/>
    <p:sldId id="288" r:id="rId29"/>
    <p:sldId id="289" r:id="rId30"/>
    <p:sldId id="393" r:id="rId31"/>
    <p:sldId id="392" r:id="rId32"/>
    <p:sldId id="12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9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61" autoAdjust="0"/>
    <p:restoredTop sz="96327" autoAdjust="0"/>
  </p:normalViewPr>
  <p:slideViewPr>
    <p:cSldViewPr snapToGrid="0" showGuides="1">
      <p:cViewPr varScale="1">
        <p:scale>
          <a:sx n="124" d="100"/>
          <a:sy n="124" d="100"/>
        </p:scale>
        <p:origin x="792" y="168"/>
      </p:cViewPr>
      <p:guideLst/>
    </p:cSldViewPr>
  </p:slideViewPr>
  <p:notesTextViewPr>
    <p:cViewPr>
      <p:scale>
        <a:sx n="3" d="2"/>
        <a:sy n="3" d="2"/>
      </p:scale>
      <p:origin x="0" y="0"/>
    </p:cViewPr>
  </p:notesTextViewPr>
  <p:sorterViewPr>
    <p:cViewPr>
      <p:scale>
        <a:sx n="1" d="1"/>
        <a:sy n="1" d="1"/>
      </p:scale>
      <p:origin x="0" y="-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A3D29-0FB6-471E-B95A-1758169BB197}" type="datetimeFigureOut">
              <a:rPr lang="en-US" smtClean="0"/>
              <a:t>7/26/22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AFF89B-48C2-44C6-8D3E-A0B83A0B13ED}" type="slidenum">
              <a:rPr lang="en-US" smtClean="0"/>
              <a:t>‹#›</a:t>
            </a:fld>
            <a:endParaRPr lang="en-US"/>
          </a:p>
        </p:txBody>
      </p:sp>
    </p:spTree>
    <p:extLst>
      <p:ext uri="{BB962C8B-B14F-4D97-AF65-F5344CB8AC3E}">
        <p14:creationId xmlns:p14="http://schemas.microsoft.com/office/powerpoint/2010/main" val="1757447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86534D-BAA9-449C-9AFE-8C37A7B66E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12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FF89B-48C2-44C6-8D3E-A0B83A0B13ED}" type="slidenum">
              <a:rPr lang="en-US" smtClean="0"/>
              <a:t>18</a:t>
            </a:fld>
            <a:endParaRPr lang="en-US"/>
          </a:p>
        </p:txBody>
      </p:sp>
    </p:spTree>
    <p:extLst>
      <p:ext uri="{BB962C8B-B14F-4D97-AF65-F5344CB8AC3E}">
        <p14:creationId xmlns:p14="http://schemas.microsoft.com/office/powerpoint/2010/main" val="3470734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FF89B-48C2-44C6-8D3E-A0B83A0B13ED}" type="slidenum">
              <a:rPr lang="en-US" smtClean="0"/>
              <a:t>21</a:t>
            </a:fld>
            <a:endParaRPr lang="en-US"/>
          </a:p>
        </p:txBody>
      </p:sp>
    </p:spTree>
    <p:extLst>
      <p:ext uri="{BB962C8B-B14F-4D97-AF65-F5344CB8AC3E}">
        <p14:creationId xmlns:p14="http://schemas.microsoft.com/office/powerpoint/2010/main" val="238782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FF89B-48C2-44C6-8D3E-A0B83A0B13ED}" type="slidenum">
              <a:rPr lang="en-US" smtClean="0"/>
              <a:t>22</a:t>
            </a:fld>
            <a:endParaRPr lang="en-US"/>
          </a:p>
        </p:txBody>
      </p:sp>
    </p:spTree>
    <p:extLst>
      <p:ext uri="{BB962C8B-B14F-4D97-AF65-F5344CB8AC3E}">
        <p14:creationId xmlns:p14="http://schemas.microsoft.com/office/powerpoint/2010/main" val="3178748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FF89B-48C2-44C6-8D3E-A0B83A0B13ED}" type="slidenum">
              <a:rPr lang="en-US" smtClean="0"/>
              <a:t>23</a:t>
            </a:fld>
            <a:endParaRPr lang="en-US"/>
          </a:p>
        </p:txBody>
      </p:sp>
    </p:spTree>
    <p:extLst>
      <p:ext uri="{BB962C8B-B14F-4D97-AF65-F5344CB8AC3E}">
        <p14:creationId xmlns:p14="http://schemas.microsoft.com/office/powerpoint/2010/main" val="3582804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A3AFF89B-48C2-44C6-8D3E-A0B83A0B13ED}" type="slidenum">
              <a:rPr lang="en-US" smtClean="0"/>
              <a:t>26</a:t>
            </a:fld>
            <a:endParaRPr lang="en-US"/>
          </a:p>
        </p:txBody>
      </p:sp>
    </p:spTree>
    <p:extLst>
      <p:ext uri="{BB962C8B-B14F-4D97-AF65-F5344CB8AC3E}">
        <p14:creationId xmlns:p14="http://schemas.microsoft.com/office/powerpoint/2010/main" val="3850588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A3AFF89B-48C2-44C6-8D3E-A0B83A0B13ED}" type="slidenum">
              <a:rPr lang="en-US" smtClean="0"/>
              <a:t>29</a:t>
            </a:fld>
            <a:endParaRPr lang="en-US"/>
          </a:p>
        </p:txBody>
      </p:sp>
    </p:spTree>
    <p:extLst>
      <p:ext uri="{BB962C8B-B14F-4D97-AF65-F5344CB8AC3E}">
        <p14:creationId xmlns:p14="http://schemas.microsoft.com/office/powerpoint/2010/main" val="2658593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70E0A-99C4-1146-A63D-CBDC4F72E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04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A3AFF89B-48C2-44C6-8D3E-A0B83A0B13ED}" type="slidenum">
              <a:rPr lang="en-US" smtClean="0"/>
              <a:t>2</a:t>
            </a:fld>
            <a:endParaRPr lang="en-US"/>
          </a:p>
        </p:txBody>
      </p:sp>
    </p:spTree>
    <p:extLst>
      <p:ext uri="{BB962C8B-B14F-4D97-AF65-F5344CB8AC3E}">
        <p14:creationId xmlns:p14="http://schemas.microsoft.com/office/powerpoint/2010/main" val="425801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FF89B-48C2-44C6-8D3E-A0B83A0B13ED}" type="slidenum">
              <a:rPr lang="en-US" smtClean="0"/>
              <a:t>3</a:t>
            </a:fld>
            <a:endParaRPr lang="en-US"/>
          </a:p>
        </p:txBody>
      </p:sp>
    </p:spTree>
    <p:extLst>
      <p:ext uri="{BB962C8B-B14F-4D97-AF65-F5344CB8AC3E}">
        <p14:creationId xmlns:p14="http://schemas.microsoft.com/office/powerpoint/2010/main" val="322556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FF89B-48C2-44C6-8D3E-A0B83A0B13ED}" type="slidenum">
              <a:rPr lang="en-US" smtClean="0"/>
              <a:t>4</a:t>
            </a:fld>
            <a:endParaRPr lang="en-US"/>
          </a:p>
        </p:txBody>
      </p:sp>
    </p:spTree>
    <p:extLst>
      <p:ext uri="{BB962C8B-B14F-4D97-AF65-F5344CB8AC3E}">
        <p14:creationId xmlns:p14="http://schemas.microsoft.com/office/powerpoint/2010/main" val="2065778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AFF89B-48C2-44C6-8D3E-A0B83A0B13ED}" type="slidenum">
              <a:rPr lang="en-US" smtClean="0"/>
              <a:t>5</a:t>
            </a:fld>
            <a:endParaRPr lang="en-US"/>
          </a:p>
        </p:txBody>
      </p:sp>
    </p:spTree>
    <p:extLst>
      <p:ext uri="{BB962C8B-B14F-4D97-AF65-F5344CB8AC3E}">
        <p14:creationId xmlns:p14="http://schemas.microsoft.com/office/powerpoint/2010/main" val="1400121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AFF89B-48C2-44C6-8D3E-A0B83A0B13ED}" type="slidenum">
              <a:rPr lang="en-US" smtClean="0"/>
              <a:t>6</a:t>
            </a:fld>
            <a:endParaRPr lang="en-US"/>
          </a:p>
        </p:txBody>
      </p:sp>
    </p:spTree>
    <p:extLst>
      <p:ext uri="{BB962C8B-B14F-4D97-AF65-F5344CB8AC3E}">
        <p14:creationId xmlns:p14="http://schemas.microsoft.com/office/powerpoint/2010/main" val="1403221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AFF89B-48C2-44C6-8D3E-A0B83A0B13ED}" type="slidenum">
              <a:rPr lang="en-US" smtClean="0"/>
              <a:t>7</a:t>
            </a:fld>
            <a:endParaRPr lang="en-US"/>
          </a:p>
        </p:txBody>
      </p:sp>
    </p:spTree>
    <p:extLst>
      <p:ext uri="{BB962C8B-B14F-4D97-AF65-F5344CB8AC3E}">
        <p14:creationId xmlns:p14="http://schemas.microsoft.com/office/powerpoint/2010/main" val="233024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AFF89B-48C2-44C6-8D3E-A0B83A0B13ED}" type="slidenum">
              <a:rPr lang="en-US" smtClean="0"/>
              <a:t>9</a:t>
            </a:fld>
            <a:endParaRPr lang="en-US"/>
          </a:p>
        </p:txBody>
      </p:sp>
    </p:spTree>
    <p:extLst>
      <p:ext uri="{BB962C8B-B14F-4D97-AF65-F5344CB8AC3E}">
        <p14:creationId xmlns:p14="http://schemas.microsoft.com/office/powerpoint/2010/main" val="2545210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AFF89B-48C2-44C6-8D3E-A0B83A0B13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535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877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0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936450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3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1271BA6-E766-4E82-B118-37690444DC19}"/>
              </a:ext>
            </a:extLst>
          </p:cNvPr>
          <p:cNvSpPr>
            <a:spLocks noGrp="1"/>
          </p:cNvSpPr>
          <p:nvPr>
            <p:ph type="pic" sz="quarter" idx="13"/>
          </p:nvPr>
        </p:nvSpPr>
        <p:spPr>
          <a:xfrm>
            <a:off x="0" y="761771"/>
            <a:ext cx="4642643" cy="5672187"/>
          </a:xfrm>
          <a:custGeom>
            <a:avLst/>
            <a:gdLst>
              <a:gd name="connsiteX0" fmla="*/ 0 w 4642643"/>
              <a:gd name="connsiteY0" fmla="*/ 0 h 5672187"/>
              <a:gd name="connsiteX1" fmla="*/ 4642643 w 4642643"/>
              <a:gd name="connsiteY1" fmla="*/ 0 h 5672187"/>
              <a:gd name="connsiteX2" fmla="*/ 0 w 4642643"/>
              <a:gd name="connsiteY2" fmla="*/ 5672187 h 5672187"/>
            </a:gdLst>
            <a:ahLst/>
            <a:cxnLst>
              <a:cxn ang="0">
                <a:pos x="connsiteX0" y="connsiteY0"/>
              </a:cxn>
              <a:cxn ang="0">
                <a:pos x="connsiteX1" y="connsiteY1"/>
              </a:cxn>
              <a:cxn ang="0">
                <a:pos x="connsiteX2" y="connsiteY2"/>
              </a:cxn>
            </a:cxnLst>
            <a:rect l="l" t="t" r="r" b="b"/>
            <a:pathLst>
              <a:path w="4642643" h="5672187">
                <a:moveTo>
                  <a:pt x="0" y="0"/>
                </a:moveTo>
                <a:lnTo>
                  <a:pt x="4642643" y="0"/>
                </a:lnTo>
                <a:lnTo>
                  <a:pt x="0" y="5672187"/>
                </a:lnTo>
                <a:close/>
              </a:path>
            </a:pathLst>
          </a:custGeom>
        </p:spPr>
        <p:txBody>
          <a:bodyPr wrap="square">
            <a:noAutofit/>
          </a:bodyPr>
          <a:lstStyle/>
          <a:p>
            <a:endParaRPr lang="en-IN" dirty="0"/>
          </a:p>
        </p:txBody>
      </p:sp>
      <p:sp>
        <p:nvSpPr>
          <p:cNvPr id="2" name="Title 1">
            <a:extLst>
              <a:ext uri="{FF2B5EF4-FFF2-40B4-BE49-F238E27FC236}">
                <a16:creationId xmlns:a16="http://schemas.microsoft.com/office/drawing/2014/main" id="{984F6A04-A705-4B5F-BBBE-FB0AC2EB83A4}"/>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2401939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49F150-705D-43F8-8162-2E3B70022AF3}"/>
              </a:ext>
            </a:extLst>
          </p:cNvPr>
          <p:cNvSpPr>
            <a:spLocks noGrp="1"/>
          </p:cNvSpPr>
          <p:nvPr>
            <p:ph type="pic" sz="quarter" idx="13"/>
          </p:nvPr>
        </p:nvSpPr>
        <p:spPr>
          <a:xfrm>
            <a:off x="5818910"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Tree>
    <p:extLst>
      <p:ext uri="{BB962C8B-B14F-4D97-AF65-F5344CB8AC3E}">
        <p14:creationId xmlns:p14="http://schemas.microsoft.com/office/powerpoint/2010/main" val="520970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21000">
              <a:srgbClr val="0D13BF"/>
            </a:gs>
            <a:gs pos="58000">
              <a:schemeClr val="bg2">
                <a:lumMod val="25000"/>
              </a:schemeClr>
            </a:gs>
            <a:gs pos="0">
              <a:schemeClr val="accent2">
                <a:lumMod val="7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870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29794F-1D96-4CA7-A85F-39ACF1E426CC}"/>
              </a:ext>
            </a:extLst>
          </p:cNvPr>
          <p:cNvSpPr>
            <a:spLocks noGrp="1"/>
          </p:cNvSpPr>
          <p:nvPr>
            <p:ph type="pic" sz="quarter" idx="13"/>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3318494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06689D2-E779-4342-9AAA-1FAEAD9774B7}"/>
              </a:ext>
            </a:extLst>
          </p:cNvPr>
          <p:cNvSpPr>
            <a:spLocks noGrp="1"/>
          </p:cNvSpPr>
          <p:nvPr>
            <p:ph type="pic" sz="quarter" idx="13"/>
          </p:nvPr>
        </p:nvSpPr>
        <p:spPr>
          <a:xfrm>
            <a:off x="-30436" y="0"/>
            <a:ext cx="6126436" cy="6832672"/>
          </a:xfrm>
          <a:custGeom>
            <a:avLst/>
            <a:gdLst>
              <a:gd name="connsiteX0" fmla="*/ 0 w 6126436"/>
              <a:gd name="connsiteY0" fmla="*/ 0 h 6832672"/>
              <a:gd name="connsiteX1" fmla="*/ 6126436 w 6126436"/>
              <a:gd name="connsiteY1" fmla="*/ 0 h 6832672"/>
              <a:gd name="connsiteX2" fmla="*/ 6126436 w 6126436"/>
              <a:gd name="connsiteY2" fmla="*/ 6832672 h 6832672"/>
              <a:gd name="connsiteX3" fmla="*/ 0 w 6126436"/>
              <a:gd name="connsiteY3" fmla="*/ 6832672 h 6832672"/>
            </a:gdLst>
            <a:ahLst/>
            <a:cxnLst>
              <a:cxn ang="0">
                <a:pos x="connsiteX0" y="connsiteY0"/>
              </a:cxn>
              <a:cxn ang="0">
                <a:pos x="connsiteX1" y="connsiteY1"/>
              </a:cxn>
              <a:cxn ang="0">
                <a:pos x="connsiteX2" y="connsiteY2"/>
              </a:cxn>
              <a:cxn ang="0">
                <a:pos x="connsiteX3" y="connsiteY3"/>
              </a:cxn>
            </a:cxnLst>
            <a:rect l="l" t="t" r="r" b="b"/>
            <a:pathLst>
              <a:path w="6126436" h="6832672">
                <a:moveTo>
                  <a:pt x="0" y="0"/>
                </a:moveTo>
                <a:lnTo>
                  <a:pt x="6126436" y="0"/>
                </a:lnTo>
                <a:lnTo>
                  <a:pt x="6126436" y="6832672"/>
                </a:lnTo>
                <a:lnTo>
                  <a:pt x="0" y="6832672"/>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F7020A87-9568-4A97-9719-FFF2BB8A522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7/26/22</a:t>
            </a:fld>
            <a:endParaRPr lang="en-US" dirty="0"/>
          </a:p>
        </p:txBody>
      </p:sp>
      <p:sp>
        <p:nvSpPr>
          <p:cNvPr id="4" name="Footer Placeholder 3">
            <a:extLst>
              <a:ext uri="{FF2B5EF4-FFF2-40B4-BE49-F238E27FC236}">
                <a16:creationId xmlns:a16="http://schemas.microsoft.com/office/drawing/2014/main" id="{F06E95DA-3CA5-4F3D-88E1-015ACB993978}"/>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05B787F7-7750-47EC-8D8A-473507BC8CE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1328011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EAC6560-EA34-441A-9BD2-1A91B7130509}"/>
              </a:ext>
            </a:extLst>
          </p:cNvPr>
          <p:cNvSpPr>
            <a:spLocks noGrp="1"/>
          </p:cNvSpPr>
          <p:nvPr>
            <p:ph type="pic" sz="quarter" idx="13"/>
          </p:nvPr>
        </p:nvSpPr>
        <p:spPr>
          <a:xfrm>
            <a:off x="5818909" y="640574"/>
            <a:ext cx="5725073" cy="5400000"/>
          </a:xfrm>
          <a:custGeom>
            <a:avLst/>
            <a:gdLst>
              <a:gd name="connsiteX0" fmla="*/ 0 w 5725073"/>
              <a:gd name="connsiteY0" fmla="*/ 0 h 5400000"/>
              <a:gd name="connsiteX1" fmla="*/ 5725073 w 5725073"/>
              <a:gd name="connsiteY1" fmla="*/ 0 h 5400000"/>
              <a:gd name="connsiteX2" fmla="*/ 5725073 w 5725073"/>
              <a:gd name="connsiteY2" fmla="*/ 5400000 h 5400000"/>
              <a:gd name="connsiteX3" fmla="*/ 0 w 5725073"/>
              <a:gd name="connsiteY3" fmla="*/ 5400000 h 5400000"/>
            </a:gdLst>
            <a:ahLst/>
            <a:cxnLst>
              <a:cxn ang="0">
                <a:pos x="connsiteX0" y="connsiteY0"/>
              </a:cxn>
              <a:cxn ang="0">
                <a:pos x="connsiteX1" y="connsiteY1"/>
              </a:cxn>
              <a:cxn ang="0">
                <a:pos x="connsiteX2" y="connsiteY2"/>
              </a:cxn>
              <a:cxn ang="0">
                <a:pos x="connsiteX3" y="connsiteY3"/>
              </a:cxn>
            </a:cxnLst>
            <a:rect l="l" t="t" r="r" b="b"/>
            <a:pathLst>
              <a:path w="5725073" h="5400000">
                <a:moveTo>
                  <a:pt x="0" y="0"/>
                </a:moveTo>
                <a:lnTo>
                  <a:pt x="5725073" y="0"/>
                </a:lnTo>
                <a:lnTo>
                  <a:pt x="5725073" y="5400000"/>
                </a:lnTo>
                <a:lnTo>
                  <a:pt x="0" y="5400000"/>
                </a:lnTo>
                <a:close/>
              </a:path>
            </a:pathLst>
          </a:custGeom>
        </p:spPr>
        <p:txBody>
          <a:bodyPr wrap="square">
            <a:noAutofit/>
          </a:bodyPr>
          <a:lstStyle/>
          <a:p>
            <a:endParaRPr lang="en-IN"/>
          </a:p>
        </p:txBody>
      </p:sp>
      <p:sp>
        <p:nvSpPr>
          <p:cNvPr id="3" name="Date Placeholder 2">
            <a:extLst>
              <a:ext uri="{FF2B5EF4-FFF2-40B4-BE49-F238E27FC236}">
                <a16:creationId xmlns:a16="http://schemas.microsoft.com/office/drawing/2014/main" id="{7A4AD5F6-0A15-4261-BDCD-E362F7138C19}"/>
              </a:ext>
            </a:extLst>
          </p:cNvPr>
          <p:cNvSpPr>
            <a:spLocks noGrp="1"/>
          </p:cNvSpPr>
          <p:nvPr>
            <p:ph type="dt" sz="half" idx="10"/>
          </p:nvPr>
        </p:nvSpPr>
        <p:spPr>
          <a:xfrm>
            <a:off x="838200" y="6583286"/>
            <a:ext cx="2743200" cy="249385"/>
          </a:xfrm>
          <a:prstGeom prst="rect">
            <a:avLst/>
          </a:prstGeom>
        </p:spPr>
        <p:txBody>
          <a:bodyPr/>
          <a:lstStyle/>
          <a:p>
            <a:fld id="{75A06096-56DF-4290-9400-986291C51635}" type="datetime1">
              <a:rPr lang="en-US" smtClean="0"/>
              <a:t>7/26/22</a:t>
            </a:fld>
            <a:endParaRPr lang="en-US" dirty="0"/>
          </a:p>
        </p:txBody>
      </p:sp>
      <p:sp>
        <p:nvSpPr>
          <p:cNvPr id="4" name="Footer Placeholder 3">
            <a:extLst>
              <a:ext uri="{FF2B5EF4-FFF2-40B4-BE49-F238E27FC236}">
                <a16:creationId xmlns:a16="http://schemas.microsoft.com/office/drawing/2014/main" id="{C86CB879-1569-4D6E-B10E-1C7D3305EFBA}"/>
              </a:ext>
            </a:extLst>
          </p:cNvPr>
          <p:cNvSpPr>
            <a:spLocks noGrp="1"/>
          </p:cNvSpPr>
          <p:nvPr>
            <p:ph type="ftr" sz="quarter" idx="11"/>
          </p:nvPr>
        </p:nvSpPr>
        <p:spPr>
          <a:xfrm>
            <a:off x="4038600" y="6583286"/>
            <a:ext cx="4114800" cy="24938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930AC812-75EF-4492-80B5-30A436522E05}"/>
              </a:ext>
            </a:extLst>
          </p:cNvPr>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pPr/>
              <a:t>‹#›</a:t>
            </a:fld>
            <a:endParaRPr lang="en-US" dirty="0"/>
          </a:p>
        </p:txBody>
      </p:sp>
    </p:spTree>
    <p:extLst>
      <p:ext uri="{BB962C8B-B14F-4D97-AF65-F5344CB8AC3E}">
        <p14:creationId xmlns:p14="http://schemas.microsoft.com/office/powerpoint/2010/main" val="282778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1561BE48-2D6D-4090-93EB-7EAB93FB2B16}" type="datetime1">
              <a:rPr lang="en-US" smtClean="0"/>
              <a:t>7/26/22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555461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44FE-F7E4-16D3-80BA-CF4CE672BBEA}"/>
              </a:ext>
            </a:extLst>
          </p:cNvPr>
          <p:cNvSpPr>
            <a:spLocks noGrp="1"/>
          </p:cNvSpPr>
          <p:nvPr>
            <p:ph type="title"/>
          </p:nvPr>
        </p:nvSpPr>
        <p:spPr>
          <a:xfrm>
            <a:off x="533400" y="533400"/>
            <a:ext cx="11125200" cy="914400"/>
          </a:xfrm>
          <a:prstGeom prst="rect">
            <a:avLst/>
          </a:prstGeom>
        </p:spPr>
        <p:txBody>
          <a:bodyPr lIns="0" tIns="0" rIns="0" bIns="0"/>
          <a:lstStyle>
            <a:lvl1pPr marL="0" indent="0">
              <a:lnSpc>
                <a:spcPct val="100000"/>
              </a:lnSpc>
              <a:buClr>
                <a:schemeClr val="accent1"/>
              </a:buClr>
              <a:buFont typeface="Arial" panose="020B0604020202020204" pitchFamily="34" charset="0"/>
              <a:buNone/>
              <a:defRPr sz="3600" b="1">
                <a:solidFill>
                  <a:schemeClr val="tx1"/>
                </a:solidFill>
                <a:latin typeface="Montserrat ExtraBold" panose="00000900000000000000" pitchFamily="50"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B482576-BF34-8A76-DCEF-56EEB4E6CE53}"/>
              </a:ext>
            </a:extLst>
          </p:cNvPr>
          <p:cNvSpPr>
            <a:spLocks noGrp="1"/>
          </p:cNvSpPr>
          <p:nvPr>
            <p:ph idx="1"/>
          </p:nvPr>
        </p:nvSpPr>
        <p:spPr>
          <a:xfrm>
            <a:off x="533400" y="1714500"/>
            <a:ext cx="11125200" cy="4462463"/>
          </a:xfrm>
          <a:prstGeom prst="rect">
            <a:avLst/>
          </a:prstGeom>
        </p:spPr>
        <p:txBody>
          <a:bodyPr lIns="0" tIns="0" rIns="0" bIns="0"/>
          <a:lstStyle>
            <a:lvl1pPr marL="228600" indent="-228600">
              <a:lnSpc>
                <a:spcPct val="120000"/>
              </a:lnSpc>
              <a:spcBef>
                <a:spcPts val="400"/>
              </a:spcBef>
              <a:spcAft>
                <a:spcPts val="400"/>
              </a:spcAft>
              <a:buClr>
                <a:schemeClr val="accent1"/>
              </a:buClr>
              <a:buFont typeface="Arial" panose="020B0604020202020204" pitchFamily="34" charset="0"/>
              <a:buChar char="•"/>
              <a:defRPr sz="1400">
                <a:solidFill>
                  <a:schemeClr val="tx1"/>
                </a:solidFill>
                <a:latin typeface="Montserrat" panose="00000500000000000000" pitchFamily="2" charset="0"/>
              </a:defRPr>
            </a:lvl1pPr>
            <a:lvl2pPr marL="685800" indent="-228600">
              <a:lnSpc>
                <a:spcPct val="120000"/>
              </a:lnSpc>
              <a:spcBef>
                <a:spcPts val="400"/>
              </a:spcBef>
              <a:spcAft>
                <a:spcPts val="400"/>
              </a:spcAft>
              <a:buClr>
                <a:schemeClr val="accent1"/>
              </a:buClr>
              <a:buFont typeface="Arial" panose="020B0604020202020204" pitchFamily="34" charset="0"/>
              <a:buChar char="•"/>
              <a:defRPr sz="1200">
                <a:solidFill>
                  <a:schemeClr val="tx1"/>
                </a:solidFill>
                <a:latin typeface="Montserrat" panose="00000500000000000000" pitchFamily="2" charset="0"/>
              </a:defRPr>
            </a:lvl2pPr>
            <a:lvl3pPr marL="1143000" indent="-228600">
              <a:lnSpc>
                <a:spcPct val="120000"/>
              </a:lnSpc>
              <a:spcBef>
                <a:spcPts val="400"/>
              </a:spcBef>
              <a:spcAft>
                <a:spcPts val="400"/>
              </a:spcAft>
              <a:buClr>
                <a:schemeClr val="accent1"/>
              </a:buClr>
              <a:buFont typeface="Arial" panose="020B0604020202020204" pitchFamily="34" charset="0"/>
              <a:buChar char="•"/>
              <a:defRPr sz="1100">
                <a:solidFill>
                  <a:schemeClr val="tx1"/>
                </a:solidFill>
                <a:latin typeface="Montserrat" panose="00000500000000000000" pitchFamily="2" charset="0"/>
              </a:defRPr>
            </a:lvl3pPr>
            <a:lvl4pPr marL="1600200" indent="-228600">
              <a:lnSpc>
                <a:spcPct val="120000"/>
              </a:lnSpc>
              <a:spcBef>
                <a:spcPts val="400"/>
              </a:spcBef>
              <a:spcAft>
                <a:spcPts val="400"/>
              </a:spcAft>
              <a:buClr>
                <a:schemeClr val="accent1"/>
              </a:buClr>
              <a:buFont typeface="Arial" panose="020B0604020202020204" pitchFamily="34" charset="0"/>
              <a:buChar char="•"/>
              <a:defRPr sz="1050">
                <a:solidFill>
                  <a:schemeClr val="tx1"/>
                </a:solidFill>
                <a:latin typeface="Montserrat" panose="00000500000000000000" pitchFamily="2" charset="0"/>
              </a:defRPr>
            </a:lvl4pPr>
            <a:lvl5pPr marL="2057400" indent="-228600">
              <a:lnSpc>
                <a:spcPct val="120000"/>
              </a:lnSpc>
              <a:spcBef>
                <a:spcPts val="400"/>
              </a:spcBef>
              <a:spcAft>
                <a:spcPts val="400"/>
              </a:spcAft>
              <a:buClr>
                <a:schemeClr val="accent1"/>
              </a:buClr>
              <a:buFont typeface="Arial" panose="020B0604020202020204" pitchFamily="34" charset="0"/>
              <a:buChar char="•"/>
              <a:defRPr sz="1050">
                <a:solidFill>
                  <a:schemeClr val="tx1"/>
                </a:solidFill>
                <a:latin typeface="Montserrat"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816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583286"/>
            <a:ext cx="2743200" cy="249385"/>
          </a:xfrm>
          <a:prstGeom prst="rect">
            <a:avLst/>
          </a:prstGeom>
        </p:spPr>
        <p:txBody>
          <a:bodyPr/>
          <a:lstStyle/>
          <a:p>
            <a:fld id="{1AFAC0BB-E46E-40ED-9A52-C3063C3C97C2}" type="datetime1">
              <a:rPr lang="en-US" smtClean="0"/>
              <a:t>7/26/22</a:t>
            </a:fld>
            <a:endParaRPr lang="en-US"/>
          </a:p>
        </p:txBody>
      </p:sp>
      <p:sp>
        <p:nvSpPr>
          <p:cNvPr id="8" name="Footer Placeholder 7"/>
          <p:cNvSpPr>
            <a:spLocks noGrp="1"/>
          </p:cNvSpPr>
          <p:nvPr>
            <p:ph type="ftr" sz="quarter" idx="11"/>
          </p:nvPr>
        </p:nvSpPr>
        <p:spPr>
          <a:xfrm>
            <a:off x="4038600" y="6583286"/>
            <a:ext cx="4114800" cy="249385"/>
          </a:xfrm>
          <a:prstGeom prst="rect">
            <a:avLst/>
          </a:prstGeom>
        </p:spPr>
        <p:txBody>
          <a:bodyPr/>
          <a:lstStyle/>
          <a:p>
            <a:endParaRPr lang="en-US"/>
          </a:p>
        </p:txBody>
      </p:sp>
      <p:sp>
        <p:nvSpPr>
          <p:cNvPr id="9" name="Slide Number Placeholder 8"/>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638387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583286"/>
            <a:ext cx="2743200" cy="249385"/>
          </a:xfrm>
          <a:prstGeom prst="rect">
            <a:avLst/>
          </a:prstGeom>
        </p:spPr>
        <p:txBody>
          <a:bodyPr/>
          <a:lstStyle/>
          <a:p>
            <a:fld id="{654299F2-490A-4689-9798-694CAE1CDFB5}" type="datetime1">
              <a:rPr lang="en-US" smtClean="0"/>
              <a:t>7/26/22</a:t>
            </a:fld>
            <a:endParaRPr lang="en-US"/>
          </a:p>
        </p:txBody>
      </p:sp>
      <p:sp>
        <p:nvSpPr>
          <p:cNvPr id="4" name="Footer Placeholder 3"/>
          <p:cNvSpPr>
            <a:spLocks noGrp="1"/>
          </p:cNvSpPr>
          <p:nvPr>
            <p:ph type="ftr" sz="quarter" idx="11"/>
          </p:nvPr>
        </p:nvSpPr>
        <p:spPr>
          <a:xfrm>
            <a:off x="4038600" y="6583286"/>
            <a:ext cx="4114800" cy="249385"/>
          </a:xfrm>
          <a:prstGeom prst="rect">
            <a:avLst/>
          </a:prstGeom>
        </p:spPr>
        <p:txBody>
          <a:bodyPr/>
          <a:lstStyle/>
          <a:p>
            <a:endParaRPr lang="en-US"/>
          </a:p>
        </p:txBody>
      </p:sp>
      <p:sp>
        <p:nvSpPr>
          <p:cNvPr id="5" name="Slide Number Placeholder 4"/>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888323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583286"/>
            <a:ext cx="2743200" cy="249385"/>
          </a:xfrm>
          <a:prstGeom prst="rect">
            <a:avLst/>
          </a:prstGeom>
        </p:spPr>
        <p:txBody>
          <a:bodyPr/>
          <a:lstStyle/>
          <a:p>
            <a:fld id="{8606A597-4D65-4E7D-8110-2D0D7D9138F4}" type="datetime1">
              <a:rPr lang="en-US" smtClean="0"/>
              <a:t>7/26/22</a:t>
            </a:fld>
            <a:endParaRPr lang="en-US"/>
          </a:p>
        </p:txBody>
      </p:sp>
      <p:sp>
        <p:nvSpPr>
          <p:cNvPr id="3" name="Footer Placeholder 2"/>
          <p:cNvSpPr>
            <a:spLocks noGrp="1"/>
          </p:cNvSpPr>
          <p:nvPr>
            <p:ph type="ftr" sz="quarter" idx="11"/>
          </p:nvPr>
        </p:nvSpPr>
        <p:spPr>
          <a:xfrm>
            <a:off x="4038600" y="6583286"/>
            <a:ext cx="4114800" cy="249385"/>
          </a:xfrm>
          <a:prstGeom prst="rect">
            <a:avLst/>
          </a:prstGeom>
        </p:spPr>
        <p:txBody>
          <a:bodyPr/>
          <a:lstStyle/>
          <a:p>
            <a:endParaRPr lang="en-US"/>
          </a:p>
        </p:txBody>
      </p:sp>
      <p:sp>
        <p:nvSpPr>
          <p:cNvPr id="4" name="Slide Number Placeholder 3"/>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3690886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20F94C64-6DD2-4C8E-A963-1407C194F17C}" type="datetime1">
              <a:rPr lang="en-US" smtClean="0"/>
              <a:t>7/26/22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1806102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583286"/>
            <a:ext cx="2743200" cy="249385"/>
          </a:xfrm>
          <a:prstGeom prst="rect">
            <a:avLst/>
          </a:prstGeom>
        </p:spPr>
        <p:txBody>
          <a:bodyPr/>
          <a:lstStyle/>
          <a:p>
            <a:fld id="{71E736A9-847E-4AF8-850E-B2BC1B79C173}" type="datetime1">
              <a:rPr lang="en-US" smtClean="0"/>
              <a:t>7/26/22</a:t>
            </a:fld>
            <a:endParaRPr lang="en-US"/>
          </a:p>
        </p:txBody>
      </p:sp>
      <p:sp>
        <p:nvSpPr>
          <p:cNvPr id="6" name="Footer Placeholder 5"/>
          <p:cNvSpPr>
            <a:spLocks noGrp="1"/>
          </p:cNvSpPr>
          <p:nvPr>
            <p:ph type="ftr" sz="quarter" idx="11"/>
          </p:nvPr>
        </p:nvSpPr>
        <p:spPr>
          <a:xfrm>
            <a:off x="4038600" y="6583286"/>
            <a:ext cx="4114800" cy="249385"/>
          </a:xfrm>
          <a:prstGeom prst="rect">
            <a:avLst/>
          </a:prstGeom>
        </p:spPr>
        <p:txBody>
          <a:bodyPr/>
          <a:lstStyle/>
          <a:p>
            <a:endParaRPr lang="en-US"/>
          </a:p>
        </p:txBody>
      </p:sp>
      <p:sp>
        <p:nvSpPr>
          <p:cNvPr id="7" name="Slide Number Placeholder 6"/>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508820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E063FED3-3B2C-47DA-B07A-DF28FA123EC6}" type="datetime1">
              <a:rPr lang="en-US" smtClean="0"/>
              <a:t>7/26/22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4210311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583286"/>
            <a:ext cx="2743200" cy="249385"/>
          </a:xfrm>
          <a:prstGeom prst="rect">
            <a:avLst/>
          </a:prstGeom>
        </p:spPr>
        <p:txBody>
          <a:bodyPr/>
          <a:lstStyle/>
          <a:p>
            <a:fld id="{07C5DAD9-4FE2-444A-8B60-CA0EBA9AFE94}" type="datetime1">
              <a:rPr lang="en-US" smtClean="0"/>
              <a:t>7/26/22</a:t>
            </a:fld>
            <a:endParaRPr lang="en-US"/>
          </a:p>
        </p:txBody>
      </p:sp>
      <p:sp>
        <p:nvSpPr>
          <p:cNvPr id="5" name="Footer Placeholder 4"/>
          <p:cNvSpPr>
            <a:spLocks noGrp="1"/>
          </p:cNvSpPr>
          <p:nvPr>
            <p:ph type="ftr" sz="quarter" idx="11"/>
          </p:nvPr>
        </p:nvSpPr>
        <p:spPr>
          <a:xfrm>
            <a:off x="4038600" y="6583286"/>
            <a:ext cx="4114800" cy="249385"/>
          </a:xfrm>
          <a:prstGeom prst="rect">
            <a:avLst/>
          </a:prstGeom>
        </p:spPr>
        <p:txBody>
          <a:bodyPr/>
          <a:lstStyle/>
          <a:p>
            <a:endParaRPr lang="en-US"/>
          </a:p>
        </p:txBody>
      </p:sp>
      <p:sp>
        <p:nvSpPr>
          <p:cNvPr id="6" name="Slide Number Placeholder 5"/>
          <p:cNvSpPr>
            <a:spLocks noGrp="1"/>
          </p:cNvSpPr>
          <p:nvPr>
            <p:ph type="sldNum" sz="quarter" idx="12"/>
          </p:nvPr>
        </p:nvSpPr>
        <p:spPr>
          <a:xfrm>
            <a:off x="11543982" y="6583287"/>
            <a:ext cx="347733" cy="249385"/>
          </a:xfrm>
          <a:prstGeom prst="rect">
            <a:avLst/>
          </a:prstGeom>
        </p:spPr>
        <p:txBody>
          <a:bodyPr/>
          <a:lstStyle/>
          <a:p>
            <a:fld id="{3E3E31EF-75AC-41D4-8B73-7D10C33DACEE}" type="slidenum">
              <a:rPr lang="en-US" smtClean="0"/>
              <a:t>‹#›</a:t>
            </a:fld>
            <a:endParaRPr lang="en-US"/>
          </a:p>
        </p:txBody>
      </p:sp>
    </p:spTree>
    <p:extLst>
      <p:ext uri="{BB962C8B-B14F-4D97-AF65-F5344CB8AC3E}">
        <p14:creationId xmlns:p14="http://schemas.microsoft.com/office/powerpoint/2010/main" val="23140939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7/26/22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0"/>
            <a:ext cx="10972800" cy="715961"/>
          </a:xfrm>
        </p:spPr>
        <p:txBody>
          <a:bodyPr>
            <a:normAutofit/>
          </a:bodyPr>
          <a:lstStyle>
            <a:lvl1pPr algn="l">
              <a:defRPr sz="3733">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0" cy="508000"/>
          </a:xfrm>
        </p:spPr>
        <p:txBody>
          <a:bodyPr>
            <a:noAutofit/>
          </a:bodyPr>
          <a:lstStyle>
            <a:lvl1pPr marL="0" indent="0">
              <a:buNone/>
              <a:defRPr sz="1867">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1001222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835341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44FE-F7E4-16D3-80BA-CF4CE672BBEA}"/>
              </a:ext>
            </a:extLst>
          </p:cNvPr>
          <p:cNvSpPr>
            <a:spLocks noGrp="1"/>
          </p:cNvSpPr>
          <p:nvPr>
            <p:ph type="title"/>
          </p:nvPr>
        </p:nvSpPr>
        <p:spPr>
          <a:xfrm>
            <a:off x="533400" y="533400"/>
            <a:ext cx="6235700" cy="914400"/>
          </a:xfrm>
          <a:prstGeom prst="rect">
            <a:avLst/>
          </a:prstGeom>
        </p:spPr>
        <p:txBody>
          <a:bodyPr lIns="0" tIns="0" rIns="0" bIns="0"/>
          <a:lstStyle>
            <a:lvl1pPr marL="0" indent="0">
              <a:lnSpc>
                <a:spcPct val="100000"/>
              </a:lnSpc>
              <a:buClr>
                <a:schemeClr val="accent1"/>
              </a:buClr>
              <a:buFont typeface="Arial" panose="020B0604020202020204" pitchFamily="34" charset="0"/>
              <a:buNone/>
              <a:defRPr sz="3600" b="1">
                <a:solidFill>
                  <a:schemeClr val="tx1"/>
                </a:solidFill>
                <a:latin typeface="Montserrat ExtraBold" panose="00000900000000000000" pitchFamily="50"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B482576-BF34-8A76-DCEF-56EEB4E6CE53}"/>
              </a:ext>
            </a:extLst>
          </p:cNvPr>
          <p:cNvSpPr>
            <a:spLocks noGrp="1"/>
          </p:cNvSpPr>
          <p:nvPr>
            <p:ph idx="1"/>
          </p:nvPr>
        </p:nvSpPr>
        <p:spPr>
          <a:xfrm>
            <a:off x="533400" y="1714500"/>
            <a:ext cx="6235700" cy="4462463"/>
          </a:xfrm>
          <a:prstGeom prst="rect">
            <a:avLst/>
          </a:prstGeom>
        </p:spPr>
        <p:txBody>
          <a:bodyPr lIns="0" tIns="0" rIns="0" bIns="0"/>
          <a:lstStyle>
            <a:lvl1pPr marL="228600" indent="-228600">
              <a:lnSpc>
                <a:spcPct val="120000"/>
              </a:lnSpc>
              <a:spcBef>
                <a:spcPts val="400"/>
              </a:spcBef>
              <a:spcAft>
                <a:spcPts val="400"/>
              </a:spcAft>
              <a:buClr>
                <a:schemeClr val="accent1"/>
              </a:buClr>
              <a:buFont typeface="Arial" panose="020B0604020202020204" pitchFamily="34" charset="0"/>
              <a:buChar char="•"/>
              <a:defRPr sz="1400">
                <a:solidFill>
                  <a:schemeClr val="tx1"/>
                </a:solidFill>
                <a:latin typeface="Montserrat" panose="00000500000000000000" pitchFamily="2" charset="0"/>
              </a:defRPr>
            </a:lvl1pPr>
            <a:lvl2pPr marL="685800" indent="-228600">
              <a:lnSpc>
                <a:spcPct val="120000"/>
              </a:lnSpc>
              <a:spcBef>
                <a:spcPts val="400"/>
              </a:spcBef>
              <a:spcAft>
                <a:spcPts val="400"/>
              </a:spcAft>
              <a:buClr>
                <a:schemeClr val="accent1"/>
              </a:buClr>
              <a:buFont typeface="Arial" panose="020B0604020202020204" pitchFamily="34" charset="0"/>
              <a:buChar char="•"/>
              <a:defRPr sz="1200">
                <a:solidFill>
                  <a:schemeClr val="tx1"/>
                </a:solidFill>
                <a:latin typeface="Montserrat" panose="00000500000000000000" pitchFamily="2" charset="0"/>
              </a:defRPr>
            </a:lvl2pPr>
            <a:lvl3pPr marL="1143000" indent="-228600">
              <a:lnSpc>
                <a:spcPct val="120000"/>
              </a:lnSpc>
              <a:spcBef>
                <a:spcPts val="400"/>
              </a:spcBef>
              <a:spcAft>
                <a:spcPts val="400"/>
              </a:spcAft>
              <a:buClr>
                <a:schemeClr val="accent1"/>
              </a:buClr>
              <a:buFont typeface="Arial" panose="020B0604020202020204" pitchFamily="34" charset="0"/>
              <a:buChar char="•"/>
              <a:defRPr sz="1100">
                <a:solidFill>
                  <a:schemeClr val="tx1"/>
                </a:solidFill>
                <a:latin typeface="Montserrat" panose="00000500000000000000" pitchFamily="2" charset="0"/>
              </a:defRPr>
            </a:lvl3pPr>
            <a:lvl4pPr marL="1600200" indent="-228600">
              <a:lnSpc>
                <a:spcPct val="120000"/>
              </a:lnSpc>
              <a:spcBef>
                <a:spcPts val="400"/>
              </a:spcBef>
              <a:spcAft>
                <a:spcPts val="400"/>
              </a:spcAft>
              <a:buClr>
                <a:schemeClr val="accent1"/>
              </a:buClr>
              <a:buFont typeface="Arial" panose="020B0604020202020204" pitchFamily="34" charset="0"/>
              <a:buChar char="•"/>
              <a:defRPr sz="1050">
                <a:solidFill>
                  <a:schemeClr val="tx1"/>
                </a:solidFill>
                <a:latin typeface="Montserrat" panose="00000500000000000000" pitchFamily="2" charset="0"/>
              </a:defRPr>
            </a:lvl4pPr>
            <a:lvl5pPr marL="2057400" indent="-228600">
              <a:lnSpc>
                <a:spcPct val="120000"/>
              </a:lnSpc>
              <a:spcBef>
                <a:spcPts val="400"/>
              </a:spcBef>
              <a:spcAft>
                <a:spcPts val="400"/>
              </a:spcAft>
              <a:buClr>
                <a:schemeClr val="accent1"/>
              </a:buClr>
              <a:buFont typeface="Arial" panose="020B0604020202020204" pitchFamily="34" charset="0"/>
              <a:buChar char="•"/>
              <a:defRPr sz="1050">
                <a:solidFill>
                  <a:schemeClr val="tx1"/>
                </a:solidFill>
                <a:latin typeface="Montserrat"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E9B78591-B270-A989-F89E-98C524F0B0A7}"/>
              </a:ext>
            </a:extLst>
          </p:cNvPr>
          <p:cNvSpPr/>
          <p:nvPr userDrawn="1"/>
        </p:nvSpPr>
        <p:spPr>
          <a:xfrm>
            <a:off x="7305676" y="0"/>
            <a:ext cx="4886324" cy="6858000"/>
          </a:xfrm>
          <a:prstGeom prst="rect">
            <a:avLst/>
          </a:prstGeom>
          <a:gradFill>
            <a:gsLst>
              <a:gs pos="45000">
                <a:srgbClr val="2F6FF5"/>
              </a:gs>
              <a:gs pos="0">
                <a:schemeClr val="accent1"/>
              </a:gs>
              <a:gs pos="100000">
                <a:schemeClr val="accent2"/>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606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61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490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9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9AF561-4F67-4B18-A9F5-32373D963ABE}"/>
              </a:ext>
            </a:extLst>
          </p:cNvPr>
          <p:cNvSpPr>
            <a:spLocks noGrp="1"/>
          </p:cNvSpPr>
          <p:nvPr>
            <p:ph type="pic" sz="quarter" idx="10"/>
          </p:nvPr>
        </p:nvSpPr>
        <p:spPr>
          <a:xfrm>
            <a:off x="0" y="0"/>
            <a:ext cx="12192000" cy="6858000"/>
          </a:xfrm>
          <a:prstGeom prst="rect">
            <a:avLst/>
          </a:prstGeom>
          <a:solidFill>
            <a:schemeClr val="accent1"/>
          </a:solidFill>
        </p:spPr>
        <p:txBody>
          <a:bodyPr/>
          <a:lstStyle>
            <a:lvl1pPr>
              <a:defRPr sz="2000">
                <a:solidFill>
                  <a:schemeClr val="bg1">
                    <a:lumMod val="75000"/>
                  </a:schemeClr>
                </a:solidFill>
              </a:defRPr>
            </a:lvl1pPr>
          </a:lstStyle>
          <a:p>
            <a:endParaRPr lang="id-ID"/>
          </a:p>
        </p:txBody>
      </p:sp>
    </p:spTree>
    <p:extLst>
      <p:ext uri="{BB962C8B-B14F-4D97-AF65-F5344CB8AC3E}">
        <p14:creationId xmlns:p14="http://schemas.microsoft.com/office/powerpoint/2010/main" val="157688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515255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807910" y="2721904"/>
            <a:ext cx="10002898" cy="2085447"/>
          </a:xfrm>
        </p:spPr>
        <p:txBody>
          <a:bodyPr anchor="ctr">
            <a:noAutofit/>
          </a:bodyPr>
          <a:lstStyle>
            <a:lvl1pPr marL="72000" indent="-72000" algn="ctr">
              <a:lnSpc>
                <a:spcPct val="100000"/>
              </a:lnSpc>
              <a:defRPr sz="8000">
                <a:solidFill>
                  <a:schemeClr val="bg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6187083" y="114302"/>
            <a:ext cx="6001869" cy="313515"/>
          </a:xfrm>
        </p:spPr>
        <p:txBody>
          <a:bodyPr anchor="ctr">
            <a:noAutofit/>
          </a:bodyPr>
          <a:lstStyle>
            <a:lvl1pPr marL="72000" indent="-72000" algn="r">
              <a:lnSpc>
                <a:spcPct val="100000"/>
              </a:lnSpc>
              <a:buNone/>
              <a:defRPr sz="1800" b="1" i="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20" name="Group 219">
            <a:extLst>
              <a:ext uri="{FF2B5EF4-FFF2-40B4-BE49-F238E27FC236}">
                <a16:creationId xmlns:a16="http://schemas.microsoft.com/office/drawing/2014/main" id="{949A12A1-36D0-46A9-9801-6E34C39DB559}"/>
              </a:ext>
            </a:extLst>
          </p:cNvPr>
          <p:cNvGrpSpPr/>
          <p:nvPr/>
        </p:nvGrpSpPr>
        <p:grpSpPr>
          <a:xfrm>
            <a:off x="7101881" y="2227497"/>
            <a:ext cx="359477" cy="1357020"/>
            <a:chOff x="-1453224" y="1570037"/>
            <a:chExt cx="984883" cy="3717925"/>
          </a:xfrm>
        </p:grpSpPr>
        <p:sp>
          <p:nvSpPr>
            <p:cNvPr id="388" name="Rectangle 17">
              <a:extLst>
                <a:ext uri="{FF2B5EF4-FFF2-40B4-BE49-F238E27FC236}">
                  <a16:creationId xmlns:a16="http://schemas.microsoft.com/office/drawing/2014/main" id="{4685A815-FBAA-47A3-A1DF-CE802451539E}"/>
                </a:ext>
              </a:extLst>
            </p:cNvPr>
            <p:cNvSpPr/>
            <p:nvPr/>
          </p:nvSpPr>
          <p:spPr>
            <a:xfrm>
              <a:off x="-1107987" y="2235693"/>
              <a:ext cx="342178" cy="1267601"/>
            </a:xfrm>
            <a:custGeom>
              <a:avLst/>
              <a:gdLst>
                <a:gd name="connsiteX0" fmla="*/ 0 w 342178"/>
                <a:gd name="connsiteY0" fmla="*/ 0 h 1186815"/>
                <a:gd name="connsiteX1" fmla="*/ 342178 w 342178"/>
                <a:gd name="connsiteY1" fmla="*/ 0 h 1186815"/>
                <a:gd name="connsiteX2" fmla="*/ 342178 w 342178"/>
                <a:gd name="connsiteY2" fmla="*/ 1186815 h 1186815"/>
                <a:gd name="connsiteX3" fmla="*/ 0 w 342178"/>
                <a:gd name="connsiteY3" fmla="*/ 1186815 h 1186815"/>
                <a:gd name="connsiteX4" fmla="*/ 0 w 342178"/>
                <a:gd name="connsiteY4" fmla="*/ 0 h 1186815"/>
                <a:gd name="connsiteX0" fmla="*/ 0 w 342178"/>
                <a:gd name="connsiteY0" fmla="*/ 60113 h 1246928"/>
                <a:gd name="connsiteX1" fmla="*/ 342178 w 342178"/>
                <a:gd name="connsiteY1" fmla="*/ 60113 h 1246928"/>
                <a:gd name="connsiteX2" fmla="*/ 342178 w 342178"/>
                <a:gd name="connsiteY2" fmla="*/ 1246928 h 1246928"/>
                <a:gd name="connsiteX3" fmla="*/ 0 w 342178"/>
                <a:gd name="connsiteY3" fmla="*/ 1246928 h 1246928"/>
                <a:gd name="connsiteX4" fmla="*/ 0 w 342178"/>
                <a:gd name="connsiteY4" fmla="*/ 60113 h 1246928"/>
                <a:gd name="connsiteX0" fmla="*/ 0 w 342178"/>
                <a:gd name="connsiteY0" fmla="*/ 80786 h 1267601"/>
                <a:gd name="connsiteX1" fmla="*/ 342178 w 342178"/>
                <a:gd name="connsiteY1" fmla="*/ 80786 h 1267601"/>
                <a:gd name="connsiteX2" fmla="*/ 342178 w 342178"/>
                <a:gd name="connsiteY2" fmla="*/ 1267601 h 1267601"/>
                <a:gd name="connsiteX3" fmla="*/ 0 w 342178"/>
                <a:gd name="connsiteY3" fmla="*/ 1267601 h 1267601"/>
                <a:gd name="connsiteX4" fmla="*/ 0 w 342178"/>
                <a:gd name="connsiteY4" fmla="*/ 80786 h 126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78" h="1267601">
                  <a:moveTo>
                    <a:pt x="0" y="80786"/>
                  </a:moveTo>
                  <a:cubicBezTo>
                    <a:pt x="93104" y="-54469"/>
                    <a:pt x="256694" y="4586"/>
                    <a:pt x="342178" y="80786"/>
                  </a:cubicBezTo>
                  <a:lnTo>
                    <a:pt x="342178" y="1267601"/>
                  </a:lnTo>
                  <a:lnTo>
                    <a:pt x="0" y="1267601"/>
                  </a:lnTo>
                  <a:lnTo>
                    <a:pt x="0" y="807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9" name="Group 388">
              <a:extLst>
                <a:ext uri="{FF2B5EF4-FFF2-40B4-BE49-F238E27FC236}">
                  <a16:creationId xmlns:a16="http://schemas.microsoft.com/office/drawing/2014/main" id="{F8D6DDFE-36D9-408F-9E70-4157C9577C58}"/>
                </a:ext>
              </a:extLst>
            </p:cNvPr>
            <p:cNvGrpSpPr/>
            <p:nvPr/>
          </p:nvGrpSpPr>
          <p:grpSpPr>
            <a:xfrm>
              <a:off x="-1453224" y="1570037"/>
              <a:ext cx="984883" cy="3717925"/>
              <a:chOff x="352426" y="1352933"/>
              <a:chExt cx="984883" cy="3717925"/>
            </a:xfrm>
          </p:grpSpPr>
          <p:grpSp>
            <p:nvGrpSpPr>
              <p:cNvPr id="390" name="Group 389">
                <a:extLst>
                  <a:ext uri="{FF2B5EF4-FFF2-40B4-BE49-F238E27FC236}">
                    <a16:creationId xmlns:a16="http://schemas.microsoft.com/office/drawing/2014/main" id="{38BB6675-B914-4F55-8438-6CCFEE11ACF5}"/>
                  </a:ext>
                </a:extLst>
              </p:cNvPr>
              <p:cNvGrpSpPr/>
              <p:nvPr/>
            </p:nvGrpSpPr>
            <p:grpSpPr>
              <a:xfrm>
                <a:off x="352426" y="1352933"/>
                <a:ext cx="984250" cy="3717925"/>
                <a:chOff x="352426" y="1352933"/>
                <a:chExt cx="984250" cy="3717925"/>
              </a:xfrm>
            </p:grpSpPr>
            <p:sp>
              <p:nvSpPr>
                <p:cNvPr id="393" name="Freeform 352">
                  <a:extLst>
                    <a:ext uri="{FF2B5EF4-FFF2-40B4-BE49-F238E27FC236}">
                      <a16:creationId xmlns:a16="http://schemas.microsoft.com/office/drawing/2014/main" id="{B3757690-4DCA-4094-87DB-ACE4465C7C27}"/>
                    </a:ext>
                  </a:extLst>
                </p:cNvPr>
                <p:cNvSpPr>
                  <a:spLocks/>
                </p:cNvSpPr>
                <p:nvPr/>
              </p:nvSpPr>
              <p:spPr bwMode="auto">
                <a:xfrm>
                  <a:off x="552451" y="3221420"/>
                  <a:ext cx="592138" cy="1633538"/>
                </a:xfrm>
                <a:custGeom>
                  <a:avLst/>
                  <a:gdLst>
                    <a:gd name="T0" fmla="*/ 1 w 1807"/>
                    <a:gd name="T1" fmla="*/ 357 h 4988"/>
                    <a:gd name="T2" fmla="*/ 0 w 1807"/>
                    <a:gd name="T3" fmla="*/ 4987 h 4988"/>
                    <a:gd name="T4" fmla="*/ 184 w 1807"/>
                    <a:gd name="T5" fmla="*/ 4988 h 4988"/>
                    <a:gd name="T6" fmla="*/ 733 w 1807"/>
                    <a:gd name="T7" fmla="*/ 4986 h 4988"/>
                    <a:gd name="T8" fmla="*/ 811 w 1807"/>
                    <a:gd name="T9" fmla="*/ 4988 h 4988"/>
                    <a:gd name="T10" fmla="*/ 810 w 1807"/>
                    <a:gd name="T11" fmla="*/ 865 h 4988"/>
                    <a:gd name="T12" fmla="*/ 996 w 1807"/>
                    <a:gd name="T13" fmla="*/ 862 h 4988"/>
                    <a:gd name="T14" fmla="*/ 998 w 1807"/>
                    <a:gd name="T15" fmla="*/ 4968 h 4988"/>
                    <a:gd name="T16" fmla="*/ 1109 w 1807"/>
                    <a:gd name="T17" fmla="*/ 4966 h 4988"/>
                    <a:gd name="T18" fmla="*/ 1655 w 1807"/>
                    <a:gd name="T19" fmla="*/ 4968 h 4988"/>
                    <a:gd name="T20" fmla="*/ 1807 w 1807"/>
                    <a:gd name="T21" fmla="*/ 4968 h 4988"/>
                    <a:gd name="T22" fmla="*/ 1806 w 1807"/>
                    <a:gd name="T23" fmla="*/ 380 h 4988"/>
                    <a:gd name="T24" fmla="*/ 1542 w 1807"/>
                    <a:gd name="T25" fmla="*/ 410 h 4988"/>
                    <a:gd name="T26" fmla="*/ 1095 w 1807"/>
                    <a:gd name="T27" fmla="*/ 282 h 4988"/>
                    <a:gd name="T28" fmla="*/ 1094 w 1807"/>
                    <a:gd name="T29" fmla="*/ 2 h 4988"/>
                    <a:gd name="T30" fmla="*/ 757 w 1807"/>
                    <a:gd name="T31" fmla="*/ 0 h 4988"/>
                    <a:gd name="T32" fmla="*/ 753 w 1807"/>
                    <a:gd name="T33" fmla="*/ 299 h 4988"/>
                    <a:gd name="T34" fmla="*/ 560 w 1807"/>
                    <a:gd name="T35" fmla="*/ 410 h 4988"/>
                    <a:gd name="T36" fmla="*/ 246 w 1807"/>
                    <a:gd name="T37" fmla="*/ 410 h 4988"/>
                    <a:gd name="T38" fmla="*/ 103 w 1807"/>
                    <a:gd name="T39" fmla="*/ 402 h 4988"/>
                    <a:gd name="T40" fmla="*/ 1 w 1807"/>
                    <a:gd name="T41" fmla="*/ 357 h 4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7" h="4988">
                      <a:moveTo>
                        <a:pt x="1" y="357"/>
                      </a:moveTo>
                      <a:lnTo>
                        <a:pt x="0" y="4987"/>
                      </a:lnTo>
                      <a:lnTo>
                        <a:pt x="184" y="4988"/>
                      </a:lnTo>
                      <a:lnTo>
                        <a:pt x="733" y="4986"/>
                      </a:lnTo>
                      <a:lnTo>
                        <a:pt x="811" y="4988"/>
                      </a:lnTo>
                      <a:lnTo>
                        <a:pt x="810" y="865"/>
                      </a:lnTo>
                      <a:lnTo>
                        <a:pt x="996" y="862"/>
                      </a:lnTo>
                      <a:lnTo>
                        <a:pt x="998" y="4968"/>
                      </a:lnTo>
                      <a:lnTo>
                        <a:pt x="1109" y="4966"/>
                      </a:lnTo>
                      <a:lnTo>
                        <a:pt x="1655" y="4968"/>
                      </a:lnTo>
                      <a:lnTo>
                        <a:pt x="1807" y="4968"/>
                      </a:lnTo>
                      <a:lnTo>
                        <a:pt x="1806" y="380"/>
                      </a:lnTo>
                      <a:cubicBezTo>
                        <a:pt x="1724" y="422"/>
                        <a:pt x="1641" y="410"/>
                        <a:pt x="1542" y="410"/>
                      </a:cubicBezTo>
                      <a:cubicBezTo>
                        <a:pt x="1359" y="410"/>
                        <a:pt x="1138" y="457"/>
                        <a:pt x="1095" y="282"/>
                      </a:cubicBezTo>
                      <a:cubicBezTo>
                        <a:pt x="1084" y="235"/>
                        <a:pt x="1087" y="53"/>
                        <a:pt x="1094" y="2"/>
                      </a:cubicBezTo>
                      <a:lnTo>
                        <a:pt x="757" y="0"/>
                      </a:lnTo>
                      <a:cubicBezTo>
                        <a:pt x="767" y="47"/>
                        <a:pt x="768" y="255"/>
                        <a:pt x="753" y="299"/>
                      </a:cubicBezTo>
                      <a:cubicBezTo>
                        <a:pt x="725" y="380"/>
                        <a:pt x="665" y="410"/>
                        <a:pt x="560" y="410"/>
                      </a:cubicBezTo>
                      <a:cubicBezTo>
                        <a:pt x="455" y="410"/>
                        <a:pt x="351" y="410"/>
                        <a:pt x="246" y="410"/>
                      </a:cubicBezTo>
                      <a:cubicBezTo>
                        <a:pt x="201" y="410"/>
                        <a:pt x="145" y="414"/>
                        <a:pt x="103" y="402"/>
                      </a:cubicBezTo>
                      <a:cubicBezTo>
                        <a:pt x="63" y="391"/>
                        <a:pt x="25" y="361"/>
                        <a:pt x="1" y="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4" name="Freeform 353">
                  <a:extLst>
                    <a:ext uri="{FF2B5EF4-FFF2-40B4-BE49-F238E27FC236}">
                      <a16:creationId xmlns:a16="http://schemas.microsoft.com/office/drawing/2014/main" id="{E92E35E2-359A-4A61-BB7D-518519C9E0A1}"/>
                    </a:ext>
                  </a:extLst>
                </p:cNvPr>
                <p:cNvSpPr>
                  <a:spLocks/>
                </p:cNvSpPr>
                <p:nvPr/>
              </p:nvSpPr>
              <p:spPr bwMode="auto">
                <a:xfrm>
                  <a:off x="352426" y="2099058"/>
                  <a:ext cx="984250" cy="1271588"/>
                </a:xfrm>
                <a:custGeom>
                  <a:avLst/>
                  <a:gdLst>
                    <a:gd name="T0" fmla="*/ 7 w 3006"/>
                    <a:gd name="T1" fmla="*/ 2853 h 3885"/>
                    <a:gd name="T2" fmla="*/ 43 w 3006"/>
                    <a:gd name="T3" fmla="*/ 3471 h 3885"/>
                    <a:gd name="T4" fmla="*/ 62 w 3006"/>
                    <a:gd name="T5" fmla="*/ 3445 h 3885"/>
                    <a:gd name="T6" fmla="*/ 515 w 3006"/>
                    <a:gd name="T7" fmla="*/ 3455 h 3885"/>
                    <a:gd name="T8" fmla="*/ 550 w 3006"/>
                    <a:gd name="T9" fmla="*/ 3378 h 3885"/>
                    <a:gd name="T10" fmla="*/ 566 w 3006"/>
                    <a:gd name="T11" fmla="*/ 3707 h 3885"/>
                    <a:gd name="T12" fmla="*/ 612 w 3006"/>
                    <a:gd name="T13" fmla="*/ 3785 h 3885"/>
                    <a:gd name="T14" fmla="*/ 714 w 3006"/>
                    <a:gd name="T15" fmla="*/ 3830 h 3885"/>
                    <a:gd name="T16" fmla="*/ 857 w 3006"/>
                    <a:gd name="T17" fmla="*/ 3838 h 3885"/>
                    <a:gd name="T18" fmla="*/ 1171 w 3006"/>
                    <a:gd name="T19" fmla="*/ 3838 h 3885"/>
                    <a:gd name="T20" fmla="*/ 1364 w 3006"/>
                    <a:gd name="T21" fmla="*/ 3727 h 3885"/>
                    <a:gd name="T22" fmla="*/ 1368 w 3006"/>
                    <a:gd name="T23" fmla="*/ 3428 h 3885"/>
                    <a:gd name="T24" fmla="*/ 1705 w 3006"/>
                    <a:gd name="T25" fmla="*/ 3430 h 3885"/>
                    <a:gd name="T26" fmla="*/ 1706 w 3006"/>
                    <a:gd name="T27" fmla="*/ 3710 h 3885"/>
                    <a:gd name="T28" fmla="*/ 2153 w 3006"/>
                    <a:gd name="T29" fmla="*/ 3838 h 3885"/>
                    <a:gd name="T30" fmla="*/ 2417 w 3006"/>
                    <a:gd name="T31" fmla="*/ 3808 h 3885"/>
                    <a:gd name="T32" fmla="*/ 2517 w 3006"/>
                    <a:gd name="T33" fmla="*/ 3678 h 3885"/>
                    <a:gd name="T34" fmla="*/ 2523 w 3006"/>
                    <a:gd name="T35" fmla="*/ 3449 h 3885"/>
                    <a:gd name="T36" fmla="*/ 2554 w 3006"/>
                    <a:gd name="T37" fmla="*/ 3458 h 3885"/>
                    <a:gd name="T38" fmla="*/ 2563 w 3006"/>
                    <a:gd name="T39" fmla="*/ 3421 h 3885"/>
                    <a:gd name="T40" fmla="*/ 2946 w 3006"/>
                    <a:gd name="T41" fmla="*/ 3401 h 3885"/>
                    <a:gd name="T42" fmla="*/ 3006 w 3006"/>
                    <a:gd name="T43" fmla="*/ 2708 h 3885"/>
                    <a:gd name="T44" fmla="*/ 2927 w 3006"/>
                    <a:gd name="T45" fmla="*/ 1906 h 3885"/>
                    <a:gd name="T46" fmla="*/ 2819 w 3006"/>
                    <a:gd name="T47" fmla="*/ 1132 h 3885"/>
                    <a:gd name="T48" fmla="*/ 2766 w 3006"/>
                    <a:gd name="T49" fmla="*/ 748 h 3885"/>
                    <a:gd name="T50" fmla="*/ 2482 w 3006"/>
                    <a:gd name="T51" fmla="*/ 148 h 3885"/>
                    <a:gd name="T52" fmla="*/ 2186 w 3006"/>
                    <a:gd name="T53" fmla="*/ 2 h 3885"/>
                    <a:gd name="T54" fmla="*/ 2229 w 3006"/>
                    <a:gd name="T55" fmla="*/ 241 h 3885"/>
                    <a:gd name="T56" fmla="*/ 2201 w 3006"/>
                    <a:gd name="T57" fmla="*/ 491 h 3885"/>
                    <a:gd name="T58" fmla="*/ 1951 w 3006"/>
                    <a:gd name="T59" fmla="*/ 595 h 3885"/>
                    <a:gd name="T60" fmla="*/ 2158 w 3006"/>
                    <a:gd name="T61" fmla="*/ 707 h 3885"/>
                    <a:gd name="T62" fmla="*/ 1716 w 3006"/>
                    <a:gd name="T63" fmla="*/ 2492 h 3885"/>
                    <a:gd name="T64" fmla="*/ 1705 w 3006"/>
                    <a:gd name="T65" fmla="*/ 3300 h 3885"/>
                    <a:gd name="T66" fmla="*/ 1704 w 3006"/>
                    <a:gd name="T67" fmla="*/ 3417 h 3885"/>
                    <a:gd name="T68" fmla="*/ 1374 w 3006"/>
                    <a:gd name="T69" fmla="*/ 3417 h 3885"/>
                    <a:gd name="T70" fmla="*/ 1367 w 3006"/>
                    <a:gd name="T71" fmla="*/ 2983 h 3885"/>
                    <a:gd name="T72" fmla="*/ 1357 w 3006"/>
                    <a:gd name="T73" fmla="*/ 2483 h 3885"/>
                    <a:gd name="T74" fmla="*/ 919 w 3006"/>
                    <a:gd name="T75" fmla="*/ 707 h 3885"/>
                    <a:gd name="T76" fmla="*/ 1126 w 3006"/>
                    <a:gd name="T77" fmla="*/ 594 h 3885"/>
                    <a:gd name="T78" fmla="*/ 876 w 3006"/>
                    <a:gd name="T79" fmla="*/ 493 h 3885"/>
                    <a:gd name="T80" fmla="*/ 848 w 3006"/>
                    <a:gd name="T81" fmla="*/ 241 h 3885"/>
                    <a:gd name="T82" fmla="*/ 890 w 3006"/>
                    <a:gd name="T83" fmla="*/ 0 h 3885"/>
                    <a:gd name="T84" fmla="*/ 577 w 3006"/>
                    <a:gd name="T85" fmla="*/ 155 h 3885"/>
                    <a:gd name="T86" fmla="*/ 361 w 3006"/>
                    <a:gd name="T87" fmla="*/ 403 h 3885"/>
                    <a:gd name="T88" fmla="*/ 211 w 3006"/>
                    <a:gd name="T89" fmla="*/ 1187 h 3885"/>
                    <a:gd name="T90" fmla="*/ 63 w 3006"/>
                    <a:gd name="T91" fmla="*/ 1968 h 3885"/>
                    <a:gd name="T92" fmla="*/ 25 w 3006"/>
                    <a:gd name="T93" fmla="*/ 2399 h 3885"/>
                    <a:gd name="T94" fmla="*/ 7 w 3006"/>
                    <a:gd name="T95" fmla="*/ 2853 h 3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6" h="3885">
                      <a:moveTo>
                        <a:pt x="7" y="2853"/>
                      </a:moveTo>
                      <a:cubicBezTo>
                        <a:pt x="0" y="2942"/>
                        <a:pt x="24" y="3395"/>
                        <a:pt x="43" y="3471"/>
                      </a:cubicBezTo>
                      <a:cubicBezTo>
                        <a:pt x="49" y="3426"/>
                        <a:pt x="34" y="3459"/>
                        <a:pt x="62" y="3445"/>
                      </a:cubicBezTo>
                      <a:cubicBezTo>
                        <a:pt x="144" y="3445"/>
                        <a:pt x="469" y="3431"/>
                        <a:pt x="515" y="3455"/>
                      </a:cubicBezTo>
                      <a:lnTo>
                        <a:pt x="550" y="3378"/>
                      </a:lnTo>
                      <a:cubicBezTo>
                        <a:pt x="558" y="3458"/>
                        <a:pt x="549" y="3660"/>
                        <a:pt x="566" y="3707"/>
                      </a:cubicBezTo>
                      <a:cubicBezTo>
                        <a:pt x="584" y="3757"/>
                        <a:pt x="599" y="3739"/>
                        <a:pt x="612" y="3785"/>
                      </a:cubicBezTo>
                      <a:cubicBezTo>
                        <a:pt x="636" y="3789"/>
                        <a:pt x="674" y="3819"/>
                        <a:pt x="714" y="3830"/>
                      </a:cubicBezTo>
                      <a:cubicBezTo>
                        <a:pt x="756" y="3842"/>
                        <a:pt x="812" y="3838"/>
                        <a:pt x="857" y="3838"/>
                      </a:cubicBezTo>
                      <a:cubicBezTo>
                        <a:pt x="962" y="3838"/>
                        <a:pt x="1066" y="3838"/>
                        <a:pt x="1171" y="3838"/>
                      </a:cubicBezTo>
                      <a:cubicBezTo>
                        <a:pt x="1276" y="3838"/>
                        <a:pt x="1336" y="3808"/>
                        <a:pt x="1364" y="3727"/>
                      </a:cubicBezTo>
                      <a:cubicBezTo>
                        <a:pt x="1379" y="3683"/>
                        <a:pt x="1378" y="3475"/>
                        <a:pt x="1368" y="3428"/>
                      </a:cubicBezTo>
                      <a:lnTo>
                        <a:pt x="1705" y="3430"/>
                      </a:lnTo>
                      <a:cubicBezTo>
                        <a:pt x="1698" y="3481"/>
                        <a:pt x="1695" y="3663"/>
                        <a:pt x="1706" y="3710"/>
                      </a:cubicBezTo>
                      <a:cubicBezTo>
                        <a:pt x="1749" y="3885"/>
                        <a:pt x="1970" y="3838"/>
                        <a:pt x="2153" y="3838"/>
                      </a:cubicBezTo>
                      <a:cubicBezTo>
                        <a:pt x="2252" y="3838"/>
                        <a:pt x="2335" y="3850"/>
                        <a:pt x="2417" y="3808"/>
                      </a:cubicBezTo>
                      <a:cubicBezTo>
                        <a:pt x="2463" y="3774"/>
                        <a:pt x="2506" y="3753"/>
                        <a:pt x="2517" y="3678"/>
                      </a:cubicBezTo>
                      <a:cubicBezTo>
                        <a:pt x="2525" y="3620"/>
                        <a:pt x="2523" y="3512"/>
                        <a:pt x="2523" y="3449"/>
                      </a:cubicBezTo>
                      <a:cubicBezTo>
                        <a:pt x="2527" y="3431"/>
                        <a:pt x="2524" y="3434"/>
                        <a:pt x="2554" y="3458"/>
                      </a:cubicBezTo>
                      <a:cubicBezTo>
                        <a:pt x="2555" y="3423"/>
                        <a:pt x="2549" y="3439"/>
                        <a:pt x="2563" y="3421"/>
                      </a:cubicBezTo>
                      <a:lnTo>
                        <a:pt x="2946" y="3401"/>
                      </a:lnTo>
                      <a:lnTo>
                        <a:pt x="3006" y="2708"/>
                      </a:lnTo>
                      <a:cubicBezTo>
                        <a:pt x="2981" y="2439"/>
                        <a:pt x="2963" y="2171"/>
                        <a:pt x="2927" y="1906"/>
                      </a:cubicBezTo>
                      <a:cubicBezTo>
                        <a:pt x="2890" y="1646"/>
                        <a:pt x="2855" y="1391"/>
                        <a:pt x="2819" y="1132"/>
                      </a:cubicBezTo>
                      <a:cubicBezTo>
                        <a:pt x="2801" y="1005"/>
                        <a:pt x="2785" y="875"/>
                        <a:pt x="2766" y="748"/>
                      </a:cubicBezTo>
                      <a:cubicBezTo>
                        <a:pt x="2708" y="371"/>
                        <a:pt x="2769" y="326"/>
                        <a:pt x="2482" y="148"/>
                      </a:cubicBezTo>
                      <a:cubicBezTo>
                        <a:pt x="2414" y="106"/>
                        <a:pt x="2270" y="26"/>
                        <a:pt x="2186" y="2"/>
                      </a:cubicBezTo>
                      <a:cubicBezTo>
                        <a:pt x="2217" y="84"/>
                        <a:pt x="2230" y="132"/>
                        <a:pt x="2229" y="241"/>
                      </a:cubicBezTo>
                      <a:cubicBezTo>
                        <a:pt x="2228" y="298"/>
                        <a:pt x="2229" y="452"/>
                        <a:pt x="2201" y="491"/>
                      </a:cubicBezTo>
                      <a:cubicBezTo>
                        <a:pt x="2160" y="537"/>
                        <a:pt x="2003" y="551"/>
                        <a:pt x="1951" y="595"/>
                      </a:cubicBezTo>
                      <a:lnTo>
                        <a:pt x="2158" y="707"/>
                      </a:lnTo>
                      <a:lnTo>
                        <a:pt x="1716" y="2492"/>
                      </a:lnTo>
                      <a:lnTo>
                        <a:pt x="1705" y="3300"/>
                      </a:lnTo>
                      <a:lnTo>
                        <a:pt x="1704" y="3417"/>
                      </a:lnTo>
                      <a:lnTo>
                        <a:pt x="1374" y="3417"/>
                      </a:lnTo>
                      <a:lnTo>
                        <a:pt x="1367" y="2983"/>
                      </a:lnTo>
                      <a:lnTo>
                        <a:pt x="1357" y="2483"/>
                      </a:lnTo>
                      <a:lnTo>
                        <a:pt x="919" y="707"/>
                      </a:lnTo>
                      <a:lnTo>
                        <a:pt x="1126" y="594"/>
                      </a:lnTo>
                      <a:cubicBezTo>
                        <a:pt x="1069" y="553"/>
                        <a:pt x="921" y="534"/>
                        <a:pt x="876" y="493"/>
                      </a:cubicBezTo>
                      <a:cubicBezTo>
                        <a:pt x="848" y="449"/>
                        <a:pt x="849" y="302"/>
                        <a:pt x="848" y="241"/>
                      </a:cubicBezTo>
                      <a:cubicBezTo>
                        <a:pt x="843" y="62"/>
                        <a:pt x="874" y="62"/>
                        <a:pt x="890" y="0"/>
                      </a:cubicBezTo>
                      <a:cubicBezTo>
                        <a:pt x="789" y="36"/>
                        <a:pt x="657" y="103"/>
                        <a:pt x="577" y="155"/>
                      </a:cubicBezTo>
                      <a:cubicBezTo>
                        <a:pt x="478" y="219"/>
                        <a:pt x="391" y="268"/>
                        <a:pt x="361" y="403"/>
                      </a:cubicBezTo>
                      <a:cubicBezTo>
                        <a:pt x="303" y="658"/>
                        <a:pt x="263" y="928"/>
                        <a:pt x="211" y="1187"/>
                      </a:cubicBezTo>
                      <a:cubicBezTo>
                        <a:pt x="159" y="1446"/>
                        <a:pt x="112" y="1709"/>
                        <a:pt x="63" y="1968"/>
                      </a:cubicBezTo>
                      <a:cubicBezTo>
                        <a:pt x="34" y="2120"/>
                        <a:pt x="32" y="2243"/>
                        <a:pt x="25" y="2399"/>
                      </a:cubicBezTo>
                      <a:cubicBezTo>
                        <a:pt x="19" y="2544"/>
                        <a:pt x="4" y="2710"/>
                        <a:pt x="7" y="285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5" name="Freeform 371">
                  <a:extLst>
                    <a:ext uri="{FF2B5EF4-FFF2-40B4-BE49-F238E27FC236}">
                      <a16:creationId xmlns:a16="http://schemas.microsoft.com/office/drawing/2014/main" id="{AF048981-D33D-49CD-B2AE-4184FB6065F0}"/>
                    </a:ext>
                  </a:extLst>
                </p:cNvPr>
                <p:cNvSpPr>
                  <a:spLocks/>
                </p:cNvSpPr>
                <p:nvPr/>
              </p:nvSpPr>
              <p:spPr bwMode="auto">
                <a:xfrm>
                  <a:off x="623888" y="1554545"/>
                  <a:ext cx="468313" cy="501650"/>
                </a:xfrm>
                <a:custGeom>
                  <a:avLst/>
                  <a:gdLst>
                    <a:gd name="T0" fmla="*/ 28 w 1432"/>
                    <a:gd name="T1" fmla="*/ 283 h 1534"/>
                    <a:gd name="T2" fmla="*/ 33 w 1432"/>
                    <a:gd name="T3" fmla="*/ 464 h 1534"/>
                    <a:gd name="T4" fmla="*/ 22 w 1432"/>
                    <a:gd name="T5" fmla="*/ 625 h 1534"/>
                    <a:gd name="T6" fmla="*/ 113 w 1432"/>
                    <a:gd name="T7" fmla="*/ 854 h 1534"/>
                    <a:gd name="T8" fmla="*/ 135 w 1432"/>
                    <a:gd name="T9" fmla="*/ 884 h 1534"/>
                    <a:gd name="T10" fmla="*/ 176 w 1432"/>
                    <a:gd name="T11" fmla="*/ 1030 h 1534"/>
                    <a:gd name="T12" fmla="*/ 437 w 1432"/>
                    <a:gd name="T13" fmla="*/ 1327 h 1534"/>
                    <a:gd name="T14" fmla="*/ 449 w 1432"/>
                    <a:gd name="T15" fmla="*/ 1509 h 1534"/>
                    <a:gd name="T16" fmla="*/ 445 w 1432"/>
                    <a:gd name="T17" fmla="*/ 1335 h 1534"/>
                    <a:gd name="T18" fmla="*/ 987 w 1432"/>
                    <a:gd name="T19" fmla="*/ 1334 h 1534"/>
                    <a:gd name="T20" fmla="*/ 983 w 1432"/>
                    <a:gd name="T21" fmla="*/ 1534 h 1534"/>
                    <a:gd name="T22" fmla="*/ 996 w 1432"/>
                    <a:gd name="T23" fmla="*/ 1328 h 1534"/>
                    <a:gd name="T24" fmla="*/ 1190 w 1432"/>
                    <a:gd name="T25" fmla="*/ 1158 h 1534"/>
                    <a:gd name="T26" fmla="*/ 1295 w 1432"/>
                    <a:gd name="T27" fmla="*/ 891 h 1534"/>
                    <a:gd name="T28" fmla="*/ 1356 w 1432"/>
                    <a:gd name="T29" fmla="*/ 772 h 1534"/>
                    <a:gd name="T30" fmla="*/ 1379 w 1432"/>
                    <a:gd name="T31" fmla="*/ 704 h 1534"/>
                    <a:gd name="T32" fmla="*/ 1408 w 1432"/>
                    <a:gd name="T33" fmla="*/ 639 h 1534"/>
                    <a:gd name="T34" fmla="*/ 1402 w 1432"/>
                    <a:gd name="T35" fmla="*/ 480 h 1534"/>
                    <a:gd name="T36" fmla="*/ 1405 w 1432"/>
                    <a:gd name="T37" fmla="*/ 300 h 1534"/>
                    <a:gd name="T38" fmla="*/ 1393 w 1432"/>
                    <a:gd name="T39" fmla="*/ 468 h 1534"/>
                    <a:gd name="T40" fmla="*/ 1320 w 1432"/>
                    <a:gd name="T41" fmla="*/ 422 h 1534"/>
                    <a:gd name="T42" fmla="*/ 1301 w 1432"/>
                    <a:gd name="T43" fmla="*/ 566 h 1534"/>
                    <a:gd name="T44" fmla="*/ 1233 w 1432"/>
                    <a:gd name="T45" fmla="*/ 464 h 1534"/>
                    <a:gd name="T46" fmla="*/ 1185 w 1432"/>
                    <a:gd name="T47" fmla="*/ 21 h 1534"/>
                    <a:gd name="T48" fmla="*/ 1132 w 1432"/>
                    <a:gd name="T49" fmla="*/ 59 h 1534"/>
                    <a:gd name="T50" fmla="*/ 1062 w 1432"/>
                    <a:gd name="T51" fmla="*/ 75 h 1534"/>
                    <a:gd name="T52" fmla="*/ 911 w 1432"/>
                    <a:gd name="T53" fmla="*/ 210 h 1534"/>
                    <a:gd name="T54" fmla="*/ 547 w 1432"/>
                    <a:gd name="T55" fmla="*/ 148 h 1534"/>
                    <a:gd name="T56" fmla="*/ 277 w 1432"/>
                    <a:gd name="T57" fmla="*/ 0 h 1534"/>
                    <a:gd name="T58" fmla="*/ 200 w 1432"/>
                    <a:gd name="T59" fmla="*/ 456 h 1534"/>
                    <a:gd name="T60" fmla="*/ 132 w 1432"/>
                    <a:gd name="T61" fmla="*/ 565 h 1534"/>
                    <a:gd name="T62" fmla="*/ 111 w 1432"/>
                    <a:gd name="T63" fmla="*/ 417 h 1534"/>
                    <a:gd name="T64" fmla="*/ 41 w 1432"/>
                    <a:gd name="T65" fmla="*/ 461 h 1534"/>
                    <a:gd name="T66" fmla="*/ 28 w 1432"/>
                    <a:gd name="T67" fmla="*/ 283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2" h="1534">
                      <a:moveTo>
                        <a:pt x="28" y="283"/>
                      </a:moveTo>
                      <a:cubicBezTo>
                        <a:pt x="23" y="341"/>
                        <a:pt x="39" y="412"/>
                        <a:pt x="33" y="464"/>
                      </a:cubicBezTo>
                      <a:cubicBezTo>
                        <a:pt x="25" y="531"/>
                        <a:pt x="0" y="537"/>
                        <a:pt x="22" y="625"/>
                      </a:cubicBezTo>
                      <a:lnTo>
                        <a:pt x="113" y="854"/>
                      </a:lnTo>
                      <a:cubicBezTo>
                        <a:pt x="127" y="876"/>
                        <a:pt x="123" y="865"/>
                        <a:pt x="135" y="884"/>
                      </a:cubicBezTo>
                      <a:cubicBezTo>
                        <a:pt x="150" y="910"/>
                        <a:pt x="162" y="991"/>
                        <a:pt x="176" y="1030"/>
                      </a:cubicBezTo>
                      <a:cubicBezTo>
                        <a:pt x="217" y="1143"/>
                        <a:pt x="333" y="1290"/>
                        <a:pt x="437" y="1327"/>
                      </a:cubicBezTo>
                      <a:cubicBezTo>
                        <a:pt x="440" y="1368"/>
                        <a:pt x="433" y="1487"/>
                        <a:pt x="449" y="1509"/>
                      </a:cubicBezTo>
                      <a:cubicBezTo>
                        <a:pt x="460" y="1467"/>
                        <a:pt x="454" y="1380"/>
                        <a:pt x="445" y="1335"/>
                      </a:cubicBezTo>
                      <a:cubicBezTo>
                        <a:pt x="625" y="1420"/>
                        <a:pt x="812" y="1412"/>
                        <a:pt x="987" y="1334"/>
                      </a:cubicBezTo>
                      <a:cubicBezTo>
                        <a:pt x="988" y="1398"/>
                        <a:pt x="967" y="1473"/>
                        <a:pt x="983" y="1534"/>
                      </a:cubicBezTo>
                      <a:cubicBezTo>
                        <a:pt x="1000" y="1513"/>
                        <a:pt x="995" y="1370"/>
                        <a:pt x="996" y="1328"/>
                      </a:cubicBezTo>
                      <a:cubicBezTo>
                        <a:pt x="1068" y="1299"/>
                        <a:pt x="1152" y="1213"/>
                        <a:pt x="1190" y="1158"/>
                      </a:cubicBezTo>
                      <a:cubicBezTo>
                        <a:pt x="1292" y="1009"/>
                        <a:pt x="1263" y="950"/>
                        <a:pt x="1295" y="891"/>
                      </a:cubicBezTo>
                      <a:cubicBezTo>
                        <a:pt x="1310" y="863"/>
                        <a:pt x="1336" y="841"/>
                        <a:pt x="1356" y="772"/>
                      </a:cubicBezTo>
                      <a:cubicBezTo>
                        <a:pt x="1366" y="736"/>
                        <a:pt x="1361" y="736"/>
                        <a:pt x="1379" y="704"/>
                      </a:cubicBezTo>
                      <a:cubicBezTo>
                        <a:pt x="1392" y="681"/>
                        <a:pt x="1399" y="668"/>
                        <a:pt x="1408" y="639"/>
                      </a:cubicBezTo>
                      <a:cubicBezTo>
                        <a:pt x="1432" y="559"/>
                        <a:pt x="1414" y="547"/>
                        <a:pt x="1402" y="480"/>
                      </a:cubicBezTo>
                      <a:cubicBezTo>
                        <a:pt x="1394" y="436"/>
                        <a:pt x="1408" y="352"/>
                        <a:pt x="1405" y="300"/>
                      </a:cubicBezTo>
                      <a:cubicBezTo>
                        <a:pt x="1391" y="321"/>
                        <a:pt x="1394" y="432"/>
                        <a:pt x="1393" y="468"/>
                      </a:cubicBezTo>
                      <a:cubicBezTo>
                        <a:pt x="1362" y="447"/>
                        <a:pt x="1367" y="432"/>
                        <a:pt x="1320" y="422"/>
                      </a:cubicBezTo>
                      <a:cubicBezTo>
                        <a:pt x="1320" y="478"/>
                        <a:pt x="1323" y="527"/>
                        <a:pt x="1301" y="566"/>
                      </a:cubicBezTo>
                      <a:cubicBezTo>
                        <a:pt x="1218" y="581"/>
                        <a:pt x="1231" y="537"/>
                        <a:pt x="1233" y="464"/>
                      </a:cubicBezTo>
                      <a:cubicBezTo>
                        <a:pt x="1244" y="199"/>
                        <a:pt x="1255" y="221"/>
                        <a:pt x="1185" y="21"/>
                      </a:cubicBezTo>
                      <a:cubicBezTo>
                        <a:pt x="1146" y="37"/>
                        <a:pt x="1165" y="39"/>
                        <a:pt x="1132" y="59"/>
                      </a:cubicBezTo>
                      <a:cubicBezTo>
                        <a:pt x="1111" y="71"/>
                        <a:pt x="1089" y="73"/>
                        <a:pt x="1062" y="75"/>
                      </a:cubicBezTo>
                      <a:cubicBezTo>
                        <a:pt x="1049" y="161"/>
                        <a:pt x="1005" y="207"/>
                        <a:pt x="911" y="210"/>
                      </a:cubicBezTo>
                      <a:cubicBezTo>
                        <a:pt x="507" y="222"/>
                        <a:pt x="717" y="146"/>
                        <a:pt x="547" y="148"/>
                      </a:cubicBezTo>
                      <a:cubicBezTo>
                        <a:pt x="416" y="150"/>
                        <a:pt x="292" y="176"/>
                        <a:pt x="277" y="0"/>
                      </a:cubicBezTo>
                      <a:cubicBezTo>
                        <a:pt x="170" y="89"/>
                        <a:pt x="194" y="293"/>
                        <a:pt x="200" y="456"/>
                      </a:cubicBezTo>
                      <a:cubicBezTo>
                        <a:pt x="202" y="526"/>
                        <a:pt x="220" y="585"/>
                        <a:pt x="132" y="565"/>
                      </a:cubicBezTo>
                      <a:cubicBezTo>
                        <a:pt x="108" y="523"/>
                        <a:pt x="116" y="475"/>
                        <a:pt x="111" y="417"/>
                      </a:cubicBezTo>
                      <a:cubicBezTo>
                        <a:pt x="77" y="422"/>
                        <a:pt x="66" y="439"/>
                        <a:pt x="41" y="461"/>
                      </a:cubicBezTo>
                      <a:lnTo>
                        <a:pt x="28" y="283"/>
                      </a:ln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6" name="Freeform 378">
                  <a:extLst>
                    <a:ext uri="{FF2B5EF4-FFF2-40B4-BE49-F238E27FC236}">
                      <a16:creationId xmlns:a16="http://schemas.microsoft.com/office/drawing/2014/main" id="{0D8DA077-C6D8-4DBC-83E6-85B216B33DA0}"/>
                    </a:ext>
                  </a:extLst>
                </p:cNvPr>
                <p:cNvSpPr>
                  <a:spLocks/>
                </p:cNvSpPr>
                <p:nvPr/>
              </p:nvSpPr>
              <p:spPr bwMode="auto">
                <a:xfrm>
                  <a:off x="617538" y="1352933"/>
                  <a:ext cx="469900" cy="392113"/>
                </a:xfrm>
                <a:custGeom>
                  <a:avLst/>
                  <a:gdLst>
                    <a:gd name="T0" fmla="*/ 47 w 1438"/>
                    <a:gd name="T1" fmla="*/ 896 h 1198"/>
                    <a:gd name="T2" fmla="*/ 60 w 1438"/>
                    <a:gd name="T3" fmla="*/ 1074 h 1198"/>
                    <a:gd name="T4" fmla="*/ 130 w 1438"/>
                    <a:gd name="T5" fmla="*/ 1030 h 1198"/>
                    <a:gd name="T6" fmla="*/ 151 w 1438"/>
                    <a:gd name="T7" fmla="*/ 1178 h 1198"/>
                    <a:gd name="T8" fmla="*/ 219 w 1438"/>
                    <a:gd name="T9" fmla="*/ 1069 h 1198"/>
                    <a:gd name="T10" fmla="*/ 296 w 1438"/>
                    <a:gd name="T11" fmla="*/ 613 h 1198"/>
                    <a:gd name="T12" fmla="*/ 566 w 1438"/>
                    <a:gd name="T13" fmla="*/ 761 h 1198"/>
                    <a:gd name="T14" fmla="*/ 930 w 1438"/>
                    <a:gd name="T15" fmla="*/ 823 h 1198"/>
                    <a:gd name="T16" fmla="*/ 1081 w 1438"/>
                    <a:gd name="T17" fmla="*/ 688 h 1198"/>
                    <a:gd name="T18" fmla="*/ 1151 w 1438"/>
                    <a:gd name="T19" fmla="*/ 672 h 1198"/>
                    <a:gd name="T20" fmla="*/ 1204 w 1438"/>
                    <a:gd name="T21" fmla="*/ 634 h 1198"/>
                    <a:gd name="T22" fmla="*/ 1252 w 1438"/>
                    <a:gd name="T23" fmla="*/ 1077 h 1198"/>
                    <a:gd name="T24" fmla="*/ 1320 w 1438"/>
                    <a:gd name="T25" fmla="*/ 1179 h 1198"/>
                    <a:gd name="T26" fmla="*/ 1339 w 1438"/>
                    <a:gd name="T27" fmla="*/ 1035 h 1198"/>
                    <a:gd name="T28" fmla="*/ 1412 w 1438"/>
                    <a:gd name="T29" fmla="*/ 1081 h 1198"/>
                    <a:gd name="T30" fmla="*/ 1424 w 1438"/>
                    <a:gd name="T31" fmla="*/ 913 h 1198"/>
                    <a:gd name="T32" fmla="*/ 1418 w 1438"/>
                    <a:gd name="T33" fmla="*/ 579 h 1198"/>
                    <a:gd name="T34" fmla="*/ 1383 w 1438"/>
                    <a:gd name="T35" fmla="*/ 448 h 1198"/>
                    <a:gd name="T36" fmla="*/ 1365 w 1438"/>
                    <a:gd name="T37" fmla="*/ 312 h 1198"/>
                    <a:gd name="T38" fmla="*/ 1263 w 1438"/>
                    <a:gd name="T39" fmla="*/ 252 h 1198"/>
                    <a:gd name="T40" fmla="*/ 1205 w 1438"/>
                    <a:gd name="T41" fmla="*/ 143 h 1198"/>
                    <a:gd name="T42" fmla="*/ 929 w 1438"/>
                    <a:gd name="T43" fmla="*/ 76 h 1198"/>
                    <a:gd name="T44" fmla="*/ 693 w 1438"/>
                    <a:gd name="T45" fmla="*/ 2 h 1198"/>
                    <a:gd name="T46" fmla="*/ 474 w 1438"/>
                    <a:gd name="T47" fmla="*/ 94 h 1198"/>
                    <a:gd name="T48" fmla="*/ 196 w 1438"/>
                    <a:gd name="T49" fmla="*/ 273 h 1198"/>
                    <a:gd name="T50" fmla="*/ 154 w 1438"/>
                    <a:gd name="T51" fmla="*/ 285 h 1198"/>
                    <a:gd name="T52" fmla="*/ 117 w 1438"/>
                    <a:gd name="T53" fmla="*/ 298 h 1198"/>
                    <a:gd name="T54" fmla="*/ 69 w 1438"/>
                    <a:gd name="T55" fmla="*/ 507 h 1198"/>
                    <a:gd name="T56" fmla="*/ 44 w 1438"/>
                    <a:gd name="T57" fmla="*/ 688 h 1198"/>
                    <a:gd name="T58" fmla="*/ 47 w 1438"/>
                    <a:gd name="T59" fmla="*/ 896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8" h="1198">
                      <a:moveTo>
                        <a:pt x="47" y="896"/>
                      </a:moveTo>
                      <a:lnTo>
                        <a:pt x="60" y="1074"/>
                      </a:lnTo>
                      <a:cubicBezTo>
                        <a:pt x="85" y="1052"/>
                        <a:pt x="96" y="1035"/>
                        <a:pt x="130" y="1030"/>
                      </a:cubicBezTo>
                      <a:cubicBezTo>
                        <a:pt x="135" y="1088"/>
                        <a:pt x="127" y="1136"/>
                        <a:pt x="151" y="1178"/>
                      </a:cubicBezTo>
                      <a:cubicBezTo>
                        <a:pt x="239" y="1198"/>
                        <a:pt x="221" y="1139"/>
                        <a:pt x="219" y="1069"/>
                      </a:cubicBezTo>
                      <a:cubicBezTo>
                        <a:pt x="213" y="906"/>
                        <a:pt x="189" y="702"/>
                        <a:pt x="296" y="613"/>
                      </a:cubicBezTo>
                      <a:cubicBezTo>
                        <a:pt x="311" y="789"/>
                        <a:pt x="435" y="763"/>
                        <a:pt x="566" y="761"/>
                      </a:cubicBezTo>
                      <a:cubicBezTo>
                        <a:pt x="736" y="759"/>
                        <a:pt x="526" y="835"/>
                        <a:pt x="930" y="823"/>
                      </a:cubicBezTo>
                      <a:cubicBezTo>
                        <a:pt x="1024" y="820"/>
                        <a:pt x="1068" y="774"/>
                        <a:pt x="1081" y="688"/>
                      </a:cubicBezTo>
                      <a:cubicBezTo>
                        <a:pt x="1108" y="686"/>
                        <a:pt x="1130" y="684"/>
                        <a:pt x="1151" y="672"/>
                      </a:cubicBezTo>
                      <a:cubicBezTo>
                        <a:pt x="1184" y="652"/>
                        <a:pt x="1165" y="650"/>
                        <a:pt x="1204" y="634"/>
                      </a:cubicBezTo>
                      <a:cubicBezTo>
                        <a:pt x="1274" y="834"/>
                        <a:pt x="1263" y="812"/>
                        <a:pt x="1252" y="1077"/>
                      </a:cubicBezTo>
                      <a:cubicBezTo>
                        <a:pt x="1250" y="1150"/>
                        <a:pt x="1237" y="1194"/>
                        <a:pt x="1320" y="1179"/>
                      </a:cubicBezTo>
                      <a:cubicBezTo>
                        <a:pt x="1342" y="1140"/>
                        <a:pt x="1339" y="1091"/>
                        <a:pt x="1339" y="1035"/>
                      </a:cubicBezTo>
                      <a:cubicBezTo>
                        <a:pt x="1386" y="1045"/>
                        <a:pt x="1381" y="1060"/>
                        <a:pt x="1412" y="1081"/>
                      </a:cubicBezTo>
                      <a:cubicBezTo>
                        <a:pt x="1413" y="1045"/>
                        <a:pt x="1410" y="934"/>
                        <a:pt x="1424" y="913"/>
                      </a:cubicBezTo>
                      <a:cubicBezTo>
                        <a:pt x="1411" y="804"/>
                        <a:pt x="1438" y="698"/>
                        <a:pt x="1418" y="579"/>
                      </a:cubicBezTo>
                      <a:cubicBezTo>
                        <a:pt x="1410" y="537"/>
                        <a:pt x="1387" y="478"/>
                        <a:pt x="1383" y="448"/>
                      </a:cubicBezTo>
                      <a:cubicBezTo>
                        <a:pt x="1376" y="398"/>
                        <a:pt x="1404" y="372"/>
                        <a:pt x="1365" y="312"/>
                      </a:cubicBezTo>
                      <a:cubicBezTo>
                        <a:pt x="1336" y="266"/>
                        <a:pt x="1315" y="271"/>
                        <a:pt x="1263" y="252"/>
                      </a:cubicBezTo>
                      <a:cubicBezTo>
                        <a:pt x="1207" y="231"/>
                        <a:pt x="1242" y="198"/>
                        <a:pt x="1205" y="143"/>
                      </a:cubicBezTo>
                      <a:cubicBezTo>
                        <a:pt x="1141" y="51"/>
                        <a:pt x="1049" y="98"/>
                        <a:pt x="929" y="76"/>
                      </a:cubicBezTo>
                      <a:cubicBezTo>
                        <a:pt x="872" y="45"/>
                        <a:pt x="967" y="2"/>
                        <a:pt x="693" y="2"/>
                      </a:cubicBezTo>
                      <a:cubicBezTo>
                        <a:pt x="578" y="2"/>
                        <a:pt x="510" y="0"/>
                        <a:pt x="474" y="94"/>
                      </a:cubicBezTo>
                      <a:cubicBezTo>
                        <a:pt x="312" y="99"/>
                        <a:pt x="173" y="75"/>
                        <a:pt x="196" y="273"/>
                      </a:cubicBezTo>
                      <a:cubicBezTo>
                        <a:pt x="167" y="289"/>
                        <a:pt x="206" y="272"/>
                        <a:pt x="154" y="285"/>
                      </a:cubicBezTo>
                      <a:cubicBezTo>
                        <a:pt x="138" y="289"/>
                        <a:pt x="129" y="292"/>
                        <a:pt x="117" y="298"/>
                      </a:cubicBezTo>
                      <a:cubicBezTo>
                        <a:pt x="0" y="357"/>
                        <a:pt x="70" y="488"/>
                        <a:pt x="69" y="507"/>
                      </a:cubicBezTo>
                      <a:cubicBezTo>
                        <a:pt x="67" y="556"/>
                        <a:pt x="45" y="615"/>
                        <a:pt x="44" y="688"/>
                      </a:cubicBezTo>
                      <a:cubicBezTo>
                        <a:pt x="44" y="756"/>
                        <a:pt x="53" y="829"/>
                        <a:pt x="47" y="896"/>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7" name="Freeform 387">
                  <a:extLst>
                    <a:ext uri="{FF2B5EF4-FFF2-40B4-BE49-F238E27FC236}">
                      <a16:creationId xmlns:a16="http://schemas.microsoft.com/office/drawing/2014/main" id="{4B64054B-C508-4E6A-A15C-07E8B821BB16}"/>
                    </a:ext>
                  </a:extLst>
                </p:cNvPr>
                <p:cNvSpPr>
                  <a:spLocks/>
                </p:cNvSpPr>
                <p:nvPr/>
              </p:nvSpPr>
              <p:spPr bwMode="auto">
                <a:xfrm>
                  <a:off x="796926" y="2167320"/>
                  <a:ext cx="117475" cy="1012825"/>
                </a:xfrm>
                <a:custGeom>
                  <a:avLst/>
                  <a:gdLst>
                    <a:gd name="T0" fmla="*/ 7 w 359"/>
                    <a:gd name="T1" fmla="*/ 1794 h 3089"/>
                    <a:gd name="T2" fmla="*/ 0 w 359"/>
                    <a:gd name="T3" fmla="*/ 2272 h 3089"/>
                    <a:gd name="T4" fmla="*/ 10 w 359"/>
                    <a:gd name="T5" fmla="*/ 2772 h 3089"/>
                    <a:gd name="T6" fmla="*/ 195 w 359"/>
                    <a:gd name="T7" fmla="*/ 2967 h 3089"/>
                    <a:gd name="T8" fmla="*/ 340 w 359"/>
                    <a:gd name="T9" fmla="*/ 2780 h 3089"/>
                    <a:gd name="T10" fmla="*/ 348 w 359"/>
                    <a:gd name="T11" fmla="*/ 3089 h 3089"/>
                    <a:gd name="T12" fmla="*/ 359 w 359"/>
                    <a:gd name="T13" fmla="*/ 2281 h 3089"/>
                    <a:gd name="T14" fmla="*/ 352 w 359"/>
                    <a:gd name="T15" fmla="*/ 1920 h 3089"/>
                    <a:gd name="T16" fmla="*/ 252 w 359"/>
                    <a:gd name="T17" fmla="*/ 461 h 3089"/>
                    <a:gd name="T18" fmla="*/ 274 w 359"/>
                    <a:gd name="T19" fmla="*/ 355 h 3089"/>
                    <a:gd name="T20" fmla="*/ 292 w 359"/>
                    <a:gd name="T21" fmla="*/ 178 h 3089"/>
                    <a:gd name="T22" fmla="*/ 184 w 359"/>
                    <a:gd name="T23" fmla="*/ 0 h 3089"/>
                    <a:gd name="T24" fmla="*/ 87 w 359"/>
                    <a:gd name="T25" fmla="*/ 159 h 3089"/>
                    <a:gd name="T26" fmla="*/ 82 w 359"/>
                    <a:gd name="T27" fmla="*/ 328 h 3089"/>
                    <a:gd name="T28" fmla="*/ 97 w 359"/>
                    <a:gd name="T29" fmla="*/ 548 h 3089"/>
                    <a:gd name="T30" fmla="*/ 7 w 359"/>
                    <a:gd name="T31" fmla="*/ 1794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3089">
                      <a:moveTo>
                        <a:pt x="7" y="1794"/>
                      </a:moveTo>
                      <a:lnTo>
                        <a:pt x="0" y="2272"/>
                      </a:lnTo>
                      <a:lnTo>
                        <a:pt x="10" y="2772"/>
                      </a:lnTo>
                      <a:cubicBezTo>
                        <a:pt x="47" y="2794"/>
                        <a:pt x="166" y="2955"/>
                        <a:pt x="195" y="2967"/>
                      </a:cubicBezTo>
                      <a:cubicBezTo>
                        <a:pt x="234" y="2925"/>
                        <a:pt x="309" y="2810"/>
                        <a:pt x="340" y="2780"/>
                      </a:cubicBezTo>
                      <a:lnTo>
                        <a:pt x="348" y="3089"/>
                      </a:lnTo>
                      <a:lnTo>
                        <a:pt x="359" y="2281"/>
                      </a:lnTo>
                      <a:lnTo>
                        <a:pt x="352" y="1920"/>
                      </a:lnTo>
                      <a:cubicBezTo>
                        <a:pt x="356" y="1815"/>
                        <a:pt x="270" y="726"/>
                        <a:pt x="252" y="461"/>
                      </a:cubicBezTo>
                      <a:cubicBezTo>
                        <a:pt x="248" y="396"/>
                        <a:pt x="244" y="399"/>
                        <a:pt x="274" y="355"/>
                      </a:cubicBezTo>
                      <a:cubicBezTo>
                        <a:pt x="343" y="252"/>
                        <a:pt x="357" y="286"/>
                        <a:pt x="292" y="178"/>
                      </a:cubicBezTo>
                      <a:cubicBezTo>
                        <a:pt x="266" y="134"/>
                        <a:pt x="213" y="32"/>
                        <a:pt x="184" y="0"/>
                      </a:cubicBezTo>
                      <a:cubicBezTo>
                        <a:pt x="154" y="34"/>
                        <a:pt x="112" y="116"/>
                        <a:pt x="87" y="159"/>
                      </a:cubicBezTo>
                      <a:cubicBezTo>
                        <a:pt x="32" y="253"/>
                        <a:pt x="21" y="237"/>
                        <a:pt x="82" y="328"/>
                      </a:cubicBezTo>
                      <a:cubicBezTo>
                        <a:pt x="127" y="393"/>
                        <a:pt x="104" y="460"/>
                        <a:pt x="97" y="548"/>
                      </a:cubicBezTo>
                      <a:lnTo>
                        <a:pt x="7" y="1794"/>
                      </a:lnTo>
                      <a:close/>
                    </a:path>
                  </a:pathLst>
                </a:custGeom>
                <a:solidFill>
                  <a:srgbClr val="E236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8" name="Freeform 393">
                  <a:extLst>
                    <a:ext uri="{FF2B5EF4-FFF2-40B4-BE49-F238E27FC236}">
                      <a16:creationId xmlns:a16="http://schemas.microsoft.com/office/drawing/2014/main" id="{D530FDDB-EFC4-4937-88AC-5549170C31A9}"/>
                    </a:ext>
                  </a:extLst>
                </p:cNvPr>
                <p:cNvSpPr>
                  <a:spLocks/>
                </p:cNvSpPr>
                <p:nvPr/>
              </p:nvSpPr>
              <p:spPr bwMode="auto">
                <a:xfrm>
                  <a:off x="628651" y="2045083"/>
                  <a:ext cx="169863" cy="866775"/>
                </a:xfrm>
                <a:custGeom>
                  <a:avLst/>
                  <a:gdLst>
                    <a:gd name="T0" fmla="*/ 47 w 521"/>
                    <a:gd name="T1" fmla="*/ 161 h 2644"/>
                    <a:gd name="T2" fmla="*/ 5 w 521"/>
                    <a:gd name="T3" fmla="*/ 402 h 2644"/>
                    <a:gd name="T4" fmla="*/ 33 w 521"/>
                    <a:gd name="T5" fmla="*/ 654 h 2644"/>
                    <a:gd name="T6" fmla="*/ 283 w 521"/>
                    <a:gd name="T7" fmla="*/ 755 h 2644"/>
                    <a:gd name="T8" fmla="*/ 76 w 521"/>
                    <a:gd name="T9" fmla="*/ 868 h 2644"/>
                    <a:gd name="T10" fmla="*/ 514 w 521"/>
                    <a:gd name="T11" fmla="*/ 2644 h 2644"/>
                    <a:gd name="T12" fmla="*/ 521 w 521"/>
                    <a:gd name="T13" fmla="*/ 2166 h 2644"/>
                    <a:gd name="T14" fmla="*/ 513 w 521"/>
                    <a:gd name="T15" fmla="*/ 1874 h 2644"/>
                    <a:gd name="T16" fmla="*/ 350 w 521"/>
                    <a:gd name="T17" fmla="*/ 489 h 2644"/>
                    <a:gd name="T18" fmla="*/ 363 w 521"/>
                    <a:gd name="T19" fmla="*/ 30 h 2644"/>
                    <a:gd name="T20" fmla="*/ 380 w 521"/>
                    <a:gd name="T21" fmla="*/ 0 h 2644"/>
                    <a:gd name="T22" fmla="*/ 47 w 521"/>
                    <a:gd name="T23" fmla="*/ 161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1" h="2644">
                      <a:moveTo>
                        <a:pt x="47" y="161"/>
                      </a:moveTo>
                      <a:cubicBezTo>
                        <a:pt x="31" y="223"/>
                        <a:pt x="0" y="223"/>
                        <a:pt x="5" y="402"/>
                      </a:cubicBezTo>
                      <a:cubicBezTo>
                        <a:pt x="6" y="463"/>
                        <a:pt x="5" y="610"/>
                        <a:pt x="33" y="654"/>
                      </a:cubicBezTo>
                      <a:cubicBezTo>
                        <a:pt x="78" y="695"/>
                        <a:pt x="226" y="714"/>
                        <a:pt x="283" y="755"/>
                      </a:cubicBezTo>
                      <a:lnTo>
                        <a:pt x="76" y="868"/>
                      </a:lnTo>
                      <a:lnTo>
                        <a:pt x="514" y="2644"/>
                      </a:lnTo>
                      <a:lnTo>
                        <a:pt x="521" y="2166"/>
                      </a:lnTo>
                      <a:cubicBezTo>
                        <a:pt x="512" y="2084"/>
                        <a:pt x="516" y="1963"/>
                        <a:pt x="513" y="1874"/>
                      </a:cubicBezTo>
                      <a:cubicBezTo>
                        <a:pt x="503" y="1632"/>
                        <a:pt x="437" y="691"/>
                        <a:pt x="350" y="489"/>
                      </a:cubicBezTo>
                      <a:cubicBezTo>
                        <a:pt x="271" y="305"/>
                        <a:pt x="259" y="183"/>
                        <a:pt x="363" y="30"/>
                      </a:cubicBezTo>
                      <a:cubicBezTo>
                        <a:pt x="381" y="3"/>
                        <a:pt x="368" y="27"/>
                        <a:pt x="380" y="0"/>
                      </a:cubicBezTo>
                      <a:cubicBezTo>
                        <a:pt x="260" y="37"/>
                        <a:pt x="140" y="105"/>
                        <a:pt x="47" y="161"/>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9" name="Freeform 394">
                  <a:extLst>
                    <a:ext uri="{FF2B5EF4-FFF2-40B4-BE49-F238E27FC236}">
                      <a16:creationId xmlns:a16="http://schemas.microsoft.com/office/drawing/2014/main" id="{86F03C6C-3185-4FFD-AD6E-B946927EFFCA}"/>
                    </a:ext>
                  </a:extLst>
                </p:cNvPr>
                <p:cNvSpPr>
                  <a:spLocks/>
                </p:cNvSpPr>
                <p:nvPr/>
              </p:nvSpPr>
              <p:spPr bwMode="auto">
                <a:xfrm>
                  <a:off x="912813" y="2046670"/>
                  <a:ext cx="169863" cy="868363"/>
                </a:xfrm>
                <a:custGeom>
                  <a:avLst/>
                  <a:gdLst>
                    <a:gd name="T0" fmla="*/ 0 w 521"/>
                    <a:gd name="T1" fmla="*/ 2288 h 2649"/>
                    <a:gd name="T2" fmla="*/ 7 w 521"/>
                    <a:gd name="T3" fmla="*/ 2649 h 2649"/>
                    <a:gd name="T4" fmla="*/ 449 w 521"/>
                    <a:gd name="T5" fmla="*/ 864 h 2649"/>
                    <a:gd name="T6" fmla="*/ 242 w 521"/>
                    <a:gd name="T7" fmla="*/ 752 h 2649"/>
                    <a:gd name="T8" fmla="*/ 492 w 521"/>
                    <a:gd name="T9" fmla="*/ 648 h 2649"/>
                    <a:gd name="T10" fmla="*/ 520 w 521"/>
                    <a:gd name="T11" fmla="*/ 398 h 2649"/>
                    <a:gd name="T12" fmla="*/ 477 w 521"/>
                    <a:gd name="T13" fmla="*/ 159 h 2649"/>
                    <a:gd name="T14" fmla="*/ 152 w 521"/>
                    <a:gd name="T15" fmla="*/ 0 h 2649"/>
                    <a:gd name="T16" fmla="*/ 241 w 521"/>
                    <a:gd name="T17" fmla="*/ 237 h 2649"/>
                    <a:gd name="T18" fmla="*/ 174 w 521"/>
                    <a:gd name="T19" fmla="*/ 501 h 2649"/>
                    <a:gd name="T20" fmla="*/ 114 w 521"/>
                    <a:gd name="T21" fmla="*/ 771 h 2649"/>
                    <a:gd name="T22" fmla="*/ 77 w 521"/>
                    <a:gd name="T23" fmla="*/ 1065 h 2649"/>
                    <a:gd name="T24" fmla="*/ 23 w 521"/>
                    <a:gd name="T25" fmla="*/ 1661 h 2649"/>
                    <a:gd name="T26" fmla="*/ 0 w 521"/>
                    <a:gd name="T27" fmla="*/ 2288 h 2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1" h="2649">
                      <a:moveTo>
                        <a:pt x="0" y="2288"/>
                      </a:moveTo>
                      <a:lnTo>
                        <a:pt x="7" y="2649"/>
                      </a:lnTo>
                      <a:lnTo>
                        <a:pt x="449" y="864"/>
                      </a:lnTo>
                      <a:lnTo>
                        <a:pt x="242" y="752"/>
                      </a:lnTo>
                      <a:cubicBezTo>
                        <a:pt x="294" y="708"/>
                        <a:pt x="451" y="694"/>
                        <a:pt x="492" y="648"/>
                      </a:cubicBezTo>
                      <a:cubicBezTo>
                        <a:pt x="520" y="609"/>
                        <a:pt x="519" y="455"/>
                        <a:pt x="520" y="398"/>
                      </a:cubicBezTo>
                      <a:cubicBezTo>
                        <a:pt x="521" y="289"/>
                        <a:pt x="508" y="241"/>
                        <a:pt x="477" y="159"/>
                      </a:cubicBezTo>
                      <a:cubicBezTo>
                        <a:pt x="414" y="118"/>
                        <a:pt x="234" y="18"/>
                        <a:pt x="152" y="0"/>
                      </a:cubicBezTo>
                      <a:cubicBezTo>
                        <a:pt x="185" y="65"/>
                        <a:pt x="240" y="101"/>
                        <a:pt x="241" y="237"/>
                      </a:cubicBezTo>
                      <a:cubicBezTo>
                        <a:pt x="241" y="327"/>
                        <a:pt x="207" y="430"/>
                        <a:pt x="174" y="501"/>
                      </a:cubicBezTo>
                      <a:cubicBezTo>
                        <a:pt x="121" y="615"/>
                        <a:pt x="132" y="627"/>
                        <a:pt x="114" y="771"/>
                      </a:cubicBezTo>
                      <a:cubicBezTo>
                        <a:pt x="101" y="869"/>
                        <a:pt x="89" y="966"/>
                        <a:pt x="77" y="1065"/>
                      </a:cubicBezTo>
                      <a:cubicBezTo>
                        <a:pt x="54" y="1260"/>
                        <a:pt x="36" y="1463"/>
                        <a:pt x="23" y="1661"/>
                      </a:cubicBezTo>
                      <a:lnTo>
                        <a:pt x="0" y="2288"/>
                      </a:ln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0" name="Freeform 411">
                  <a:extLst>
                    <a:ext uri="{FF2B5EF4-FFF2-40B4-BE49-F238E27FC236}">
                      <a16:creationId xmlns:a16="http://schemas.microsoft.com/office/drawing/2014/main" id="{5C3F21EF-3C75-4110-AB0E-E08EFEDD7D9A}"/>
                    </a:ext>
                  </a:extLst>
                </p:cNvPr>
                <p:cNvSpPr>
                  <a:spLocks/>
                </p:cNvSpPr>
                <p:nvPr/>
              </p:nvSpPr>
              <p:spPr bwMode="auto">
                <a:xfrm>
                  <a:off x="371476" y="3286508"/>
                  <a:ext cx="171450" cy="271463"/>
                </a:xfrm>
                <a:custGeom>
                  <a:avLst/>
                  <a:gdLst>
                    <a:gd name="T0" fmla="*/ 275 w 523"/>
                    <a:gd name="T1" fmla="*/ 330 h 826"/>
                    <a:gd name="T2" fmla="*/ 339 w 523"/>
                    <a:gd name="T3" fmla="*/ 387 h 826"/>
                    <a:gd name="T4" fmla="*/ 481 w 523"/>
                    <a:gd name="T5" fmla="*/ 586 h 826"/>
                    <a:gd name="T6" fmla="*/ 418 w 523"/>
                    <a:gd name="T7" fmla="*/ 3 h 826"/>
                    <a:gd name="T8" fmla="*/ 30 w 523"/>
                    <a:gd name="T9" fmla="*/ 0 h 826"/>
                    <a:gd name="T10" fmla="*/ 135 w 523"/>
                    <a:gd name="T11" fmla="*/ 590 h 826"/>
                    <a:gd name="T12" fmla="*/ 251 w 523"/>
                    <a:gd name="T13" fmla="*/ 712 h 826"/>
                    <a:gd name="T14" fmla="*/ 375 w 523"/>
                    <a:gd name="T15" fmla="*/ 818 h 826"/>
                    <a:gd name="T16" fmla="*/ 423 w 523"/>
                    <a:gd name="T17" fmla="*/ 746 h 826"/>
                    <a:gd name="T18" fmla="*/ 375 w 523"/>
                    <a:gd name="T19" fmla="*/ 673 h 826"/>
                    <a:gd name="T20" fmla="*/ 275 w 523"/>
                    <a:gd name="T21" fmla="*/ 33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826">
                      <a:moveTo>
                        <a:pt x="275" y="330"/>
                      </a:moveTo>
                      <a:cubicBezTo>
                        <a:pt x="328" y="324"/>
                        <a:pt x="324" y="335"/>
                        <a:pt x="339" y="387"/>
                      </a:cubicBezTo>
                      <a:cubicBezTo>
                        <a:pt x="359" y="461"/>
                        <a:pt x="392" y="605"/>
                        <a:pt x="481" y="586"/>
                      </a:cubicBezTo>
                      <a:cubicBezTo>
                        <a:pt x="523" y="481"/>
                        <a:pt x="405" y="330"/>
                        <a:pt x="418" y="3"/>
                      </a:cubicBezTo>
                      <a:lnTo>
                        <a:pt x="30" y="0"/>
                      </a:lnTo>
                      <a:cubicBezTo>
                        <a:pt x="0" y="194"/>
                        <a:pt x="29" y="428"/>
                        <a:pt x="135" y="590"/>
                      </a:cubicBezTo>
                      <a:cubicBezTo>
                        <a:pt x="172" y="648"/>
                        <a:pt x="207" y="664"/>
                        <a:pt x="251" y="712"/>
                      </a:cubicBezTo>
                      <a:cubicBezTo>
                        <a:pt x="284" y="748"/>
                        <a:pt x="317" y="826"/>
                        <a:pt x="375" y="818"/>
                      </a:cubicBezTo>
                      <a:cubicBezTo>
                        <a:pt x="406" y="813"/>
                        <a:pt x="430" y="785"/>
                        <a:pt x="423" y="746"/>
                      </a:cubicBezTo>
                      <a:cubicBezTo>
                        <a:pt x="419" y="727"/>
                        <a:pt x="387" y="689"/>
                        <a:pt x="375" y="673"/>
                      </a:cubicBezTo>
                      <a:cubicBezTo>
                        <a:pt x="326" y="606"/>
                        <a:pt x="223" y="438"/>
                        <a:pt x="275" y="330"/>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1" name="Freeform 414">
                  <a:extLst>
                    <a:ext uri="{FF2B5EF4-FFF2-40B4-BE49-F238E27FC236}">
                      <a16:creationId xmlns:a16="http://schemas.microsoft.com/office/drawing/2014/main" id="{2C16C495-7F17-4894-8806-B06D775BCB33}"/>
                    </a:ext>
                  </a:extLst>
                </p:cNvPr>
                <p:cNvSpPr>
                  <a:spLocks/>
                </p:cNvSpPr>
                <p:nvPr/>
              </p:nvSpPr>
              <p:spPr bwMode="auto">
                <a:xfrm>
                  <a:off x="582613" y="4942270"/>
                  <a:ext cx="238125" cy="128588"/>
                </a:xfrm>
                <a:custGeom>
                  <a:avLst/>
                  <a:gdLst>
                    <a:gd name="T0" fmla="*/ 22 w 727"/>
                    <a:gd name="T1" fmla="*/ 65 h 394"/>
                    <a:gd name="T2" fmla="*/ 15 w 727"/>
                    <a:gd name="T3" fmla="*/ 78 h 394"/>
                    <a:gd name="T4" fmla="*/ 2 w 727"/>
                    <a:gd name="T5" fmla="*/ 153 h 394"/>
                    <a:gd name="T6" fmla="*/ 18 w 727"/>
                    <a:gd name="T7" fmla="*/ 304 h 394"/>
                    <a:gd name="T8" fmla="*/ 165 w 727"/>
                    <a:gd name="T9" fmla="*/ 365 h 394"/>
                    <a:gd name="T10" fmla="*/ 714 w 727"/>
                    <a:gd name="T11" fmla="*/ 312 h 394"/>
                    <a:gd name="T12" fmla="*/ 717 w 727"/>
                    <a:gd name="T13" fmla="*/ 159 h 394"/>
                    <a:gd name="T14" fmla="*/ 711 w 727"/>
                    <a:gd name="T15" fmla="*/ 68 h 394"/>
                    <a:gd name="T16" fmla="*/ 705 w 727"/>
                    <a:gd name="T17" fmla="*/ 64 h 394"/>
                    <a:gd name="T18" fmla="*/ 552 w 727"/>
                    <a:gd name="T19" fmla="*/ 13 h 394"/>
                    <a:gd name="T20" fmla="*/ 28 w 727"/>
                    <a:gd name="T21" fmla="*/ 87 h 394"/>
                    <a:gd name="T22" fmla="*/ 22 w 727"/>
                    <a:gd name="T23" fmla="*/ 6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7" h="394">
                      <a:moveTo>
                        <a:pt x="22" y="65"/>
                      </a:moveTo>
                      <a:lnTo>
                        <a:pt x="15" y="78"/>
                      </a:lnTo>
                      <a:cubicBezTo>
                        <a:pt x="0" y="110"/>
                        <a:pt x="1" y="115"/>
                        <a:pt x="2" y="153"/>
                      </a:cubicBezTo>
                      <a:cubicBezTo>
                        <a:pt x="4" y="205"/>
                        <a:pt x="12" y="200"/>
                        <a:pt x="18" y="304"/>
                      </a:cubicBezTo>
                      <a:cubicBezTo>
                        <a:pt x="60" y="323"/>
                        <a:pt x="22" y="335"/>
                        <a:pt x="165" y="365"/>
                      </a:cubicBezTo>
                      <a:cubicBezTo>
                        <a:pt x="290" y="391"/>
                        <a:pt x="662" y="394"/>
                        <a:pt x="714" y="312"/>
                      </a:cubicBezTo>
                      <a:cubicBezTo>
                        <a:pt x="727" y="271"/>
                        <a:pt x="717" y="208"/>
                        <a:pt x="717" y="159"/>
                      </a:cubicBezTo>
                      <a:lnTo>
                        <a:pt x="711" y="68"/>
                      </a:lnTo>
                      <a:cubicBezTo>
                        <a:pt x="708" y="67"/>
                        <a:pt x="706" y="65"/>
                        <a:pt x="705" y="64"/>
                      </a:cubicBezTo>
                      <a:lnTo>
                        <a:pt x="552" y="13"/>
                      </a:lnTo>
                      <a:cubicBezTo>
                        <a:pt x="468" y="0"/>
                        <a:pt x="89" y="24"/>
                        <a:pt x="28" y="87"/>
                      </a:cubicBezTo>
                      <a:lnTo>
                        <a:pt x="22" y="65"/>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2" name="Freeform 415">
                  <a:extLst>
                    <a:ext uri="{FF2B5EF4-FFF2-40B4-BE49-F238E27FC236}">
                      <a16:creationId xmlns:a16="http://schemas.microsoft.com/office/drawing/2014/main" id="{B641184B-6831-437A-8349-FBF647047C51}"/>
                    </a:ext>
                  </a:extLst>
                </p:cNvPr>
                <p:cNvSpPr>
                  <a:spLocks/>
                </p:cNvSpPr>
                <p:nvPr/>
              </p:nvSpPr>
              <p:spPr bwMode="auto">
                <a:xfrm>
                  <a:off x="881063" y="4937508"/>
                  <a:ext cx="244475" cy="133350"/>
                </a:xfrm>
                <a:custGeom>
                  <a:avLst/>
                  <a:gdLst>
                    <a:gd name="T0" fmla="*/ 43 w 746"/>
                    <a:gd name="T1" fmla="*/ 51 h 407"/>
                    <a:gd name="T2" fmla="*/ 32 w 746"/>
                    <a:gd name="T3" fmla="*/ 174 h 407"/>
                    <a:gd name="T4" fmla="*/ 102 w 746"/>
                    <a:gd name="T5" fmla="*/ 346 h 407"/>
                    <a:gd name="T6" fmla="*/ 704 w 746"/>
                    <a:gd name="T7" fmla="*/ 326 h 407"/>
                    <a:gd name="T8" fmla="*/ 710 w 746"/>
                    <a:gd name="T9" fmla="*/ 322 h 407"/>
                    <a:gd name="T10" fmla="*/ 730 w 746"/>
                    <a:gd name="T11" fmla="*/ 176 h 407"/>
                    <a:gd name="T12" fmla="*/ 735 w 746"/>
                    <a:gd name="T13" fmla="*/ 118 h 407"/>
                    <a:gd name="T14" fmla="*/ 732 w 746"/>
                    <a:gd name="T15" fmla="*/ 86 h 407"/>
                    <a:gd name="T16" fmla="*/ 724 w 746"/>
                    <a:gd name="T17" fmla="*/ 65 h 407"/>
                    <a:gd name="T18" fmla="*/ 718 w 746"/>
                    <a:gd name="T19" fmla="*/ 97 h 407"/>
                    <a:gd name="T20" fmla="*/ 686 w 746"/>
                    <a:gd name="T21" fmla="*/ 72 h 407"/>
                    <a:gd name="T22" fmla="*/ 648 w 746"/>
                    <a:gd name="T23" fmla="*/ 59 h 407"/>
                    <a:gd name="T24" fmla="*/ 186 w 746"/>
                    <a:gd name="T25" fmla="*/ 14 h 407"/>
                    <a:gd name="T26" fmla="*/ 100 w 746"/>
                    <a:gd name="T27" fmla="*/ 33 h 407"/>
                    <a:gd name="T28" fmla="*/ 40 w 746"/>
                    <a:gd name="T29" fmla="*/ 68 h 407"/>
                    <a:gd name="T30" fmla="*/ 43 w 746"/>
                    <a:gd name="T31" fmla="*/ 5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6" h="407">
                      <a:moveTo>
                        <a:pt x="43" y="51"/>
                      </a:moveTo>
                      <a:cubicBezTo>
                        <a:pt x="27" y="78"/>
                        <a:pt x="33" y="136"/>
                        <a:pt x="32" y="174"/>
                      </a:cubicBezTo>
                      <a:cubicBezTo>
                        <a:pt x="34" y="268"/>
                        <a:pt x="0" y="316"/>
                        <a:pt x="102" y="346"/>
                      </a:cubicBezTo>
                      <a:cubicBezTo>
                        <a:pt x="244" y="389"/>
                        <a:pt x="564" y="407"/>
                        <a:pt x="704" y="326"/>
                      </a:cubicBezTo>
                      <a:cubicBezTo>
                        <a:pt x="706" y="325"/>
                        <a:pt x="708" y="323"/>
                        <a:pt x="710" y="322"/>
                      </a:cubicBezTo>
                      <a:cubicBezTo>
                        <a:pt x="746" y="299"/>
                        <a:pt x="728" y="248"/>
                        <a:pt x="730" y="176"/>
                      </a:cubicBezTo>
                      <a:cubicBezTo>
                        <a:pt x="731" y="154"/>
                        <a:pt x="734" y="138"/>
                        <a:pt x="735" y="118"/>
                      </a:cubicBezTo>
                      <a:cubicBezTo>
                        <a:pt x="735" y="104"/>
                        <a:pt x="735" y="100"/>
                        <a:pt x="732" y="86"/>
                      </a:cubicBezTo>
                      <a:cubicBezTo>
                        <a:pt x="727" y="62"/>
                        <a:pt x="729" y="72"/>
                        <a:pt x="724" y="65"/>
                      </a:cubicBezTo>
                      <a:lnTo>
                        <a:pt x="718" y="97"/>
                      </a:lnTo>
                      <a:cubicBezTo>
                        <a:pt x="699" y="72"/>
                        <a:pt x="716" y="86"/>
                        <a:pt x="686" y="72"/>
                      </a:cubicBezTo>
                      <a:cubicBezTo>
                        <a:pt x="673" y="66"/>
                        <a:pt x="660" y="63"/>
                        <a:pt x="648" y="59"/>
                      </a:cubicBezTo>
                      <a:cubicBezTo>
                        <a:pt x="548" y="22"/>
                        <a:pt x="272" y="0"/>
                        <a:pt x="186" y="14"/>
                      </a:cubicBezTo>
                      <a:cubicBezTo>
                        <a:pt x="157" y="19"/>
                        <a:pt x="125" y="25"/>
                        <a:pt x="100" y="33"/>
                      </a:cubicBezTo>
                      <a:cubicBezTo>
                        <a:pt x="53" y="46"/>
                        <a:pt x="69" y="51"/>
                        <a:pt x="40" y="68"/>
                      </a:cubicBezTo>
                      <a:cubicBezTo>
                        <a:pt x="53" y="61"/>
                        <a:pt x="51" y="73"/>
                        <a:pt x="43" y="51"/>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3" name="Freeform 416">
                  <a:extLst>
                    <a:ext uri="{FF2B5EF4-FFF2-40B4-BE49-F238E27FC236}">
                      <a16:creationId xmlns:a16="http://schemas.microsoft.com/office/drawing/2014/main" id="{88429B74-479A-4E3A-B71C-5FA05AF63E70}"/>
                    </a:ext>
                  </a:extLst>
                </p:cNvPr>
                <p:cNvSpPr>
                  <a:spLocks/>
                </p:cNvSpPr>
                <p:nvPr/>
              </p:nvSpPr>
              <p:spPr bwMode="auto">
                <a:xfrm>
                  <a:off x="1187402" y="3272220"/>
                  <a:ext cx="146655" cy="271996"/>
                </a:xfrm>
                <a:custGeom>
                  <a:avLst/>
                  <a:gdLst>
                    <a:gd name="T0" fmla="*/ 440 w 477"/>
                    <a:gd name="T1" fmla="*/ 142 h 853"/>
                    <a:gd name="T2" fmla="*/ 411 w 477"/>
                    <a:gd name="T3" fmla="*/ 0 h 853"/>
                    <a:gd name="T4" fmla="*/ 77 w 477"/>
                    <a:gd name="T5" fmla="*/ 15 h 853"/>
                    <a:gd name="T6" fmla="*/ 66 w 477"/>
                    <a:gd name="T7" fmla="*/ 332 h 853"/>
                    <a:gd name="T8" fmla="*/ 51 w 477"/>
                    <a:gd name="T9" fmla="*/ 605 h 853"/>
                    <a:gd name="T10" fmla="*/ 153 w 477"/>
                    <a:gd name="T11" fmla="*/ 486 h 853"/>
                    <a:gd name="T12" fmla="*/ 236 w 477"/>
                    <a:gd name="T13" fmla="*/ 339 h 853"/>
                    <a:gd name="T14" fmla="*/ 111 w 477"/>
                    <a:gd name="T15" fmla="*/ 750 h 853"/>
                    <a:gd name="T16" fmla="*/ 205 w 477"/>
                    <a:gd name="T17" fmla="*/ 818 h 853"/>
                    <a:gd name="T18" fmla="*/ 284 w 477"/>
                    <a:gd name="T19" fmla="*/ 710 h 853"/>
                    <a:gd name="T20" fmla="*/ 377 w 477"/>
                    <a:gd name="T21" fmla="*/ 609 h 853"/>
                    <a:gd name="T22" fmla="*/ 477 w 477"/>
                    <a:gd name="T23" fmla="*/ 322 h 853"/>
                    <a:gd name="T24" fmla="*/ 460 w 477"/>
                    <a:gd name="T25" fmla="*/ 311 h 853"/>
                    <a:gd name="T26" fmla="*/ 435 w 477"/>
                    <a:gd name="T27" fmla="*/ 296 h 853"/>
                    <a:gd name="T28" fmla="*/ 440 w 477"/>
                    <a:gd name="T29" fmla="*/ 142 h 853"/>
                    <a:gd name="connsiteX0" fmla="*/ 8510 w 9391"/>
                    <a:gd name="connsiteY0" fmla="*/ 3470 h 9735"/>
                    <a:gd name="connsiteX1" fmla="*/ 8007 w 9391"/>
                    <a:gd name="connsiteY1" fmla="*/ 0 h 9735"/>
                    <a:gd name="connsiteX2" fmla="*/ 1005 w 9391"/>
                    <a:gd name="connsiteY2" fmla="*/ 176 h 9735"/>
                    <a:gd name="connsiteX3" fmla="*/ 775 w 9391"/>
                    <a:gd name="connsiteY3" fmla="*/ 3892 h 9735"/>
                    <a:gd name="connsiteX4" fmla="*/ 460 w 9391"/>
                    <a:gd name="connsiteY4" fmla="*/ 7093 h 9735"/>
                    <a:gd name="connsiteX5" fmla="*/ 2599 w 9391"/>
                    <a:gd name="connsiteY5" fmla="*/ 5698 h 9735"/>
                    <a:gd name="connsiteX6" fmla="*/ 4339 w 9391"/>
                    <a:gd name="connsiteY6" fmla="*/ 3974 h 9735"/>
                    <a:gd name="connsiteX7" fmla="*/ 1718 w 9391"/>
                    <a:gd name="connsiteY7" fmla="*/ 8792 h 9735"/>
                    <a:gd name="connsiteX8" fmla="*/ 3689 w 9391"/>
                    <a:gd name="connsiteY8" fmla="*/ 9590 h 9735"/>
                    <a:gd name="connsiteX9" fmla="*/ 5345 w 9391"/>
                    <a:gd name="connsiteY9" fmla="*/ 8324 h 9735"/>
                    <a:gd name="connsiteX10" fmla="*/ 7295 w 9391"/>
                    <a:gd name="connsiteY10" fmla="*/ 7140 h 9735"/>
                    <a:gd name="connsiteX11" fmla="*/ 9391 w 9391"/>
                    <a:gd name="connsiteY11" fmla="*/ 3775 h 9735"/>
                    <a:gd name="connsiteX12" fmla="*/ 9035 w 9391"/>
                    <a:gd name="connsiteY12" fmla="*/ 3646 h 9735"/>
                    <a:gd name="connsiteX13" fmla="*/ 8510 w 9391"/>
                    <a:gd name="connsiteY13" fmla="*/ 3470 h 9735"/>
                    <a:gd name="connsiteX0" fmla="*/ 9621 w 10000"/>
                    <a:gd name="connsiteY0" fmla="*/ 3745 h 10000"/>
                    <a:gd name="connsiteX1" fmla="*/ 8526 w 10000"/>
                    <a:gd name="connsiteY1" fmla="*/ 0 h 10000"/>
                    <a:gd name="connsiteX2" fmla="*/ 1070 w 10000"/>
                    <a:gd name="connsiteY2" fmla="*/ 181 h 10000"/>
                    <a:gd name="connsiteX3" fmla="*/ 825 w 10000"/>
                    <a:gd name="connsiteY3" fmla="*/ 3998 h 10000"/>
                    <a:gd name="connsiteX4" fmla="*/ 490 w 10000"/>
                    <a:gd name="connsiteY4" fmla="*/ 7286 h 10000"/>
                    <a:gd name="connsiteX5" fmla="*/ 2768 w 10000"/>
                    <a:gd name="connsiteY5" fmla="*/ 5853 h 10000"/>
                    <a:gd name="connsiteX6" fmla="*/ 4620 w 10000"/>
                    <a:gd name="connsiteY6" fmla="*/ 4082 h 10000"/>
                    <a:gd name="connsiteX7" fmla="*/ 1829 w 10000"/>
                    <a:gd name="connsiteY7" fmla="*/ 9031 h 10000"/>
                    <a:gd name="connsiteX8" fmla="*/ 3928 w 10000"/>
                    <a:gd name="connsiteY8" fmla="*/ 9851 h 10000"/>
                    <a:gd name="connsiteX9" fmla="*/ 5692 w 10000"/>
                    <a:gd name="connsiteY9" fmla="*/ 8551 h 10000"/>
                    <a:gd name="connsiteX10" fmla="*/ 7768 w 10000"/>
                    <a:gd name="connsiteY10" fmla="*/ 7334 h 10000"/>
                    <a:gd name="connsiteX11" fmla="*/ 10000 w 10000"/>
                    <a:gd name="connsiteY11" fmla="*/ 3878 h 10000"/>
                    <a:gd name="connsiteX12" fmla="*/ 9621 w 10000"/>
                    <a:gd name="connsiteY12" fmla="*/ 3745 h 10000"/>
                    <a:gd name="connsiteX0" fmla="*/ 10000 w 10038"/>
                    <a:gd name="connsiteY0" fmla="*/ 3878 h 10000"/>
                    <a:gd name="connsiteX1" fmla="*/ 8526 w 10038"/>
                    <a:gd name="connsiteY1" fmla="*/ 0 h 10000"/>
                    <a:gd name="connsiteX2" fmla="*/ 1070 w 10038"/>
                    <a:gd name="connsiteY2" fmla="*/ 181 h 10000"/>
                    <a:gd name="connsiteX3" fmla="*/ 825 w 10038"/>
                    <a:gd name="connsiteY3" fmla="*/ 3998 h 10000"/>
                    <a:gd name="connsiteX4" fmla="*/ 490 w 10038"/>
                    <a:gd name="connsiteY4" fmla="*/ 7286 h 10000"/>
                    <a:gd name="connsiteX5" fmla="*/ 2768 w 10038"/>
                    <a:gd name="connsiteY5" fmla="*/ 5853 h 10000"/>
                    <a:gd name="connsiteX6" fmla="*/ 4620 w 10038"/>
                    <a:gd name="connsiteY6" fmla="*/ 4082 h 10000"/>
                    <a:gd name="connsiteX7" fmla="*/ 1829 w 10038"/>
                    <a:gd name="connsiteY7" fmla="*/ 9031 h 10000"/>
                    <a:gd name="connsiteX8" fmla="*/ 3928 w 10038"/>
                    <a:gd name="connsiteY8" fmla="*/ 9851 h 10000"/>
                    <a:gd name="connsiteX9" fmla="*/ 5692 w 10038"/>
                    <a:gd name="connsiteY9" fmla="*/ 8551 h 10000"/>
                    <a:gd name="connsiteX10" fmla="*/ 7768 w 10038"/>
                    <a:gd name="connsiteY10" fmla="*/ 7334 h 10000"/>
                    <a:gd name="connsiteX11" fmla="*/ 10000 w 10038"/>
                    <a:gd name="connsiteY11" fmla="*/ 387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8" h="10000">
                      <a:moveTo>
                        <a:pt x="10000" y="3878"/>
                      </a:moveTo>
                      <a:cubicBezTo>
                        <a:pt x="10126" y="2656"/>
                        <a:pt x="10014" y="616"/>
                        <a:pt x="8526" y="0"/>
                      </a:cubicBezTo>
                      <a:lnTo>
                        <a:pt x="1070" y="181"/>
                      </a:lnTo>
                      <a:cubicBezTo>
                        <a:pt x="1294" y="1746"/>
                        <a:pt x="1361" y="2445"/>
                        <a:pt x="825" y="3998"/>
                      </a:cubicBezTo>
                      <a:cubicBezTo>
                        <a:pt x="512" y="4949"/>
                        <a:pt x="-648" y="6611"/>
                        <a:pt x="490" y="7286"/>
                      </a:cubicBezTo>
                      <a:cubicBezTo>
                        <a:pt x="1829" y="7382"/>
                        <a:pt x="2365" y="6503"/>
                        <a:pt x="2768" y="5853"/>
                      </a:cubicBezTo>
                      <a:cubicBezTo>
                        <a:pt x="3615" y="4372"/>
                        <a:pt x="3012" y="3998"/>
                        <a:pt x="4620" y="4082"/>
                      </a:cubicBezTo>
                      <a:cubicBezTo>
                        <a:pt x="6473" y="5744"/>
                        <a:pt x="2008" y="8730"/>
                        <a:pt x="1829" y="9031"/>
                      </a:cubicBezTo>
                      <a:cubicBezTo>
                        <a:pt x="1428" y="9742"/>
                        <a:pt x="2811" y="10272"/>
                        <a:pt x="3928" y="9851"/>
                      </a:cubicBezTo>
                      <a:cubicBezTo>
                        <a:pt x="4598" y="9586"/>
                        <a:pt x="5022" y="8959"/>
                        <a:pt x="5692" y="8551"/>
                      </a:cubicBezTo>
                      <a:cubicBezTo>
                        <a:pt x="6473" y="8069"/>
                        <a:pt x="6986" y="7948"/>
                        <a:pt x="7768" y="7334"/>
                      </a:cubicBezTo>
                      <a:cubicBezTo>
                        <a:pt x="8906" y="6407"/>
                        <a:pt x="9599" y="5155"/>
                        <a:pt x="10000" y="3878"/>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4" name="Freeform 417">
                  <a:extLst>
                    <a:ext uri="{FF2B5EF4-FFF2-40B4-BE49-F238E27FC236}">
                      <a16:creationId xmlns:a16="http://schemas.microsoft.com/office/drawing/2014/main" id="{F5423296-F017-4FB1-A291-E965B5383F21}"/>
                    </a:ext>
                  </a:extLst>
                </p:cNvPr>
                <p:cNvSpPr>
                  <a:spLocks/>
                </p:cNvSpPr>
                <p:nvPr/>
              </p:nvSpPr>
              <p:spPr bwMode="auto">
                <a:xfrm>
                  <a:off x="762001" y="1991108"/>
                  <a:ext cx="192088" cy="174625"/>
                </a:xfrm>
                <a:custGeom>
                  <a:avLst/>
                  <a:gdLst>
                    <a:gd name="T0" fmla="*/ 28 w 590"/>
                    <a:gd name="T1" fmla="*/ 175 h 534"/>
                    <a:gd name="T2" fmla="*/ 279 w 590"/>
                    <a:gd name="T3" fmla="*/ 525 h 534"/>
                    <a:gd name="T4" fmla="*/ 562 w 590"/>
                    <a:gd name="T5" fmla="*/ 200 h 534"/>
                    <a:gd name="T6" fmla="*/ 566 w 590"/>
                    <a:gd name="T7" fmla="*/ 0 h 534"/>
                    <a:gd name="T8" fmla="*/ 24 w 590"/>
                    <a:gd name="T9" fmla="*/ 1 h 534"/>
                    <a:gd name="T10" fmla="*/ 28 w 590"/>
                    <a:gd name="T11" fmla="*/ 175 h 534"/>
                  </a:gdLst>
                  <a:ahLst/>
                  <a:cxnLst>
                    <a:cxn ang="0">
                      <a:pos x="T0" y="T1"/>
                    </a:cxn>
                    <a:cxn ang="0">
                      <a:pos x="T2" y="T3"/>
                    </a:cxn>
                    <a:cxn ang="0">
                      <a:pos x="T4" y="T5"/>
                    </a:cxn>
                    <a:cxn ang="0">
                      <a:pos x="T6" y="T7"/>
                    </a:cxn>
                    <a:cxn ang="0">
                      <a:pos x="T8" y="T9"/>
                    </a:cxn>
                    <a:cxn ang="0">
                      <a:pos x="T10" y="T11"/>
                    </a:cxn>
                  </a:cxnLst>
                  <a:rect l="0" t="0" r="r" b="b"/>
                  <a:pathLst>
                    <a:path w="590" h="534">
                      <a:moveTo>
                        <a:pt x="28" y="175"/>
                      </a:moveTo>
                      <a:cubicBezTo>
                        <a:pt x="0" y="356"/>
                        <a:pt x="118" y="516"/>
                        <a:pt x="279" y="525"/>
                      </a:cubicBezTo>
                      <a:cubicBezTo>
                        <a:pt x="449" y="534"/>
                        <a:pt x="590" y="376"/>
                        <a:pt x="562" y="200"/>
                      </a:cubicBezTo>
                      <a:cubicBezTo>
                        <a:pt x="546" y="139"/>
                        <a:pt x="567" y="64"/>
                        <a:pt x="566" y="0"/>
                      </a:cubicBezTo>
                      <a:cubicBezTo>
                        <a:pt x="391" y="78"/>
                        <a:pt x="204" y="86"/>
                        <a:pt x="24" y="1"/>
                      </a:cubicBezTo>
                      <a:cubicBezTo>
                        <a:pt x="33" y="46"/>
                        <a:pt x="39" y="133"/>
                        <a:pt x="28" y="175"/>
                      </a:cubicBezTo>
                      <a:close/>
                    </a:path>
                  </a:pathLst>
                </a:custGeom>
                <a:solidFill>
                  <a:srgbClr val="F58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5" name="Freeform 420">
                  <a:extLst>
                    <a:ext uri="{FF2B5EF4-FFF2-40B4-BE49-F238E27FC236}">
                      <a16:creationId xmlns:a16="http://schemas.microsoft.com/office/drawing/2014/main" id="{88199604-F353-4CEC-AB84-CF369AB2A015}"/>
                    </a:ext>
                  </a:extLst>
                </p:cNvPr>
                <p:cNvSpPr>
                  <a:spLocks/>
                </p:cNvSpPr>
                <p:nvPr/>
              </p:nvSpPr>
              <p:spPr bwMode="auto">
                <a:xfrm>
                  <a:off x="890588" y="4848608"/>
                  <a:ext cx="233363" cy="120650"/>
                </a:xfrm>
                <a:custGeom>
                  <a:avLst/>
                  <a:gdLst>
                    <a:gd name="T0" fmla="*/ 15 w 715"/>
                    <a:gd name="T1" fmla="*/ 322 h 368"/>
                    <a:gd name="T2" fmla="*/ 12 w 715"/>
                    <a:gd name="T3" fmla="*/ 339 h 368"/>
                    <a:gd name="T4" fmla="*/ 72 w 715"/>
                    <a:gd name="T5" fmla="*/ 304 h 368"/>
                    <a:gd name="T6" fmla="*/ 158 w 715"/>
                    <a:gd name="T7" fmla="*/ 285 h 368"/>
                    <a:gd name="T8" fmla="*/ 620 w 715"/>
                    <a:gd name="T9" fmla="*/ 330 h 368"/>
                    <a:gd name="T10" fmla="*/ 658 w 715"/>
                    <a:gd name="T11" fmla="*/ 343 h 368"/>
                    <a:gd name="T12" fmla="*/ 690 w 715"/>
                    <a:gd name="T13" fmla="*/ 368 h 368"/>
                    <a:gd name="T14" fmla="*/ 696 w 715"/>
                    <a:gd name="T15" fmla="*/ 336 h 368"/>
                    <a:gd name="T16" fmla="*/ 625 w 715"/>
                    <a:gd name="T17" fmla="*/ 2 h 368"/>
                    <a:gd name="T18" fmla="*/ 79 w 715"/>
                    <a:gd name="T19" fmla="*/ 0 h 368"/>
                    <a:gd name="T20" fmla="*/ 15 w 715"/>
                    <a:gd name="T21"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368">
                      <a:moveTo>
                        <a:pt x="15" y="322"/>
                      </a:moveTo>
                      <a:cubicBezTo>
                        <a:pt x="23" y="344"/>
                        <a:pt x="25" y="332"/>
                        <a:pt x="12" y="339"/>
                      </a:cubicBezTo>
                      <a:cubicBezTo>
                        <a:pt x="41" y="322"/>
                        <a:pt x="25" y="317"/>
                        <a:pt x="72" y="304"/>
                      </a:cubicBezTo>
                      <a:cubicBezTo>
                        <a:pt x="97" y="296"/>
                        <a:pt x="129" y="290"/>
                        <a:pt x="158" y="285"/>
                      </a:cubicBezTo>
                      <a:cubicBezTo>
                        <a:pt x="244" y="271"/>
                        <a:pt x="520" y="293"/>
                        <a:pt x="620" y="330"/>
                      </a:cubicBezTo>
                      <a:cubicBezTo>
                        <a:pt x="632" y="334"/>
                        <a:pt x="645" y="337"/>
                        <a:pt x="658" y="343"/>
                      </a:cubicBezTo>
                      <a:cubicBezTo>
                        <a:pt x="688" y="357"/>
                        <a:pt x="671" y="343"/>
                        <a:pt x="690" y="368"/>
                      </a:cubicBezTo>
                      <a:lnTo>
                        <a:pt x="696" y="336"/>
                      </a:lnTo>
                      <a:cubicBezTo>
                        <a:pt x="715" y="255"/>
                        <a:pt x="639" y="85"/>
                        <a:pt x="625" y="2"/>
                      </a:cubicBezTo>
                      <a:lnTo>
                        <a:pt x="79" y="0"/>
                      </a:lnTo>
                      <a:cubicBezTo>
                        <a:pt x="64" y="92"/>
                        <a:pt x="0" y="228"/>
                        <a:pt x="15" y="322"/>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6" name="Freeform 421">
                  <a:extLst>
                    <a:ext uri="{FF2B5EF4-FFF2-40B4-BE49-F238E27FC236}">
                      <a16:creationId xmlns:a16="http://schemas.microsoft.com/office/drawing/2014/main" id="{AB3E1746-3F43-4A59-BF63-1412EE55CA38}"/>
                    </a:ext>
                  </a:extLst>
                </p:cNvPr>
                <p:cNvSpPr>
                  <a:spLocks/>
                </p:cNvSpPr>
                <p:nvPr/>
              </p:nvSpPr>
              <p:spPr bwMode="auto">
                <a:xfrm>
                  <a:off x="584201" y="4854958"/>
                  <a:ext cx="231775" cy="115888"/>
                </a:xfrm>
                <a:custGeom>
                  <a:avLst/>
                  <a:gdLst>
                    <a:gd name="T0" fmla="*/ 90 w 708"/>
                    <a:gd name="T1" fmla="*/ 2 h 355"/>
                    <a:gd name="T2" fmla="*/ 19 w 708"/>
                    <a:gd name="T3" fmla="*/ 333 h 355"/>
                    <a:gd name="T4" fmla="*/ 25 w 708"/>
                    <a:gd name="T5" fmla="*/ 355 h 355"/>
                    <a:gd name="T6" fmla="*/ 549 w 708"/>
                    <a:gd name="T7" fmla="*/ 281 h 355"/>
                    <a:gd name="T8" fmla="*/ 702 w 708"/>
                    <a:gd name="T9" fmla="*/ 332 h 355"/>
                    <a:gd name="T10" fmla="*/ 708 w 708"/>
                    <a:gd name="T11" fmla="*/ 336 h 355"/>
                    <a:gd name="T12" fmla="*/ 678 w 708"/>
                    <a:gd name="T13" fmla="*/ 157 h 355"/>
                    <a:gd name="T14" fmla="*/ 639 w 708"/>
                    <a:gd name="T15" fmla="*/ 0 h 355"/>
                    <a:gd name="T16" fmla="*/ 90 w 708"/>
                    <a:gd name="T17" fmla="*/ 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8" h="355">
                      <a:moveTo>
                        <a:pt x="90" y="2"/>
                      </a:moveTo>
                      <a:cubicBezTo>
                        <a:pt x="76" y="83"/>
                        <a:pt x="0" y="253"/>
                        <a:pt x="19" y="333"/>
                      </a:cubicBezTo>
                      <a:lnTo>
                        <a:pt x="25" y="355"/>
                      </a:lnTo>
                      <a:cubicBezTo>
                        <a:pt x="86" y="292"/>
                        <a:pt x="465" y="268"/>
                        <a:pt x="549" y="281"/>
                      </a:cubicBezTo>
                      <a:lnTo>
                        <a:pt x="702" y="332"/>
                      </a:lnTo>
                      <a:cubicBezTo>
                        <a:pt x="703" y="333"/>
                        <a:pt x="705" y="335"/>
                        <a:pt x="708" y="336"/>
                      </a:cubicBezTo>
                      <a:cubicBezTo>
                        <a:pt x="704" y="276"/>
                        <a:pt x="691" y="214"/>
                        <a:pt x="678" y="157"/>
                      </a:cubicBezTo>
                      <a:cubicBezTo>
                        <a:pt x="669" y="118"/>
                        <a:pt x="640" y="30"/>
                        <a:pt x="639" y="0"/>
                      </a:cubicBezTo>
                      <a:lnTo>
                        <a:pt x="90" y="2"/>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07" name="Freeform 441">
                  <a:extLst>
                    <a:ext uri="{FF2B5EF4-FFF2-40B4-BE49-F238E27FC236}">
                      <a16:creationId xmlns:a16="http://schemas.microsoft.com/office/drawing/2014/main" id="{A204D873-D86F-4317-9A6E-3BA307D6EB23}"/>
                    </a:ext>
                  </a:extLst>
                </p:cNvPr>
                <p:cNvSpPr>
                  <a:spLocks/>
                </p:cNvSpPr>
                <p:nvPr/>
              </p:nvSpPr>
              <p:spPr bwMode="auto">
                <a:xfrm>
                  <a:off x="800101" y="3075370"/>
                  <a:ext cx="111125" cy="142875"/>
                </a:xfrm>
                <a:custGeom>
                  <a:avLst/>
                  <a:gdLst>
                    <a:gd name="T0" fmla="*/ 338 w 338"/>
                    <a:gd name="T1" fmla="*/ 317 h 434"/>
                    <a:gd name="T2" fmla="*/ 330 w 338"/>
                    <a:gd name="T3" fmla="*/ 8 h 434"/>
                    <a:gd name="T4" fmla="*/ 185 w 338"/>
                    <a:gd name="T5" fmla="*/ 195 h 434"/>
                    <a:gd name="T6" fmla="*/ 0 w 338"/>
                    <a:gd name="T7" fmla="*/ 0 h 434"/>
                    <a:gd name="T8" fmla="*/ 7 w 338"/>
                    <a:gd name="T9" fmla="*/ 434 h 434"/>
                    <a:gd name="T10" fmla="*/ 337 w 338"/>
                    <a:gd name="T11" fmla="*/ 434 h 434"/>
                    <a:gd name="T12" fmla="*/ 338 w 338"/>
                    <a:gd name="T13" fmla="*/ 317 h 434"/>
                  </a:gdLst>
                  <a:ahLst/>
                  <a:cxnLst>
                    <a:cxn ang="0">
                      <a:pos x="T0" y="T1"/>
                    </a:cxn>
                    <a:cxn ang="0">
                      <a:pos x="T2" y="T3"/>
                    </a:cxn>
                    <a:cxn ang="0">
                      <a:pos x="T4" y="T5"/>
                    </a:cxn>
                    <a:cxn ang="0">
                      <a:pos x="T6" y="T7"/>
                    </a:cxn>
                    <a:cxn ang="0">
                      <a:pos x="T8" y="T9"/>
                    </a:cxn>
                    <a:cxn ang="0">
                      <a:pos x="T10" y="T11"/>
                    </a:cxn>
                    <a:cxn ang="0">
                      <a:pos x="T12" y="T13"/>
                    </a:cxn>
                  </a:cxnLst>
                  <a:rect l="0" t="0" r="r" b="b"/>
                  <a:pathLst>
                    <a:path w="338" h="434">
                      <a:moveTo>
                        <a:pt x="338" y="317"/>
                      </a:moveTo>
                      <a:lnTo>
                        <a:pt x="330" y="8"/>
                      </a:lnTo>
                      <a:cubicBezTo>
                        <a:pt x="299" y="38"/>
                        <a:pt x="224" y="153"/>
                        <a:pt x="185" y="195"/>
                      </a:cubicBezTo>
                      <a:cubicBezTo>
                        <a:pt x="156" y="183"/>
                        <a:pt x="37" y="22"/>
                        <a:pt x="0" y="0"/>
                      </a:cubicBezTo>
                      <a:lnTo>
                        <a:pt x="7" y="434"/>
                      </a:lnTo>
                      <a:lnTo>
                        <a:pt x="337" y="434"/>
                      </a:lnTo>
                      <a:lnTo>
                        <a:pt x="338" y="31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408" name="Group 407">
                  <a:extLst>
                    <a:ext uri="{FF2B5EF4-FFF2-40B4-BE49-F238E27FC236}">
                      <a16:creationId xmlns:a16="http://schemas.microsoft.com/office/drawing/2014/main" id="{8D44586B-0D90-4E4E-8717-66551FCE3A54}"/>
                    </a:ext>
                  </a:extLst>
                </p:cNvPr>
                <p:cNvGrpSpPr/>
                <p:nvPr/>
              </p:nvGrpSpPr>
              <p:grpSpPr>
                <a:xfrm>
                  <a:off x="716279" y="1686944"/>
                  <a:ext cx="273051" cy="250825"/>
                  <a:chOff x="8582026" y="1893889"/>
                  <a:chExt cx="273051" cy="250825"/>
                </a:xfrm>
              </p:grpSpPr>
              <p:sp>
                <p:nvSpPr>
                  <p:cNvPr id="409" name="Freeform 300">
                    <a:extLst>
                      <a:ext uri="{FF2B5EF4-FFF2-40B4-BE49-F238E27FC236}">
                        <a16:creationId xmlns:a16="http://schemas.microsoft.com/office/drawing/2014/main" id="{83189319-9D11-419D-9DA6-6D354A51CC41}"/>
                      </a:ext>
                    </a:extLst>
                  </p:cNvPr>
                  <p:cNvSpPr>
                    <a:spLocks/>
                  </p:cNvSpPr>
                  <p:nvPr/>
                </p:nvSpPr>
                <p:spPr bwMode="auto">
                  <a:xfrm>
                    <a:off x="8650289" y="2098676"/>
                    <a:ext cx="147638" cy="46038"/>
                  </a:xfrm>
                  <a:custGeom>
                    <a:avLst/>
                    <a:gdLst>
                      <a:gd name="T0" fmla="*/ 447 w 449"/>
                      <a:gd name="T1" fmla="*/ 29 h 141"/>
                      <a:gd name="T2" fmla="*/ 359 w 449"/>
                      <a:gd name="T3" fmla="*/ 42 h 141"/>
                      <a:gd name="T4" fmla="*/ 14 w 449"/>
                      <a:gd name="T5" fmla="*/ 11 h 141"/>
                      <a:gd name="T6" fmla="*/ 25 w 449"/>
                      <a:gd name="T7" fmla="*/ 63 h 141"/>
                      <a:gd name="T8" fmla="*/ 447 w 449"/>
                      <a:gd name="T9" fmla="*/ 29 h 141"/>
                    </a:gdLst>
                    <a:ahLst/>
                    <a:cxnLst>
                      <a:cxn ang="0">
                        <a:pos x="T0" y="T1"/>
                      </a:cxn>
                      <a:cxn ang="0">
                        <a:pos x="T2" y="T3"/>
                      </a:cxn>
                      <a:cxn ang="0">
                        <a:pos x="T4" y="T5"/>
                      </a:cxn>
                      <a:cxn ang="0">
                        <a:pos x="T6" y="T7"/>
                      </a:cxn>
                      <a:cxn ang="0">
                        <a:pos x="T8" y="T9"/>
                      </a:cxn>
                    </a:cxnLst>
                    <a:rect l="0" t="0" r="r" b="b"/>
                    <a:pathLst>
                      <a:path w="449" h="141">
                        <a:moveTo>
                          <a:pt x="447" y="29"/>
                        </a:moveTo>
                        <a:cubicBezTo>
                          <a:pt x="412" y="0"/>
                          <a:pt x="402" y="23"/>
                          <a:pt x="359" y="42"/>
                        </a:cubicBezTo>
                        <a:cubicBezTo>
                          <a:pt x="205" y="109"/>
                          <a:pt x="67" y="4"/>
                          <a:pt x="14" y="11"/>
                        </a:cubicBezTo>
                        <a:cubicBezTo>
                          <a:pt x="7" y="40"/>
                          <a:pt x="0" y="47"/>
                          <a:pt x="25" y="63"/>
                        </a:cubicBezTo>
                        <a:cubicBezTo>
                          <a:pt x="132" y="134"/>
                          <a:pt x="449" y="141"/>
                          <a:pt x="447" y="29"/>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0" name="Freeform 303">
                    <a:extLst>
                      <a:ext uri="{FF2B5EF4-FFF2-40B4-BE49-F238E27FC236}">
                        <a16:creationId xmlns:a16="http://schemas.microsoft.com/office/drawing/2014/main" id="{3C88C15F-94B7-4614-BD17-9F69BAA862C9}"/>
                      </a:ext>
                    </a:extLst>
                  </p:cNvPr>
                  <p:cNvSpPr>
                    <a:spLocks/>
                  </p:cNvSpPr>
                  <p:nvPr/>
                </p:nvSpPr>
                <p:spPr bwMode="auto">
                  <a:xfrm>
                    <a:off x="8686801" y="1973264"/>
                    <a:ext cx="69850" cy="103188"/>
                  </a:xfrm>
                  <a:custGeom>
                    <a:avLst/>
                    <a:gdLst>
                      <a:gd name="T0" fmla="*/ 209 w 215"/>
                      <a:gd name="T1" fmla="*/ 258 h 315"/>
                      <a:gd name="T2" fmla="*/ 54 w 215"/>
                      <a:gd name="T3" fmla="*/ 179 h 315"/>
                      <a:gd name="T4" fmla="*/ 55 w 215"/>
                      <a:gd name="T5" fmla="*/ 16 h 315"/>
                      <a:gd name="T6" fmla="*/ 28 w 215"/>
                      <a:gd name="T7" fmla="*/ 270 h 315"/>
                      <a:gd name="T8" fmla="*/ 125 w 215"/>
                      <a:gd name="T9" fmla="*/ 314 h 315"/>
                      <a:gd name="T10" fmla="*/ 209 w 215"/>
                      <a:gd name="T11" fmla="*/ 258 h 315"/>
                    </a:gdLst>
                    <a:ahLst/>
                    <a:cxnLst>
                      <a:cxn ang="0">
                        <a:pos x="T0" y="T1"/>
                      </a:cxn>
                      <a:cxn ang="0">
                        <a:pos x="T2" y="T3"/>
                      </a:cxn>
                      <a:cxn ang="0">
                        <a:pos x="T4" y="T5"/>
                      </a:cxn>
                      <a:cxn ang="0">
                        <a:pos x="T6" y="T7"/>
                      </a:cxn>
                      <a:cxn ang="0">
                        <a:pos x="T8" y="T9"/>
                      </a:cxn>
                      <a:cxn ang="0">
                        <a:pos x="T10" y="T11"/>
                      </a:cxn>
                    </a:cxnLst>
                    <a:rect l="0" t="0" r="r" b="b"/>
                    <a:pathLst>
                      <a:path w="215" h="315">
                        <a:moveTo>
                          <a:pt x="209" y="258"/>
                        </a:moveTo>
                        <a:cubicBezTo>
                          <a:pt x="177" y="255"/>
                          <a:pt x="39" y="313"/>
                          <a:pt x="54" y="179"/>
                        </a:cubicBezTo>
                        <a:cubicBezTo>
                          <a:pt x="60" y="120"/>
                          <a:pt x="87" y="25"/>
                          <a:pt x="55" y="16"/>
                        </a:cubicBezTo>
                        <a:cubicBezTo>
                          <a:pt x="0" y="0"/>
                          <a:pt x="5" y="236"/>
                          <a:pt x="28" y="270"/>
                        </a:cubicBezTo>
                        <a:cubicBezTo>
                          <a:pt x="44" y="294"/>
                          <a:pt x="81" y="313"/>
                          <a:pt x="125" y="314"/>
                        </a:cubicBezTo>
                        <a:cubicBezTo>
                          <a:pt x="208" y="315"/>
                          <a:pt x="215" y="294"/>
                          <a:pt x="209" y="25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1" name="Freeform 304">
                    <a:extLst>
                      <a:ext uri="{FF2B5EF4-FFF2-40B4-BE49-F238E27FC236}">
                        <a16:creationId xmlns:a16="http://schemas.microsoft.com/office/drawing/2014/main" id="{384378AF-9F9F-454D-A2F3-289994229A60}"/>
                      </a:ext>
                    </a:extLst>
                  </p:cNvPr>
                  <p:cNvSpPr>
                    <a:spLocks/>
                  </p:cNvSpPr>
                  <p:nvPr/>
                </p:nvSpPr>
                <p:spPr bwMode="auto">
                  <a:xfrm>
                    <a:off x="8582026" y="1903414"/>
                    <a:ext cx="95250" cy="28575"/>
                  </a:xfrm>
                  <a:custGeom>
                    <a:avLst/>
                    <a:gdLst>
                      <a:gd name="T0" fmla="*/ 29 w 293"/>
                      <a:gd name="T1" fmla="*/ 14 h 84"/>
                      <a:gd name="T2" fmla="*/ 22 w 293"/>
                      <a:gd name="T3" fmla="*/ 78 h 84"/>
                      <a:gd name="T4" fmla="*/ 287 w 293"/>
                      <a:gd name="T5" fmla="*/ 57 h 84"/>
                      <a:gd name="T6" fmla="*/ 293 w 293"/>
                      <a:gd name="T7" fmla="*/ 20 h 84"/>
                      <a:gd name="T8" fmla="*/ 272 w 293"/>
                      <a:gd name="T9" fmla="*/ 0 h 84"/>
                      <a:gd name="T10" fmla="*/ 29 w 293"/>
                      <a:gd name="T11" fmla="*/ 14 h 84"/>
                    </a:gdLst>
                    <a:ahLst/>
                    <a:cxnLst>
                      <a:cxn ang="0">
                        <a:pos x="T0" y="T1"/>
                      </a:cxn>
                      <a:cxn ang="0">
                        <a:pos x="T2" y="T3"/>
                      </a:cxn>
                      <a:cxn ang="0">
                        <a:pos x="T4" y="T5"/>
                      </a:cxn>
                      <a:cxn ang="0">
                        <a:pos x="T6" y="T7"/>
                      </a:cxn>
                      <a:cxn ang="0">
                        <a:pos x="T8" y="T9"/>
                      </a:cxn>
                      <a:cxn ang="0">
                        <a:pos x="T10" y="T11"/>
                      </a:cxn>
                    </a:cxnLst>
                    <a:rect l="0" t="0" r="r" b="b"/>
                    <a:pathLst>
                      <a:path w="293" h="84">
                        <a:moveTo>
                          <a:pt x="29" y="14"/>
                        </a:moveTo>
                        <a:cubicBezTo>
                          <a:pt x="0" y="44"/>
                          <a:pt x="2" y="49"/>
                          <a:pt x="22" y="78"/>
                        </a:cubicBezTo>
                        <a:cubicBezTo>
                          <a:pt x="66" y="84"/>
                          <a:pt x="251" y="69"/>
                          <a:pt x="287" y="57"/>
                        </a:cubicBezTo>
                        <a:lnTo>
                          <a:pt x="293" y="20"/>
                        </a:lnTo>
                        <a:cubicBezTo>
                          <a:pt x="279" y="5"/>
                          <a:pt x="286" y="12"/>
                          <a:pt x="272" y="0"/>
                        </a:cubicBezTo>
                        <a:lnTo>
                          <a:pt x="29" y="14"/>
                        </a:ln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2" name="Freeform 307">
                    <a:extLst>
                      <a:ext uri="{FF2B5EF4-FFF2-40B4-BE49-F238E27FC236}">
                        <a16:creationId xmlns:a16="http://schemas.microsoft.com/office/drawing/2014/main" id="{17BD6B58-07F0-4C38-A389-FA4B3A8EFC55}"/>
                      </a:ext>
                    </a:extLst>
                  </p:cNvPr>
                  <p:cNvSpPr>
                    <a:spLocks/>
                  </p:cNvSpPr>
                  <p:nvPr/>
                </p:nvSpPr>
                <p:spPr bwMode="auto">
                  <a:xfrm>
                    <a:off x="8764589" y="1893889"/>
                    <a:ext cx="90488" cy="38100"/>
                  </a:xfrm>
                  <a:custGeom>
                    <a:avLst/>
                    <a:gdLst>
                      <a:gd name="T0" fmla="*/ 5 w 279"/>
                      <a:gd name="T1" fmla="*/ 75 h 112"/>
                      <a:gd name="T2" fmla="*/ 265 w 279"/>
                      <a:gd name="T3" fmla="*/ 104 h 112"/>
                      <a:gd name="T4" fmla="*/ 151 w 279"/>
                      <a:gd name="T5" fmla="*/ 35 h 112"/>
                      <a:gd name="T6" fmla="*/ 5 w 279"/>
                      <a:gd name="T7" fmla="*/ 75 h 112"/>
                    </a:gdLst>
                    <a:ahLst/>
                    <a:cxnLst>
                      <a:cxn ang="0">
                        <a:pos x="T0" y="T1"/>
                      </a:cxn>
                      <a:cxn ang="0">
                        <a:pos x="T2" y="T3"/>
                      </a:cxn>
                      <a:cxn ang="0">
                        <a:pos x="T4" y="T5"/>
                      </a:cxn>
                      <a:cxn ang="0">
                        <a:pos x="T6" y="T7"/>
                      </a:cxn>
                    </a:cxnLst>
                    <a:rect l="0" t="0" r="r" b="b"/>
                    <a:pathLst>
                      <a:path w="279" h="112">
                        <a:moveTo>
                          <a:pt x="5" y="75"/>
                        </a:moveTo>
                        <a:cubicBezTo>
                          <a:pt x="36" y="108"/>
                          <a:pt x="234" y="112"/>
                          <a:pt x="265" y="104"/>
                        </a:cubicBezTo>
                        <a:cubicBezTo>
                          <a:pt x="279" y="24"/>
                          <a:pt x="226" y="42"/>
                          <a:pt x="151" y="35"/>
                        </a:cubicBezTo>
                        <a:cubicBezTo>
                          <a:pt x="89" y="30"/>
                          <a:pt x="0" y="0"/>
                          <a:pt x="5" y="75"/>
                        </a:cubicBezTo>
                        <a:close/>
                      </a:path>
                    </a:pathLst>
                  </a:custGeom>
                  <a:solidFill>
                    <a:srgbClr val="8C4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3" name="Freeform 326">
                    <a:extLst>
                      <a:ext uri="{FF2B5EF4-FFF2-40B4-BE49-F238E27FC236}">
                        <a16:creationId xmlns:a16="http://schemas.microsoft.com/office/drawing/2014/main" id="{9187E503-55A8-4E58-AF43-FCAA06CA13F7}"/>
                      </a:ext>
                    </a:extLst>
                  </p:cNvPr>
                  <p:cNvSpPr>
                    <a:spLocks/>
                  </p:cNvSpPr>
                  <p:nvPr/>
                </p:nvSpPr>
                <p:spPr bwMode="auto">
                  <a:xfrm>
                    <a:off x="8612189" y="1908176"/>
                    <a:ext cx="49213" cy="96838"/>
                  </a:xfrm>
                  <a:custGeom>
                    <a:avLst/>
                    <a:gdLst>
                      <a:gd name="T0" fmla="*/ 149 w 150"/>
                      <a:gd name="T1" fmla="*/ 171 h 297"/>
                      <a:gd name="T2" fmla="*/ 150 w 150"/>
                      <a:gd name="T3" fmla="*/ 125 h 297"/>
                      <a:gd name="T4" fmla="*/ 149 w 150"/>
                      <a:gd name="T5" fmla="*/ 171 h 297"/>
                    </a:gdLst>
                    <a:ahLst/>
                    <a:cxnLst>
                      <a:cxn ang="0">
                        <a:pos x="T0" y="T1"/>
                      </a:cxn>
                      <a:cxn ang="0">
                        <a:pos x="T2" y="T3"/>
                      </a:cxn>
                      <a:cxn ang="0">
                        <a:pos x="T4" y="T5"/>
                      </a:cxn>
                    </a:cxnLst>
                    <a:rect l="0" t="0" r="r" b="b"/>
                    <a:pathLst>
                      <a:path w="150" h="297">
                        <a:moveTo>
                          <a:pt x="149" y="171"/>
                        </a:moveTo>
                        <a:lnTo>
                          <a:pt x="150" y="125"/>
                        </a:lnTo>
                        <a:cubicBezTo>
                          <a:pt x="0" y="0"/>
                          <a:pt x="18" y="297"/>
                          <a:pt x="149" y="1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4" name="Freeform 327">
                    <a:extLst>
                      <a:ext uri="{FF2B5EF4-FFF2-40B4-BE49-F238E27FC236}">
                        <a16:creationId xmlns:a16="http://schemas.microsoft.com/office/drawing/2014/main" id="{39E15774-255B-471B-9343-8C7410A277F3}"/>
                      </a:ext>
                    </a:extLst>
                  </p:cNvPr>
                  <p:cNvSpPr>
                    <a:spLocks/>
                  </p:cNvSpPr>
                  <p:nvPr/>
                </p:nvSpPr>
                <p:spPr bwMode="auto">
                  <a:xfrm>
                    <a:off x="8769351" y="1931989"/>
                    <a:ext cx="58738" cy="49213"/>
                  </a:xfrm>
                  <a:custGeom>
                    <a:avLst/>
                    <a:gdLst>
                      <a:gd name="T0" fmla="*/ 80 w 182"/>
                      <a:gd name="T1" fmla="*/ 24 h 147"/>
                      <a:gd name="T2" fmla="*/ 120 w 182"/>
                      <a:gd name="T3" fmla="*/ 119 h 147"/>
                      <a:gd name="T4" fmla="*/ 80 w 182"/>
                      <a:gd name="T5" fmla="*/ 24 h 147"/>
                    </a:gdLst>
                    <a:ahLst/>
                    <a:cxnLst>
                      <a:cxn ang="0">
                        <a:pos x="T0" y="T1"/>
                      </a:cxn>
                      <a:cxn ang="0">
                        <a:pos x="T2" y="T3"/>
                      </a:cxn>
                      <a:cxn ang="0">
                        <a:pos x="T4" y="T5"/>
                      </a:cxn>
                    </a:cxnLst>
                    <a:rect l="0" t="0" r="r" b="b"/>
                    <a:pathLst>
                      <a:path w="182" h="147">
                        <a:moveTo>
                          <a:pt x="80" y="24"/>
                        </a:moveTo>
                        <a:cubicBezTo>
                          <a:pt x="0" y="56"/>
                          <a:pt x="57" y="147"/>
                          <a:pt x="120" y="119"/>
                        </a:cubicBezTo>
                        <a:cubicBezTo>
                          <a:pt x="182" y="91"/>
                          <a:pt x="142" y="0"/>
                          <a:pt x="80" y="24"/>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391" name="Rectangle 390">
                <a:extLst>
                  <a:ext uri="{FF2B5EF4-FFF2-40B4-BE49-F238E27FC236}">
                    <a16:creationId xmlns:a16="http://schemas.microsoft.com/office/drawing/2014/main" id="{9D4C47FA-21F7-41BA-B720-124256089047}"/>
                  </a:ext>
                </a:extLst>
              </p:cNvPr>
              <p:cNvSpPr/>
              <p:nvPr/>
            </p:nvSpPr>
            <p:spPr>
              <a:xfrm>
                <a:off x="363856" y="3225907"/>
                <a:ext cx="152401" cy="57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Rectangle 391">
                <a:extLst>
                  <a:ext uri="{FF2B5EF4-FFF2-40B4-BE49-F238E27FC236}">
                    <a16:creationId xmlns:a16="http://schemas.microsoft.com/office/drawing/2014/main" id="{AF0A59EC-BFC2-4988-BF52-D004525D92FB}"/>
                  </a:ext>
                </a:extLst>
              </p:cNvPr>
              <p:cNvSpPr/>
              <p:nvPr/>
            </p:nvSpPr>
            <p:spPr>
              <a:xfrm>
                <a:off x="1184908" y="3212076"/>
                <a:ext cx="152401" cy="71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1" name="Group 220">
            <a:extLst>
              <a:ext uri="{FF2B5EF4-FFF2-40B4-BE49-F238E27FC236}">
                <a16:creationId xmlns:a16="http://schemas.microsoft.com/office/drawing/2014/main" id="{786EB28B-F9D3-4FC2-BA9F-5DE4489B2A6E}"/>
              </a:ext>
            </a:extLst>
          </p:cNvPr>
          <p:cNvGrpSpPr/>
          <p:nvPr/>
        </p:nvGrpSpPr>
        <p:grpSpPr>
          <a:xfrm>
            <a:off x="7844833" y="3577207"/>
            <a:ext cx="468176" cy="1269848"/>
            <a:chOff x="12209568" y="1912451"/>
            <a:chExt cx="1244911" cy="3376613"/>
          </a:xfrm>
        </p:grpSpPr>
        <p:sp>
          <p:nvSpPr>
            <p:cNvPr id="355" name="Rectangle 8">
              <a:extLst>
                <a:ext uri="{FF2B5EF4-FFF2-40B4-BE49-F238E27FC236}">
                  <a16:creationId xmlns:a16="http://schemas.microsoft.com/office/drawing/2014/main" id="{0EF8A529-1A9C-4DA4-8744-652ACBB3D986}"/>
                </a:ext>
              </a:extLst>
            </p:cNvPr>
            <p:cNvSpPr/>
            <p:nvPr/>
          </p:nvSpPr>
          <p:spPr>
            <a:xfrm>
              <a:off x="12694143" y="2499986"/>
              <a:ext cx="281024" cy="1094748"/>
            </a:xfrm>
            <a:custGeom>
              <a:avLst/>
              <a:gdLst>
                <a:gd name="connsiteX0" fmla="*/ 0 w 215265"/>
                <a:gd name="connsiteY0" fmla="*/ 0 h 1082040"/>
                <a:gd name="connsiteX1" fmla="*/ 215265 w 215265"/>
                <a:gd name="connsiteY1" fmla="*/ 0 h 1082040"/>
                <a:gd name="connsiteX2" fmla="*/ 215265 w 215265"/>
                <a:gd name="connsiteY2" fmla="*/ 1082040 h 1082040"/>
                <a:gd name="connsiteX3" fmla="*/ 0 w 215265"/>
                <a:gd name="connsiteY3" fmla="*/ 1082040 h 1082040"/>
                <a:gd name="connsiteX4" fmla="*/ 0 w 215265"/>
                <a:gd name="connsiteY4" fmla="*/ 0 h 1082040"/>
                <a:gd name="connsiteX0" fmla="*/ 1905 w 217170"/>
                <a:gd name="connsiteY0" fmla="*/ 0 h 1082040"/>
                <a:gd name="connsiteX1" fmla="*/ 217170 w 217170"/>
                <a:gd name="connsiteY1" fmla="*/ 0 h 1082040"/>
                <a:gd name="connsiteX2" fmla="*/ 217170 w 217170"/>
                <a:gd name="connsiteY2" fmla="*/ 1082040 h 1082040"/>
                <a:gd name="connsiteX3" fmla="*/ 1905 w 217170"/>
                <a:gd name="connsiteY3" fmla="*/ 1082040 h 1082040"/>
                <a:gd name="connsiteX4" fmla="*/ 0 w 217170"/>
                <a:gd name="connsiteY4" fmla="*/ 152400 h 1082040"/>
                <a:gd name="connsiteX5" fmla="*/ 1905 w 217170"/>
                <a:gd name="connsiteY5" fmla="*/ 0 h 1082040"/>
                <a:gd name="connsiteX0" fmla="*/ 1905 w 217170"/>
                <a:gd name="connsiteY0" fmla="*/ 0 h 1082040"/>
                <a:gd name="connsiteX1" fmla="*/ 217170 w 217170"/>
                <a:gd name="connsiteY1" fmla="*/ 0 h 1082040"/>
                <a:gd name="connsiteX2" fmla="*/ 215265 w 217170"/>
                <a:gd name="connsiteY2" fmla="*/ 165735 h 1082040"/>
                <a:gd name="connsiteX3" fmla="*/ 217170 w 217170"/>
                <a:gd name="connsiteY3" fmla="*/ 1082040 h 1082040"/>
                <a:gd name="connsiteX4" fmla="*/ 1905 w 217170"/>
                <a:gd name="connsiteY4" fmla="*/ 1082040 h 1082040"/>
                <a:gd name="connsiteX5" fmla="*/ 0 w 217170"/>
                <a:gd name="connsiteY5" fmla="*/ 152400 h 1082040"/>
                <a:gd name="connsiteX6" fmla="*/ 1905 w 217170"/>
                <a:gd name="connsiteY6" fmla="*/ 0 h 1082040"/>
                <a:gd name="connsiteX0" fmla="*/ 1905 w 243844"/>
                <a:gd name="connsiteY0" fmla="*/ 0 h 1082040"/>
                <a:gd name="connsiteX1" fmla="*/ 217170 w 243844"/>
                <a:gd name="connsiteY1" fmla="*/ 0 h 1082040"/>
                <a:gd name="connsiteX2" fmla="*/ 215265 w 243844"/>
                <a:gd name="connsiteY2" fmla="*/ 165735 h 1082040"/>
                <a:gd name="connsiteX3" fmla="*/ 217170 w 243844"/>
                <a:gd name="connsiteY3" fmla="*/ 1082040 h 1082040"/>
                <a:gd name="connsiteX4" fmla="*/ 1905 w 243844"/>
                <a:gd name="connsiteY4" fmla="*/ 1082040 h 1082040"/>
                <a:gd name="connsiteX5" fmla="*/ 0 w 243844"/>
                <a:gd name="connsiteY5" fmla="*/ 152400 h 1082040"/>
                <a:gd name="connsiteX6" fmla="*/ 1905 w 243844"/>
                <a:gd name="connsiteY6" fmla="*/ 0 h 1082040"/>
                <a:gd name="connsiteX0" fmla="*/ 1905 w 255162"/>
                <a:gd name="connsiteY0" fmla="*/ 0 h 1082040"/>
                <a:gd name="connsiteX1" fmla="*/ 217170 w 255162"/>
                <a:gd name="connsiteY1" fmla="*/ 0 h 1082040"/>
                <a:gd name="connsiteX2" fmla="*/ 215265 w 255162"/>
                <a:gd name="connsiteY2" fmla="*/ 165735 h 1082040"/>
                <a:gd name="connsiteX3" fmla="*/ 217170 w 255162"/>
                <a:gd name="connsiteY3" fmla="*/ 1082040 h 1082040"/>
                <a:gd name="connsiteX4" fmla="*/ 1905 w 255162"/>
                <a:gd name="connsiteY4" fmla="*/ 1082040 h 1082040"/>
                <a:gd name="connsiteX5" fmla="*/ 0 w 255162"/>
                <a:gd name="connsiteY5" fmla="*/ 152400 h 1082040"/>
                <a:gd name="connsiteX6" fmla="*/ 1905 w 255162"/>
                <a:gd name="connsiteY6" fmla="*/ 0 h 1082040"/>
                <a:gd name="connsiteX0" fmla="*/ 26886 w 280143"/>
                <a:gd name="connsiteY0" fmla="*/ 0 h 1082040"/>
                <a:gd name="connsiteX1" fmla="*/ 242151 w 280143"/>
                <a:gd name="connsiteY1" fmla="*/ 0 h 1082040"/>
                <a:gd name="connsiteX2" fmla="*/ 240246 w 280143"/>
                <a:gd name="connsiteY2" fmla="*/ 165735 h 1082040"/>
                <a:gd name="connsiteX3" fmla="*/ 242151 w 280143"/>
                <a:gd name="connsiteY3" fmla="*/ 1082040 h 1082040"/>
                <a:gd name="connsiteX4" fmla="*/ 26886 w 280143"/>
                <a:gd name="connsiteY4" fmla="*/ 1082040 h 1082040"/>
                <a:gd name="connsiteX5" fmla="*/ 24981 w 280143"/>
                <a:gd name="connsiteY5" fmla="*/ 152400 h 1082040"/>
                <a:gd name="connsiteX6" fmla="*/ 26886 w 280143"/>
                <a:gd name="connsiteY6" fmla="*/ 0 h 1082040"/>
                <a:gd name="connsiteX0" fmla="*/ 32868 w 286125"/>
                <a:gd name="connsiteY0" fmla="*/ 0 h 1082040"/>
                <a:gd name="connsiteX1" fmla="*/ 248133 w 286125"/>
                <a:gd name="connsiteY1" fmla="*/ 0 h 1082040"/>
                <a:gd name="connsiteX2" fmla="*/ 246228 w 286125"/>
                <a:gd name="connsiteY2" fmla="*/ 165735 h 1082040"/>
                <a:gd name="connsiteX3" fmla="*/ 248133 w 286125"/>
                <a:gd name="connsiteY3" fmla="*/ 1082040 h 1082040"/>
                <a:gd name="connsiteX4" fmla="*/ 32868 w 286125"/>
                <a:gd name="connsiteY4" fmla="*/ 1082040 h 1082040"/>
                <a:gd name="connsiteX5" fmla="*/ 30963 w 286125"/>
                <a:gd name="connsiteY5" fmla="*/ 152400 h 1082040"/>
                <a:gd name="connsiteX6" fmla="*/ 32868 w 286125"/>
                <a:gd name="connsiteY6" fmla="*/ 0 h 1082040"/>
                <a:gd name="connsiteX0" fmla="*/ 30282 w 291159"/>
                <a:gd name="connsiteY0" fmla="*/ 3810 h 1082040"/>
                <a:gd name="connsiteX1" fmla="*/ 253167 w 291159"/>
                <a:gd name="connsiteY1" fmla="*/ 0 h 1082040"/>
                <a:gd name="connsiteX2" fmla="*/ 251262 w 291159"/>
                <a:gd name="connsiteY2" fmla="*/ 165735 h 1082040"/>
                <a:gd name="connsiteX3" fmla="*/ 253167 w 291159"/>
                <a:gd name="connsiteY3" fmla="*/ 1082040 h 1082040"/>
                <a:gd name="connsiteX4" fmla="*/ 37902 w 291159"/>
                <a:gd name="connsiteY4" fmla="*/ 1082040 h 1082040"/>
                <a:gd name="connsiteX5" fmla="*/ 35997 w 291159"/>
                <a:gd name="connsiteY5" fmla="*/ 152400 h 1082040"/>
                <a:gd name="connsiteX6" fmla="*/ 30282 w 291159"/>
                <a:gd name="connsiteY6" fmla="*/ 3810 h 1082040"/>
                <a:gd name="connsiteX0" fmla="*/ 30282 w 294624"/>
                <a:gd name="connsiteY0" fmla="*/ 0 h 1078230"/>
                <a:gd name="connsiteX1" fmla="*/ 260787 w 294624"/>
                <a:gd name="connsiteY1" fmla="*/ 0 h 1078230"/>
                <a:gd name="connsiteX2" fmla="*/ 251262 w 294624"/>
                <a:gd name="connsiteY2" fmla="*/ 161925 h 1078230"/>
                <a:gd name="connsiteX3" fmla="*/ 253167 w 294624"/>
                <a:gd name="connsiteY3" fmla="*/ 1078230 h 1078230"/>
                <a:gd name="connsiteX4" fmla="*/ 37902 w 294624"/>
                <a:gd name="connsiteY4" fmla="*/ 1078230 h 1078230"/>
                <a:gd name="connsiteX5" fmla="*/ 35997 w 294624"/>
                <a:gd name="connsiteY5" fmla="*/ 148590 h 1078230"/>
                <a:gd name="connsiteX6" fmla="*/ 30282 w 294624"/>
                <a:gd name="connsiteY6" fmla="*/ 0 h 1078230"/>
                <a:gd name="connsiteX0" fmla="*/ 35067 w 286074"/>
                <a:gd name="connsiteY0" fmla="*/ 0 h 1080135"/>
                <a:gd name="connsiteX1" fmla="*/ 252237 w 286074"/>
                <a:gd name="connsiteY1" fmla="*/ 1905 h 1080135"/>
                <a:gd name="connsiteX2" fmla="*/ 242712 w 286074"/>
                <a:gd name="connsiteY2" fmla="*/ 163830 h 1080135"/>
                <a:gd name="connsiteX3" fmla="*/ 244617 w 286074"/>
                <a:gd name="connsiteY3" fmla="*/ 1080135 h 1080135"/>
                <a:gd name="connsiteX4" fmla="*/ 29352 w 286074"/>
                <a:gd name="connsiteY4" fmla="*/ 1080135 h 1080135"/>
                <a:gd name="connsiteX5" fmla="*/ 27447 w 286074"/>
                <a:gd name="connsiteY5" fmla="*/ 150495 h 1080135"/>
                <a:gd name="connsiteX6" fmla="*/ 35067 w 286074"/>
                <a:gd name="connsiteY6" fmla="*/ 0 h 1080135"/>
                <a:gd name="connsiteX0" fmla="*/ 35067 w 281024"/>
                <a:gd name="connsiteY0" fmla="*/ 0 h 1080135"/>
                <a:gd name="connsiteX1" fmla="*/ 240807 w 281024"/>
                <a:gd name="connsiteY1" fmla="*/ 3810 h 1080135"/>
                <a:gd name="connsiteX2" fmla="*/ 242712 w 281024"/>
                <a:gd name="connsiteY2" fmla="*/ 163830 h 1080135"/>
                <a:gd name="connsiteX3" fmla="*/ 244617 w 281024"/>
                <a:gd name="connsiteY3" fmla="*/ 1080135 h 1080135"/>
                <a:gd name="connsiteX4" fmla="*/ 29352 w 281024"/>
                <a:gd name="connsiteY4" fmla="*/ 1080135 h 1080135"/>
                <a:gd name="connsiteX5" fmla="*/ 27447 w 281024"/>
                <a:gd name="connsiteY5" fmla="*/ 150495 h 1080135"/>
                <a:gd name="connsiteX6" fmla="*/ 35067 w 281024"/>
                <a:gd name="connsiteY6" fmla="*/ 0 h 1080135"/>
                <a:gd name="connsiteX0" fmla="*/ 35067 w 281024"/>
                <a:gd name="connsiteY0" fmla="*/ 5992 h 1086127"/>
                <a:gd name="connsiteX1" fmla="*/ 240807 w 281024"/>
                <a:gd name="connsiteY1" fmla="*/ 9802 h 1086127"/>
                <a:gd name="connsiteX2" fmla="*/ 242712 w 281024"/>
                <a:gd name="connsiteY2" fmla="*/ 169822 h 1086127"/>
                <a:gd name="connsiteX3" fmla="*/ 244617 w 281024"/>
                <a:gd name="connsiteY3" fmla="*/ 1086127 h 1086127"/>
                <a:gd name="connsiteX4" fmla="*/ 29352 w 281024"/>
                <a:gd name="connsiteY4" fmla="*/ 1086127 h 1086127"/>
                <a:gd name="connsiteX5" fmla="*/ 27447 w 281024"/>
                <a:gd name="connsiteY5" fmla="*/ 156487 h 1086127"/>
                <a:gd name="connsiteX6" fmla="*/ 35067 w 281024"/>
                <a:gd name="connsiteY6" fmla="*/ 5992 h 1086127"/>
                <a:gd name="connsiteX0" fmla="*/ 35067 w 281024"/>
                <a:gd name="connsiteY0" fmla="*/ 14771 h 1094906"/>
                <a:gd name="connsiteX1" fmla="*/ 240807 w 281024"/>
                <a:gd name="connsiteY1" fmla="*/ 18581 h 1094906"/>
                <a:gd name="connsiteX2" fmla="*/ 242712 w 281024"/>
                <a:gd name="connsiteY2" fmla="*/ 178601 h 1094906"/>
                <a:gd name="connsiteX3" fmla="*/ 244617 w 281024"/>
                <a:gd name="connsiteY3" fmla="*/ 1094906 h 1094906"/>
                <a:gd name="connsiteX4" fmla="*/ 29352 w 281024"/>
                <a:gd name="connsiteY4" fmla="*/ 1094906 h 1094906"/>
                <a:gd name="connsiteX5" fmla="*/ 27447 w 281024"/>
                <a:gd name="connsiteY5" fmla="*/ 165266 h 1094906"/>
                <a:gd name="connsiteX6" fmla="*/ 35067 w 281024"/>
                <a:gd name="connsiteY6" fmla="*/ 14771 h 1094906"/>
                <a:gd name="connsiteX0" fmla="*/ 35067 w 281024"/>
                <a:gd name="connsiteY0" fmla="*/ 17384 h 1091804"/>
                <a:gd name="connsiteX1" fmla="*/ 240807 w 281024"/>
                <a:gd name="connsiteY1" fmla="*/ 15479 h 1091804"/>
                <a:gd name="connsiteX2" fmla="*/ 242712 w 281024"/>
                <a:gd name="connsiteY2" fmla="*/ 175499 h 1091804"/>
                <a:gd name="connsiteX3" fmla="*/ 244617 w 281024"/>
                <a:gd name="connsiteY3" fmla="*/ 1091804 h 1091804"/>
                <a:gd name="connsiteX4" fmla="*/ 29352 w 281024"/>
                <a:gd name="connsiteY4" fmla="*/ 1091804 h 1091804"/>
                <a:gd name="connsiteX5" fmla="*/ 27447 w 281024"/>
                <a:gd name="connsiteY5" fmla="*/ 162164 h 1091804"/>
                <a:gd name="connsiteX6" fmla="*/ 35067 w 281024"/>
                <a:gd name="connsiteY6" fmla="*/ 17384 h 1091804"/>
                <a:gd name="connsiteX0" fmla="*/ 35067 w 281024"/>
                <a:gd name="connsiteY0" fmla="*/ 20328 h 1094748"/>
                <a:gd name="connsiteX1" fmla="*/ 240807 w 281024"/>
                <a:gd name="connsiteY1" fmla="*/ 18423 h 1094748"/>
                <a:gd name="connsiteX2" fmla="*/ 242712 w 281024"/>
                <a:gd name="connsiteY2" fmla="*/ 178443 h 1094748"/>
                <a:gd name="connsiteX3" fmla="*/ 244617 w 281024"/>
                <a:gd name="connsiteY3" fmla="*/ 1094748 h 1094748"/>
                <a:gd name="connsiteX4" fmla="*/ 29352 w 281024"/>
                <a:gd name="connsiteY4" fmla="*/ 1094748 h 1094748"/>
                <a:gd name="connsiteX5" fmla="*/ 27447 w 281024"/>
                <a:gd name="connsiteY5" fmla="*/ 165108 h 1094748"/>
                <a:gd name="connsiteX6" fmla="*/ 35067 w 281024"/>
                <a:gd name="connsiteY6" fmla="*/ 20328 h 10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024" h="1094748">
                  <a:moveTo>
                    <a:pt x="35067" y="20328"/>
                  </a:moveTo>
                  <a:cubicBezTo>
                    <a:pt x="56022" y="-10787"/>
                    <a:pt x="223662" y="-1897"/>
                    <a:pt x="240807" y="18423"/>
                  </a:cubicBezTo>
                  <a:cubicBezTo>
                    <a:pt x="280177" y="79383"/>
                    <a:pt x="306212" y="102243"/>
                    <a:pt x="242712" y="178443"/>
                  </a:cubicBezTo>
                  <a:lnTo>
                    <a:pt x="244617" y="1094748"/>
                  </a:lnTo>
                  <a:lnTo>
                    <a:pt x="29352" y="1094748"/>
                  </a:lnTo>
                  <a:lnTo>
                    <a:pt x="27447" y="165108"/>
                  </a:lnTo>
                  <a:cubicBezTo>
                    <a:pt x="5222" y="142883"/>
                    <a:pt x="-24623" y="105418"/>
                    <a:pt x="35067" y="2032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6" name="Group 355">
              <a:extLst>
                <a:ext uri="{FF2B5EF4-FFF2-40B4-BE49-F238E27FC236}">
                  <a16:creationId xmlns:a16="http://schemas.microsoft.com/office/drawing/2014/main" id="{A50BCAF0-3383-4D4F-B80C-9D1CF499BB33}"/>
                </a:ext>
              </a:extLst>
            </p:cNvPr>
            <p:cNvGrpSpPr/>
            <p:nvPr/>
          </p:nvGrpSpPr>
          <p:grpSpPr>
            <a:xfrm>
              <a:off x="12209568" y="1912451"/>
              <a:ext cx="1244911" cy="3376613"/>
              <a:chOff x="4019240" y="2001839"/>
              <a:chExt cx="1244911" cy="3376613"/>
            </a:xfrm>
          </p:grpSpPr>
          <p:sp>
            <p:nvSpPr>
              <p:cNvPr id="357" name="Freeform 357">
                <a:extLst>
                  <a:ext uri="{FF2B5EF4-FFF2-40B4-BE49-F238E27FC236}">
                    <a16:creationId xmlns:a16="http://schemas.microsoft.com/office/drawing/2014/main" id="{895B4389-2982-4311-B1AD-0B286928C4AA}"/>
                  </a:ext>
                </a:extLst>
              </p:cNvPr>
              <p:cNvSpPr>
                <a:spLocks/>
              </p:cNvSpPr>
              <p:nvPr/>
            </p:nvSpPr>
            <p:spPr bwMode="auto">
              <a:xfrm>
                <a:off x="4394201" y="3675064"/>
                <a:ext cx="527050" cy="1531938"/>
              </a:xfrm>
              <a:custGeom>
                <a:avLst/>
                <a:gdLst>
                  <a:gd name="T0" fmla="*/ 145 w 1609"/>
                  <a:gd name="T1" fmla="*/ 4630 h 4676"/>
                  <a:gd name="T2" fmla="*/ 132 w 1609"/>
                  <a:gd name="T3" fmla="*/ 4675 h 4676"/>
                  <a:gd name="T4" fmla="*/ 688 w 1609"/>
                  <a:gd name="T5" fmla="*/ 4676 h 4676"/>
                  <a:gd name="T6" fmla="*/ 672 w 1609"/>
                  <a:gd name="T7" fmla="*/ 4613 h 4676"/>
                  <a:gd name="T8" fmla="*/ 731 w 1609"/>
                  <a:gd name="T9" fmla="*/ 4611 h 4676"/>
                  <a:gd name="T10" fmla="*/ 731 w 1609"/>
                  <a:gd name="T11" fmla="*/ 763 h 4676"/>
                  <a:gd name="T12" fmla="*/ 859 w 1609"/>
                  <a:gd name="T13" fmla="*/ 762 h 4676"/>
                  <a:gd name="T14" fmla="*/ 862 w 1609"/>
                  <a:gd name="T15" fmla="*/ 4575 h 4676"/>
                  <a:gd name="T16" fmla="*/ 945 w 1609"/>
                  <a:gd name="T17" fmla="*/ 4575 h 4676"/>
                  <a:gd name="T18" fmla="*/ 937 w 1609"/>
                  <a:gd name="T19" fmla="*/ 4631 h 4676"/>
                  <a:gd name="T20" fmla="*/ 938 w 1609"/>
                  <a:gd name="T21" fmla="*/ 4633 h 4676"/>
                  <a:gd name="T22" fmla="*/ 1359 w 1609"/>
                  <a:gd name="T23" fmla="*/ 4619 h 4676"/>
                  <a:gd name="T24" fmla="*/ 1479 w 1609"/>
                  <a:gd name="T25" fmla="*/ 4637 h 4676"/>
                  <a:gd name="T26" fmla="*/ 1467 w 1609"/>
                  <a:gd name="T27" fmla="*/ 4577 h 4676"/>
                  <a:gd name="T28" fmla="*/ 1596 w 1609"/>
                  <a:gd name="T29" fmla="*/ 4575 h 4676"/>
                  <a:gd name="T30" fmla="*/ 1597 w 1609"/>
                  <a:gd name="T31" fmla="*/ 3568 h 4676"/>
                  <a:gd name="T32" fmla="*/ 1597 w 1609"/>
                  <a:gd name="T33" fmla="*/ 799 h 4676"/>
                  <a:gd name="T34" fmla="*/ 1597 w 1609"/>
                  <a:gd name="T35" fmla="*/ 672 h 4676"/>
                  <a:gd name="T36" fmla="*/ 1609 w 1609"/>
                  <a:gd name="T37" fmla="*/ 563 h 4676"/>
                  <a:gd name="T38" fmla="*/ 1609 w 1609"/>
                  <a:gd name="T39" fmla="*/ 332 h 4676"/>
                  <a:gd name="T40" fmla="*/ 1372 w 1609"/>
                  <a:gd name="T41" fmla="*/ 374 h 4676"/>
                  <a:gd name="T42" fmla="*/ 1092 w 1609"/>
                  <a:gd name="T43" fmla="*/ 374 h 4676"/>
                  <a:gd name="T44" fmla="*/ 926 w 1609"/>
                  <a:gd name="T45" fmla="*/ 0 h 4676"/>
                  <a:gd name="T46" fmla="*/ 619 w 1609"/>
                  <a:gd name="T47" fmla="*/ 0 h 4676"/>
                  <a:gd name="T48" fmla="*/ 602 w 1609"/>
                  <a:gd name="T49" fmla="*/ 291 h 4676"/>
                  <a:gd name="T50" fmla="*/ 371 w 1609"/>
                  <a:gd name="T51" fmla="*/ 374 h 4676"/>
                  <a:gd name="T52" fmla="*/ 241 w 1609"/>
                  <a:gd name="T53" fmla="*/ 658 h 4676"/>
                  <a:gd name="T54" fmla="*/ 0 w 1609"/>
                  <a:gd name="T55" fmla="*/ 722 h 4676"/>
                  <a:gd name="T56" fmla="*/ 0 w 1609"/>
                  <a:gd name="T57" fmla="*/ 4604 h 4676"/>
                  <a:gd name="T58" fmla="*/ 145 w 1609"/>
                  <a:gd name="T59" fmla="*/ 4606 h 4676"/>
                  <a:gd name="T60" fmla="*/ 149 w 1609"/>
                  <a:gd name="T61" fmla="*/ 4612 h 4676"/>
                  <a:gd name="T62" fmla="*/ 149 w 1609"/>
                  <a:gd name="T63" fmla="*/ 4624 h 4676"/>
                  <a:gd name="T64" fmla="*/ 145 w 1609"/>
                  <a:gd name="T65" fmla="*/ 4630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9" h="4676">
                    <a:moveTo>
                      <a:pt x="145" y="4630"/>
                    </a:moveTo>
                    <a:lnTo>
                      <a:pt x="132" y="4675"/>
                    </a:lnTo>
                    <a:cubicBezTo>
                      <a:pt x="280" y="4648"/>
                      <a:pt x="546" y="4622"/>
                      <a:pt x="688" y="4676"/>
                    </a:cubicBezTo>
                    <a:lnTo>
                      <a:pt x="672" y="4613"/>
                    </a:lnTo>
                    <a:lnTo>
                      <a:pt x="731" y="4611"/>
                    </a:lnTo>
                    <a:lnTo>
                      <a:pt x="731" y="763"/>
                    </a:lnTo>
                    <a:lnTo>
                      <a:pt x="859" y="762"/>
                    </a:lnTo>
                    <a:lnTo>
                      <a:pt x="862" y="4575"/>
                    </a:lnTo>
                    <a:lnTo>
                      <a:pt x="945" y="4575"/>
                    </a:lnTo>
                    <a:lnTo>
                      <a:pt x="937" y="4631"/>
                    </a:lnTo>
                    <a:lnTo>
                      <a:pt x="938" y="4633"/>
                    </a:lnTo>
                    <a:cubicBezTo>
                      <a:pt x="1070" y="4618"/>
                      <a:pt x="1222" y="4603"/>
                      <a:pt x="1359" y="4619"/>
                    </a:cubicBezTo>
                    <a:cubicBezTo>
                      <a:pt x="1384" y="4622"/>
                      <a:pt x="1472" y="4638"/>
                      <a:pt x="1479" y="4637"/>
                    </a:cubicBezTo>
                    <a:lnTo>
                      <a:pt x="1467" y="4577"/>
                    </a:lnTo>
                    <a:lnTo>
                      <a:pt x="1596" y="4575"/>
                    </a:lnTo>
                    <a:cubicBezTo>
                      <a:pt x="1607" y="4247"/>
                      <a:pt x="1597" y="3899"/>
                      <a:pt x="1597" y="3568"/>
                    </a:cubicBezTo>
                    <a:lnTo>
                      <a:pt x="1597" y="799"/>
                    </a:lnTo>
                    <a:cubicBezTo>
                      <a:pt x="1597" y="757"/>
                      <a:pt x="1597" y="714"/>
                      <a:pt x="1597" y="672"/>
                    </a:cubicBezTo>
                    <a:cubicBezTo>
                      <a:pt x="1597" y="620"/>
                      <a:pt x="1607" y="606"/>
                      <a:pt x="1609" y="563"/>
                    </a:cubicBezTo>
                    <a:lnTo>
                      <a:pt x="1609" y="332"/>
                    </a:lnTo>
                    <a:cubicBezTo>
                      <a:pt x="1530" y="378"/>
                      <a:pt x="1476" y="374"/>
                      <a:pt x="1372" y="374"/>
                    </a:cubicBezTo>
                    <a:cubicBezTo>
                      <a:pt x="1280" y="374"/>
                      <a:pt x="1185" y="376"/>
                      <a:pt x="1092" y="374"/>
                    </a:cubicBezTo>
                    <a:cubicBezTo>
                      <a:pt x="882" y="370"/>
                      <a:pt x="926" y="180"/>
                      <a:pt x="926" y="0"/>
                    </a:cubicBezTo>
                    <a:lnTo>
                      <a:pt x="619" y="0"/>
                    </a:lnTo>
                    <a:cubicBezTo>
                      <a:pt x="619" y="76"/>
                      <a:pt x="632" y="234"/>
                      <a:pt x="602" y="291"/>
                    </a:cubicBezTo>
                    <a:cubicBezTo>
                      <a:pt x="560" y="372"/>
                      <a:pt x="478" y="374"/>
                      <a:pt x="371" y="374"/>
                    </a:cubicBezTo>
                    <a:cubicBezTo>
                      <a:pt x="351" y="445"/>
                      <a:pt x="275" y="581"/>
                      <a:pt x="241" y="658"/>
                    </a:cubicBezTo>
                    <a:cubicBezTo>
                      <a:pt x="169" y="817"/>
                      <a:pt x="155" y="782"/>
                      <a:pt x="0" y="722"/>
                    </a:cubicBezTo>
                    <a:lnTo>
                      <a:pt x="0" y="4604"/>
                    </a:lnTo>
                    <a:lnTo>
                      <a:pt x="145" y="4606"/>
                    </a:lnTo>
                    <a:cubicBezTo>
                      <a:pt x="146" y="4608"/>
                      <a:pt x="148" y="4611"/>
                      <a:pt x="149" y="4612"/>
                    </a:cubicBezTo>
                    <a:lnTo>
                      <a:pt x="149" y="4624"/>
                    </a:lnTo>
                    <a:cubicBezTo>
                      <a:pt x="149" y="4623"/>
                      <a:pt x="147" y="4628"/>
                      <a:pt x="145" y="463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8" name="Freeform 360">
                <a:extLst>
                  <a:ext uri="{FF2B5EF4-FFF2-40B4-BE49-F238E27FC236}">
                    <a16:creationId xmlns:a16="http://schemas.microsoft.com/office/drawing/2014/main" id="{957952F9-CC12-4BCA-9243-D84567A9C89E}"/>
                  </a:ext>
                </a:extLst>
              </p:cNvPr>
              <p:cNvSpPr>
                <a:spLocks/>
              </p:cNvSpPr>
              <p:nvPr/>
            </p:nvSpPr>
            <p:spPr bwMode="auto">
              <a:xfrm>
                <a:off x="4213226" y="2651126"/>
                <a:ext cx="1050925" cy="2540000"/>
              </a:xfrm>
              <a:custGeom>
                <a:avLst/>
                <a:gdLst>
                  <a:gd name="T0" fmla="*/ 1487 w 3209"/>
                  <a:gd name="T1" fmla="*/ 2375 h 7755"/>
                  <a:gd name="T2" fmla="*/ 1479 w 3209"/>
                  <a:gd name="T3" fmla="*/ 3115 h 7755"/>
                  <a:gd name="T4" fmla="*/ 1169 w 3209"/>
                  <a:gd name="T5" fmla="*/ 2992 h 7755"/>
                  <a:gd name="T6" fmla="*/ 632 w 3209"/>
                  <a:gd name="T7" fmla="*/ 3222 h 7755"/>
                  <a:gd name="T8" fmla="*/ 362 w 3209"/>
                  <a:gd name="T9" fmla="*/ 2868 h 7755"/>
                  <a:gd name="T10" fmla="*/ 504 w 3209"/>
                  <a:gd name="T11" fmla="*/ 2596 h 7755"/>
                  <a:gd name="T12" fmla="*/ 1106 w 3209"/>
                  <a:gd name="T13" fmla="*/ 2852 h 7755"/>
                  <a:gd name="T14" fmla="*/ 657 w 3209"/>
                  <a:gd name="T15" fmla="*/ 2449 h 7755"/>
                  <a:gd name="T16" fmla="*/ 596 w 3209"/>
                  <a:gd name="T17" fmla="*/ 1028 h 7755"/>
                  <a:gd name="T18" fmla="*/ 535 w 3209"/>
                  <a:gd name="T19" fmla="*/ 1284 h 7755"/>
                  <a:gd name="T20" fmla="*/ 404 w 3209"/>
                  <a:gd name="T21" fmla="*/ 1914 h 7755"/>
                  <a:gd name="T22" fmla="*/ 401 w 3209"/>
                  <a:gd name="T23" fmla="*/ 2442 h 7755"/>
                  <a:gd name="T24" fmla="*/ 384 w 3209"/>
                  <a:gd name="T25" fmla="*/ 2544 h 7755"/>
                  <a:gd name="T26" fmla="*/ 291 w 3209"/>
                  <a:gd name="T27" fmla="*/ 2502 h 7755"/>
                  <a:gd name="T28" fmla="*/ 190 w 3209"/>
                  <a:gd name="T29" fmla="*/ 2973 h 7755"/>
                  <a:gd name="T30" fmla="*/ 141 w 3209"/>
                  <a:gd name="T31" fmla="*/ 3018 h 7755"/>
                  <a:gd name="T32" fmla="*/ 110 w 3209"/>
                  <a:gd name="T33" fmla="*/ 3139 h 7755"/>
                  <a:gd name="T34" fmla="*/ 137 w 3209"/>
                  <a:gd name="T35" fmla="*/ 3329 h 7755"/>
                  <a:gd name="T36" fmla="*/ 37 w 3209"/>
                  <a:gd name="T37" fmla="*/ 3450 h 7755"/>
                  <a:gd name="T38" fmla="*/ 105 w 3209"/>
                  <a:gd name="T39" fmla="*/ 3645 h 7755"/>
                  <a:gd name="T40" fmla="*/ 545 w 3209"/>
                  <a:gd name="T41" fmla="*/ 3848 h 7755"/>
                  <a:gd name="T42" fmla="*/ 551 w 3209"/>
                  <a:gd name="T43" fmla="*/ 7736 h 7755"/>
                  <a:gd name="T44" fmla="*/ 698 w 3209"/>
                  <a:gd name="T45" fmla="*/ 7755 h 7755"/>
                  <a:gd name="T46" fmla="*/ 702 w 3209"/>
                  <a:gd name="T47" fmla="*/ 7737 h 7755"/>
                  <a:gd name="T48" fmla="*/ 553 w 3209"/>
                  <a:gd name="T49" fmla="*/ 7729 h 7755"/>
                  <a:gd name="T50" fmla="*/ 794 w 3209"/>
                  <a:gd name="T51" fmla="*/ 3783 h 7755"/>
                  <a:gd name="T52" fmla="*/ 1155 w 3209"/>
                  <a:gd name="T53" fmla="*/ 3416 h 7755"/>
                  <a:gd name="T54" fmla="*/ 1479 w 3209"/>
                  <a:gd name="T55" fmla="*/ 3125 h 7755"/>
                  <a:gd name="T56" fmla="*/ 1925 w 3209"/>
                  <a:gd name="T57" fmla="*/ 3499 h 7755"/>
                  <a:gd name="T58" fmla="*/ 2162 w 3209"/>
                  <a:gd name="T59" fmla="*/ 3688 h 7755"/>
                  <a:gd name="T60" fmla="*/ 2235 w 3209"/>
                  <a:gd name="T61" fmla="*/ 3285 h 7755"/>
                  <a:gd name="T62" fmla="*/ 1796 w 3209"/>
                  <a:gd name="T63" fmla="*/ 2836 h 7755"/>
                  <a:gd name="T64" fmla="*/ 2307 w 3209"/>
                  <a:gd name="T65" fmla="*/ 2707 h 7755"/>
                  <a:gd name="T66" fmla="*/ 2068 w 3209"/>
                  <a:gd name="T67" fmla="*/ 2383 h 7755"/>
                  <a:gd name="T68" fmla="*/ 2415 w 3209"/>
                  <a:gd name="T69" fmla="*/ 2641 h 7755"/>
                  <a:gd name="T70" fmla="*/ 3039 w 3209"/>
                  <a:gd name="T71" fmla="*/ 1846 h 7755"/>
                  <a:gd name="T72" fmla="*/ 2524 w 3209"/>
                  <a:gd name="T73" fmla="*/ 531 h 7755"/>
                  <a:gd name="T74" fmla="*/ 1922 w 3209"/>
                  <a:gd name="T75" fmla="*/ 0 h 7755"/>
                  <a:gd name="T76" fmla="*/ 1711 w 3209"/>
                  <a:gd name="T77" fmla="*/ 540 h 7755"/>
                  <a:gd name="T78" fmla="*/ 1492 w 3209"/>
                  <a:gd name="T79" fmla="*/ 2256 h 7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09" h="7755">
                    <a:moveTo>
                      <a:pt x="1485" y="2064"/>
                    </a:moveTo>
                    <a:cubicBezTo>
                      <a:pt x="1485" y="2168"/>
                      <a:pt x="1487" y="2271"/>
                      <a:pt x="1487" y="2375"/>
                    </a:cubicBezTo>
                    <a:cubicBezTo>
                      <a:pt x="1487" y="2460"/>
                      <a:pt x="1491" y="2605"/>
                      <a:pt x="1480" y="2684"/>
                    </a:cubicBezTo>
                    <a:lnTo>
                      <a:pt x="1479" y="3115"/>
                    </a:lnTo>
                    <a:lnTo>
                      <a:pt x="1171" y="3115"/>
                    </a:lnTo>
                    <a:lnTo>
                      <a:pt x="1169" y="2992"/>
                    </a:lnTo>
                    <a:lnTo>
                      <a:pt x="1031" y="3278"/>
                    </a:lnTo>
                    <a:cubicBezTo>
                      <a:pt x="931" y="3280"/>
                      <a:pt x="737" y="3238"/>
                      <a:pt x="632" y="3222"/>
                    </a:cubicBezTo>
                    <a:lnTo>
                      <a:pt x="237" y="3165"/>
                    </a:lnTo>
                    <a:cubicBezTo>
                      <a:pt x="242" y="3051"/>
                      <a:pt x="318" y="2959"/>
                      <a:pt x="362" y="2868"/>
                    </a:cubicBezTo>
                    <a:cubicBezTo>
                      <a:pt x="383" y="2825"/>
                      <a:pt x="411" y="2780"/>
                      <a:pt x="432" y="2735"/>
                    </a:cubicBezTo>
                    <a:cubicBezTo>
                      <a:pt x="453" y="2692"/>
                      <a:pt x="487" y="2641"/>
                      <a:pt x="504" y="2596"/>
                    </a:cubicBezTo>
                    <a:lnTo>
                      <a:pt x="1108" y="2862"/>
                    </a:lnTo>
                    <a:cubicBezTo>
                      <a:pt x="1130" y="2854"/>
                      <a:pt x="1122" y="2872"/>
                      <a:pt x="1106" y="2852"/>
                    </a:cubicBezTo>
                    <a:cubicBezTo>
                      <a:pt x="1106" y="2852"/>
                      <a:pt x="1104" y="2850"/>
                      <a:pt x="1103" y="2849"/>
                    </a:cubicBezTo>
                    <a:cubicBezTo>
                      <a:pt x="1009" y="2753"/>
                      <a:pt x="746" y="2539"/>
                      <a:pt x="657" y="2449"/>
                    </a:cubicBezTo>
                    <a:cubicBezTo>
                      <a:pt x="588" y="2379"/>
                      <a:pt x="596" y="2414"/>
                      <a:pt x="595" y="2350"/>
                    </a:cubicBezTo>
                    <a:lnTo>
                      <a:pt x="596" y="1028"/>
                    </a:lnTo>
                    <a:cubicBezTo>
                      <a:pt x="579" y="1034"/>
                      <a:pt x="592" y="1029"/>
                      <a:pt x="584" y="1061"/>
                    </a:cubicBezTo>
                    <a:lnTo>
                      <a:pt x="535" y="1284"/>
                    </a:lnTo>
                    <a:cubicBezTo>
                      <a:pt x="530" y="1303"/>
                      <a:pt x="518" y="1357"/>
                      <a:pt x="515" y="1373"/>
                    </a:cubicBezTo>
                    <a:cubicBezTo>
                      <a:pt x="480" y="1569"/>
                      <a:pt x="435" y="1739"/>
                      <a:pt x="404" y="1914"/>
                    </a:cubicBezTo>
                    <a:cubicBezTo>
                      <a:pt x="377" y="2064"/>
                      <a:pt x="400" y="2125"/>
                      <a:pt x="402" y="2222"/>
                    </a:cubicBezTo>
                    <a:lnTo>
                      <a:pt x="401" y="2442"/>
                    </a:lnTo>
                    <a:cubicBezTo>
                      <a:pt x="401" y="2454"/>
                      <a:pt x="403" y="2484"/>
                      <a:pt x="402" y="2493"/>
                    </a:cubicBezTo>
                    <a:cubicBezTo>
                      <a:pt x="400" y="2526"/>
                      <a:pt x="396" y="2530"/>
                      <a:pt x="384" y="2544"/>
                    </a:cubicBezTo>
                    <a:cubicBezTo>
                      <a:pt x="376" y="2537"/>
                      <a:pt x="376" y="2537"/>
                      <a:pt x="362" y="2530"/>
                    </a:cubicBezTo>
                    <a:lnTo>
                      <a:pt x="291" y="2502"/>
                    </a:lnTo>
                    <a:lnTo>
                      <a:pt x="213" y="2908"/>
                    </a:lnTo>
                    <a:cubicBezTo>
                      <a:pt x="208" y="2933"/>
                      <a:pt x="201" y="2952"/>
                      <a:pt x="190" y="2973"/>
                    </a:cubicBezTo>
                    <a:cubicBezTo>
                      <a:pt x="176" y="3001"/>
                      <a:pt x="152" y="3016"/>
                      <a:pt x="150" y="3014"/>
                    </a:cubicBezTo>
                    <a:cubicBezTo>
                      <a:pt x="148" y="3011"/>
                      <a:pt x="144" y="3017"/>
                      <a:pt x="141" y="3018"/>
                    </a:cubicBezTo>
                    <a:cubicBezTo>
                      <a:pt x="139" y="3012"/>
                      <a:pt x="133" y="3071"/>
                      <a:pt x="132" y="3085"/>
                    </a:cubicBezTo>
                    <a:cubicBezTo>
                      <a:pt x="129" y="3123"/>
                      <a:pt x="141" y="3139"/>
                      <a:pt x="110" y="3139"/>
                    </a:cubicBezTo>
                    <a:lnTo>
                      <a:pt x="70" y="3136"/>
                    </a:lnTo>
                    <a:cubicBezTo>
                      <a:pt x="81" y="3194"/>
                      <a:pt x="126" y="3240"/>
                      <a:pt x="137" y="3329"/>
                    </a:cubicBezTo>
                    <a:cubicBezTo>
                      <a:pt x="146" y="3401"/>
                      <a:pt x="139" y="3506"/>
                      <a:pt x="144" y="3586"/>
                    </a:cubicBezTo>
                    <a:cubicBezTo>
                      <a:pt x="78" y="3590"/>
                      <a:pt x="47" y="3515"/>
                      <a:pt x="37" y="3450"/>
                    </a:cubicBezTo>
                    <a:cubicBezTo>
                      <a:pt x="33" y="3454"/>
                      <a:pt x="0" y="3445"/>
                      <a:pt x="18" y="3542"/>
                    </a:cubicBezTo>
                    <a:cubicBezTo>
                      <a:pt x="36" y="3637"/>
                      <a:pt x="61" y="3614"/>
                      <a:pt x="105" y="3645"/>
                    </a:cubicBezTo>
                    <a:cubicBezTo>
                      <a:pt x="131" y="3663"/>
                      <a:pt x="133" y="3667"/>
                      <a:pt x="163" y="3680"/>
                    </a:cubicBezTo>
                    <a:cubicBezTo>
                      <a:pt x="197" y="3685"/>
                      <a:pt x="512" y="3826"/>
                      <a:pt x="545" y="3848"/>
                    </a:cubicBezTo>
                    <a:cubicBezTo>
                      <a:pt x="556" y="4029"/>
                      <a:pt x="546" y="4598"/>
                      <a:pt x="546" y="4822"/>
                    </a:cubicBezTo>
                    <a:cubicBezTo>
                      <a:pt x="546" y="5114"/>
                      <a:pt x="535" y="7685"/>
                      <a:pt x="551" y="7736"/>
                    </a:cubicBezTo>
                    <a:lnTo>
                      <a:pt x="664" y="7738"/>
                    </a:lnTo>
                    <a:cubicBezTo>
                      <a:pt x="711" y="7746"/>
                      <a:pt x="680" y="7730"/>
                      <a:pt x="698" y="7755"/>
                    </a:cubicBezTo>
                    <a:cubicBezTo>
                      <a:pt x="700" y="7753"/>
                      <a:pt x="702" y="7748"/>
                      <a:pt x="702" y="7749"/>
                    </a:cubicBezTo>
                    <a:lnTo>
                      <a:pt x="702" y="7737"/>
                    </a:lnTo>
                    <a:cubicBezTo>
                      <a:pt x="701" y="7736"/>
                      <a:pt x="699" y="7733"/>
                      <a:pt x="698" y="7731"/>
                    </a:cubicBezTo>
                    <a:lnTo>
                      <a:pt x="553" y="7729"/>
                    </a:lnTo>
                    <a:lnTo>
                      <a:pt x="553" y="3847"/>
                    </a:lnTo>
                    <a:cubicBezTo>
                      <a:pt x="708" y="3907"/>
                      <a:pt x="722" y="3942"/>
                      <a:pt x="794" y="3783"/>
                    </a:cubicBezTo>
                    <a:cubicBezTo>
                      <a:pt x="828" y="3706"/>
                      <a:pt x="904" y="3570"/>
                      <a:pt x="924" y="3499"/>
                    </a:cubicBezTo>
                    <a:cubicBezTo>
                      <a:pt x="1031" y="3499"/>
                      <a:pt x="1113" y="3497"/>
                      <a:pt x="1155" y="3416"/>
                    </a:cubicBezTo>
                    <a:cubicBezTo>
                      <a:pt x="1185" y="3359"/>
                      <a:pt x="1172" y="3201"/>
                      <a:pt x="1172" y="3125"/>
                    </a:cubicBezTo>
                    <a:lnTo>
                      <a:pt x="1479" y="3125"/>
                    </a:lnTo>
                    <a:cubicBezTo>
                      <a:pt x="1479" y="3305"/>
                      <a:pt x="1435" y="3495"/>
                      <a:pt x="1645" y="3499"/>
                    </a:cubicBezTo>
                    <a:cubicBezTo>
                      <a:pt x="1738" y="3501"/>
                      <a:pt x="1833" y="3499"/>
                      <a:pt x="1925" y="3499"/>
                    </a:cubicBezTo>
                    <a:cubicBezTo>
                      <a:pt x="2029" y="3499"/>
                      <a:pt x="2083" y="3503"/>
                      <a:pt x="2162" y="3457"/>
                    </a:cubicBezTo>
                    <a:lnTo>
                      <a:pt x="2162" y="3688"/>
                    </a:lnTo>
                    <a:cubicBezTo>
                      <a:pt x="2183" y="3646"/>
                      <a:pt x="2172" y="3504"/>
                      <a:pt x="2168" y="3446"/>
                    </a:cubicBezTo>
                    <a:cubicBezTo>
                      <a:pt x="2229" y="3402"/>
                      <a:pt x="2228" y="3382"/>
                      <a:pt x="2235" y="3285"/>
                    </a:cubicBezTo>
                    <a:cubicBezTo>
                      <a:pt x="2090" y="3269"/>
                      <a:pt x="1812" y="3346"/>
                      <a:pt x="1796" y="3126"/>
                    </a:cubicBezTo>
                    <a:cubicBezTo>
                      <a:pt x="1791" y="3061"/>
                      <a:pt x="1789" y="2898"/>
                      <a:pt x="1796" y="2836"/>
                    </a:cubicBezTo>
                    <a:cubicBezTo>
                      <a:pt x="1806" y="2752"/>
                      <a:pt x="1895" y="2677"/>
                      <a:pt x="1934" y="2696"/>
                    </a:cubicBezTo>
                    <a:cubicBezTo>
                      <a:pt x="2007" y="2696"/>
                      <a:pt x="2263" y="2719"/>
                      <a:pt x="2307" y="2707"/>
                    </a:cubicBezTo>
                    <a:cubicBezTo>
                      <a:pt x="2279" y="2678"/>
                      <a:pt x="2030" y="2549"/>
                      <a:pt x="1993" y="2527"/>
                    </a:cubicBezTo>
                    <a:lnTo>
                      <a:pt x="2068" y="2383"/>
                    </a:lnTo>
                    <a:lnTo>
                      <a:pt x="2440" y="2585"/>
                    </a:lnTo>
                    <a:cubicBezTo>
                      <a:pt x="2432" y="2608"/>
                      <a:pt x="2423" y="2618"/>
                      <a:pt x="2415" y="2641"/>
                    </a:cubicBezTo>
                    <a:cubicBezTo>
                      <a:pt x="2457" y="2618"/>
                      <a:pt x="2633" y="2381"/>
                      <a:pt x="2672" y="2326"/>
                    </a:cubicBezTo>
                    <a:lnTo>
                      <a:pt x="3039" y="1846"/>
                    </a:lnTo>
                    <a:cubicBezTo>
                      <a:pt x="3209" y="1630"/>
                      <a:pt x="3091" y="1527"/>
                      <a:pt x="2937" y="1253"/>
                    </a:cubicBezTo>
                    <a:cubicBezTo>
                      <a:pt x="2800" y="1010"/>
                      <a:pt x="2662" y="772"/>
                      <a:pt x="2524" y="531"/>
                    </a:cubicBezTo>
                    <a:cubicBezTo>
                      <a:pt x="2462" y="423"/>
                      <a:pt x="2381" y="251"/>
                      <a:pt x="2297" y="191"/>
                    </a:cubicBezTo>
                    <a:cubicBezTo>
                      <a:pt x="2241" y="152"/>
                      <a:pt x="2000" y="6"/>
                      <a:pt x="1922" y="0"/>
                    </a:cubicBezTo>
                    <a:cubicBezTo>
                      <a:pt x="1974" y="24"/>
                      <a:pt x="1976" y="373"/>
                      <a:pt x="1941" y="440"/>
                    </a:cubicBezTo>
                    <a:cubicBezTo>
                      <a:pt x="1919" y="475"/>
                      <a:pt x="1775" y="496"/>
                      <a:pt x="1711" y="540"/>
                    </a:cubicBezTo>
                    <a:lnTo>
                      <a:pt x="1895" y="639"/>
                    </a:lnTo>
                    <a:cubicBezTo>
                      <a:pt x="1895" y="673"/>
                      <a:pt x="1518" y="2207"/>
                      <a:pt x="1492" y="2256"/>
                    </a:cubicBezTo>
                    <a:lnTo>
                      <a:pt x="1485" y="2064"/>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9" name="Freeform 366">
                <a:extLst>
                  <a:ext uri="{FF2B5EF4-FFF2-40B4-BE49-F238E27FC236}">
                    <a16:creationId xmlns:a16="http://schemas.microsoft.com/office/drawing/2014/main" id="{5869D6ED-73CC-4EC9-99BD-D365BD144D5F}"/>
                  </a:ext>
                </a:extLst>
              </p:cNvPr>
              <p:cNvSpPr>
                <a:spLocks/>
              </p:cNvSpPr>
              <p:nvPr/>
            </p:nvSpPr>
            <p:spPr bwMode="auto">
              <a:xfrm>
                <a:off x="4116736" y="2652712"/>
                <a:ext cx="483841" cy="987473"/>
              </a:xfrm>
              <a:custGeom>
                <a:avLst/>
                <a:gdLst>
                  <a:gd name="T0" fmla="*/ 12 w 1635"/>
                  <a:gd name="T1" fmla="*/ 2488 h 3486"/>
                  <a:gd name="T2" fmla="*/ 38 w 1635"/>
                  <a:gd name="T3" fmla="*/ 2953 h 3486"/>
                  <a:gd name="T4" fmla="*/ 52 w 1635"/>
                  <a:gd name="T5" fmla="*/ 3181 h 3486"/>
                  <a:gd name="T6" fmla="*/ 19 w 1635"/>
                  <a:gd name="T7" fmla="*/ 3395 h 3486"/>
                  <a:gd name="T8" fmla="*/ 209 w 1635"/>
                  <a:gd name="T9" fmla="*/ 3486 h 3486"/>
                  <a:gd name="T10" fmla="*/ 249 w 1635"/>
                  <a:gd name="T11" fmla="*/ 3108 h 3486"/>
                  <a:gd name="T12" fmla="*/ 166 w 1635"/>
                  <a:gd name="T13" fmla="*/ 3099 h 3486"/>
                  <a:gd name="T14" fmla="*/ 177 w 1635"/>
                  <a:gd name="T15" fmla="*/ 2944 h 3486"/>
                  <a:gd name="T16" fmla="*/ 597 w 1635"/>
                  <a:gd name="T17" fmla="*/ 2980 h 3486"/>
                  <a:gd name="T18" fmla="*/ 593 w 1635"/>
                  <a:gd name="T19" fmla="*/ 3012 h 3486"/>
                  <a:gd name="T20" fmla="*/ 602 w 1635"/>
                  <a:gd name="T21" fmla="*/ 3008 h 3486"/>
                  <a:gd name="T22" fmla="*/ 642 w 1635"/>
                  <a:gd name="T23" fmla="*/ 2967 h 3486"/>
                  <a:gd name="T24" fmla="*/ 665 w 1635"/>
                  <a:gd name="T25" fmla="*/ 2902 h 3486"/>
                  <a:gd name="T26" fmla="*/ 743 w 1635"/>
                  <a:gd name="T27" fmla="*/ 2496 h 3486"/>
                  <a:gd name="T28" fmla="*/ 814 w 1635"/>
                  <a:gd name="T29" fmla="*/ 2524 h 3486"/>
                  <a:gd name="T30" fmla="*/ 836 w 1635"/>
                  <a:gd name="T31" fmla="*/ 2538 h 3486"/>
                  <a:gd name="T32" fmla="*/ 854 w 1635"/>
                  <a:gd name="T33" fmla="*/ 2487 h 3486"/>
                  <a:gd name="T34" fmla="*/ 853 w 1635"/>
                  <a:gd name="T35" fmla="*/ 2436 h 3486"/>
                  <a:gd name="T36" fmla="*/ 854 w 1635"/>
                  <a:gd name="T37" fmla="*/ 2216 h 3486"/>
                  <a:gd name="T38" fmla="*/ 856 w 1635"/>
                  <a:gd name="T39" fmla="*/ 1908 h 3486"/>
                  <a:gd name="T40" fmla="*/ 967 w 1635"/>
                  <a:gd name="T41" fmla="*/ 1367 h 3486"/>
                  <a:gd name="T42" fmla="*/ 987 w 1635"/>
                  <a:gd name="T43" fmla="*/ 1278 h 3486"/>
                  <a:gd name="T44" fmla="*/ 1036 w 1635"/>
                  <a:gd name="T45" fmla="*/ 1055 h 3486"/>
                  <a:gd name="T46" fmla="*/ 1048 w 1635"/>
                  <a:gd name="T47" fmla="*/ 1022 h 3486"/>
                  <a:gd name="T48" fmla="*/ 1047 w 1635"/>
                  <a:gd name="T49" fmla="*/ 2344 h 3486"/>
                  <a:gd name="T50" fmla="*/ 1109 w 1635"/>
                  <a:gd name="T51" fmla="*/ 2443 h 3486"/>
                  <a:gd name="T52" fmla="*/ 1555 w 1635"/>
                  <a:gd name="T53" fmla="*/ 2843 h 3486"/>
                  <a:gd name="T54" fmla="*/ 1558 w 1635"/>
                  <a:gd name="T55" fmla="*/ 2846 h 3486"/>
                  <a:gd name="T56" fmla="*/ 1560 w 1635"/>
                  <a:gd name="T57" fmla="*/ 2856 h 3486"/>
                  <a:gd name="T58" fmla="*/ 1622 w 1635"/>
                  <a:gd name="T59" fmla="*/ 2894 h 3486"/>
                  <a:gd name="T60" fmla="*/ 1635 w 1635"/>
                  <a:gd name="T61" fmla="*/ 2702 h 3486"/>
                  <a:gd name="T62" fmla="*/ 1618 w 1635"/>
                  <a:gd name="T63" fmla="*/ 2563 h 3486"/>
                  <a:gd name="T64" fmla="*/ 1616 w 1635"/>
                  <a:gd name="T65" fmla="*/ 2411 h 3486"/>
                  <a:gd name="T66" fmla="*/ 1616 w 1635"/>
                  <a:gd name="T67" fmla="*/ 2102 h 3486"/>
                  <a:gd name="T68" fmla="*/ 1603 w 1635"/>
                  <a:gd name="T69" fmla="*/ 2250 h 3486"/>
                  <a:gd name="T70" fmla="*/ 1202 w 1635"/>
                  <a:gd name="T71" fmla="*/ 633 h 3486"/>
                  <a:gd name="T72" fmla="*/ 1389 w 1635"/>
                  <a:gd name="T73" fmla="*/ 528 h 3486"/>
                  <a:gd name="T74" fmla="*/ 1159 w 1635"/>
                  <a:gd name="T75" fmla="*/ 446 h 3486"/>
                  <a:gd name="T76" fmla="*/ 1173 w 1635"/>
                  <a:gd name="T77" fmla="*/ 1 h 3486"/>
                  <a:gd name="T78" fmla="*/ 1161 w 1635"/>
                  <a:gd name="T79" fmla="*/ 0 h 3486"/>
                  <a:gd name="T80" fmla="*/ 770 w 1635"/>
                  <a:gd name="T81" fmla="*/ 202 h 3486"/>
                  <a:gd name="T82" fmla="*/ 594 w 1635"/>
                  <a:gd name="T83" fmla="*/ 626 h 3486"/>
                  <a:gd name="T84" fmla="*/ 524 w 1635"/>
                  <a:gd name="T85" fmla="*/ 955 h 3486"/>
                  <a:gd name="T86" fmla="*/ 252 w 1635"/>
                  <a:gd name="T87" fmla="*/ 2274 h 3486"/>
                  <a:gd name="T88" fmla="*/ 100 w 1635"/>
                  <a:gd name="T89" fmla="*/ 2317 h 3486"/>
                  <a:gd name="T90" fmla="*/ 12 w 1635"/>
                  <a:gd name="T91" fmla="*/ 2488 h 3486"/>
                  <a:gd name="connsiteX0" fmla="*/ 16 w 9943"/>
                  <a:gd name="connsiteY0" fmla="*/ 7137 h 10001"/>
                  <a:gd name="connsiteX1" fmla="*/ 175 w 9943"/>
                  <a:gd name="connsiteY1" fmla="*/ 8471 h 10001"/>
                  <a:gd name="connsiteX2" fmla="*/ 261 w 9943"/>
                  <a:gd name="connsiteY2" fmla="*/ 9125 h 10001"/>
                  <a:gd name="connsiteX3" fmla="*/ 1221 w 9943"/>
                  <a:gd name="connsiteY3" fmla="*/ 10000 h 10001"/>
                  <a:gd name="connsiteX4" fmla="*/ 1466 w 9943"/>
                  <a:gd name="connsiteY4" fmla="*/ 8916 h 10001"/>
                  <a:gd name="connsiteX5" fmla="*/ 958 w 9943"/>
                  <a:gd name="connsiteY5" fmla="*/ 8890 h 10001"/>
                  <a:gd name="connsiteX6" fmla="*/ 1026 w 9943"/>
                  <a:gd name="connsiteY6" fmla="*/ 8445 h 10001"/>
                  <a:gd name="connsiteX7" fmla="*/ 3594 w 9943"/>
                  <a:gd name="connsiteY7" fmla="*/ 8548 h 10001"/>
                  <a:gd name="connsiteX8" fmla="*/ 3570 w 9943"/>
                  <a:gd name="connsiteY8" fmla="*/ 8640 h 10001"/>
                  <a:gd name="connsiteX9" fmla="*/ 3625 w 9943"/>
                  <a:gd name="connsiteY9" fmla="*/ 8629 h 10001"/>
                  <a:gd name="connsiteX10" fmla="*/ 3870 w 9943"/>
                  <a:gd name="connsiteY10" fmla="*/ 8511 h 10001"/>
                  <a:gd name="connsiteX11" fmla="*/ 4010 w 9943"/>
                  <a:gd name="connsiteY11" fmla="*/ 8325 h 10001"/>
                  <a:gd name="connsiteX12" fmla="*/ 4487 w 9943"/>
                  <a:gd name="connsiteY12" fmla="*/ 7160 h 10001"/>
                  <a:gd name="connsiteX13" fmla="*/ 4922 w 9943"/>
                  <a:gd name="connsiteY13" fmla="*/ 7240 h 10001"/>
                  <a:gd name="connsiteX14" fmla="*/ 5056 w 9943"/>
                  <a:gd name="connsiteY14" fmla="*/ 7281 h 10001"/>
                  <a:gd name="connsiteX15" fmla="*/ 5166 w 9943"/>
                  <a:gd name="connsiteY15" fmla="*/ 7134 h 10001"/>
                  <a:gd name="connsiteX16" fmla="*/ 5160 w 9943"/>
                  <a:gd name="connsiteY16" fmla="*/ 6988 h 10001"/>
                  <a:gd name="connsiteX17" fmla="*/ 5166 w 9943"/>
                  <a:gd name="connsiteY17" fmla="*/ 6357 h 10001"/>
                  <a:gd name="connsiteX18" fmla="*/ 5178 w 9943"/>
                  <a:gd name="connsiteY18" fmla="*/ 5473 h 10001"/>
                  <a:gd name="connsiteX19" fmla="*/ 5857 w 9943"/>
                  <a:gd name="connsiteY19" fmla="*/ 3921 h 10001"/>
                  <a:gd name="connsiteX20" fmla="*/ 5980 w 9943"/>
                  <a:gd name="connsiteY20" fmla="*/ 3666 h 10001"/>
                  <a:gd name="connsiteX21" fmla="*/ 6279 w 9943"/>
                  <a:gd name="connsiteY21" fmla="*/ 3026 h 10001"/>
                  <a:gd name="connsiteX22" fmla="*/ 6353 w 9943"/>
                  <a:gd name="connsiteY22" fmla="*/ 2932 h 10001"/>
                  <a:gd name="connsiteX23" fmla="*/ 6347 w 9943"/>
                  <a:gd name="connsiteY23" fmla="*/ 6724 h 10001"/>
                  <a:gd name="connsiteX24" fmla="*/ 6726 w 9943"/>
                  <a:gd name="connsiteY24" fmla="*/ 7008 h 10001"/>
                  <a:gd name="connsiteX25" fmla="*/ 9454 w 9943"/>
                  <a:gd name="connsiteY25" fmla="*/ 8155 h 10001"/>
                  <a:gd name="connsiteX26" fmla="*/ 9472 w 9943"/>
                  <a:gd name="connsiteY26" fmla="*/ 8164 h 10001"/>
                  <a:gd name="connsiteX27" fmla="*/ 9484 w 9943"/>
                  <a:gd name="connsiteY27" fmla="*/ 8193 h 10001"/>
                  <a:gd name="connsiteX28" fmla="*/ 9863 w 9943"/>
                  <a:gd name="connsiteY28" fmla="*/ 8302 h 10001"/>
                  <a:gd name="connsiteX29" fmla="*/ 9943 w 9943"/>
                  <a:gd name="connsiteY29" fmla="*/ 7751 h 10001"/>
                  <a:gd name="connsiteX30" fmla="*/ 9839 w 9943"/>
                  <a:gd name="connsiteY30" fmla="*/ 7352 h 10001"/>
                  <a:gd name="connsiteX31" fmla="*/ 9827 w 9943"/>
                  <a:gd name="connsiteY31" fmla="*/ 6916 h 10001"/>
                  <a:gd name="connsiteX32" fmla="*/ 9827 w 9943"/>
                  <a:gd name="connsiteY32" fmla="*/ 6030 h 10001"/>
                  <a:gd name="connsiteX33" fmla="*/ 9747 w 9943"/>
                  <a:gd name="connsiteY33" fmla="*/ 6454 h 10001"/>
                  <a:gd name="connsiteX34" fmla="*/ 7295 w 9943"/>
                  <a:gd name="connsiteY34" fmla="*/ 1816 h 10001"/>
                  <a:gd name="connsiteX35" fmla="*/ 8438 w 9943"/>
                  <a:gd name="connsiteY35" fmla="*/ 1515 h 10001"/>
                  <a:gd name="connsiteX36" fmla="*/ 7032 w 9943"/>
                  <a:gd name="connsiteY36" fmla="*/ 1279 h 10001"/>
                  <a:gd name="connsiteX37" fmla="*/ 7117 w 9943"/>
                  <a:gd name="connsiteY37" fmla="*/ 3 h 10001"/>
                  <a:gd name="connsiteX38" fmla="*/ 7044 w 9943"/>
                  <a:gd name="connsiteY38" fmla="*/ 0 h 10001"/>
                  <a:gd name="connsiteX39" fmla="*/ 4652 w 9943"/>
                  <a:gd name="connsiteY39" fmla="*/ 579 h 10001"/>
                  <a:gd name="connsiteX40" fmla="*/ 3576 w 9943"/>
                  <a:gd name="connsiteY40" fmla="*/ 1796 h 10001"/>
                  <a:gd name="connsiteX41" fmla="*/ 3148 w 9943"/>
                  <a:gd name="connsiteY41" fmla="*/ 2740 h 10001"/>
                  <a:gd name="connsiteX42" fmla="*/ 1484 w 9943"/>
                  <a:gd name="connsiteY42" fmla="*/ 6523 h 10001"/>
                  <a:gd name="connsiteX43" fmla="*/ 555 w 9943"/>
                  <a:gd name="connsiteY43" fmla="*/ 6647 h 10001"/>
                  <a:gd name="connsiteX44" fmla="*/ 16 w 9943"/>
                  <a:gd name="connsiteY44" fmla="*/ 7137 h 10001"/>
                  <a:gd name="connsiteX0" fmla="*/ 16 w 10000"/>
                  <a:gd name="connsiteY0" fmla="*/ 7136 h 9137"/>
                  <a:gd name="connsiteX1" fmla="*/ 176 w 10000"/>
                  <a:gd name="connsiteY1" fmla="*/ 8470 h 9137"/>
                  <a:gd name="connsiteX2" fmla="*/ 262 w 10000"/>
                  <a:gd name="connsiteY2" fmla="*/ 9124 h 9137"/>
                  <a:gd name="connsiteX3" fmla="*/ 1474 w 10000"/>
                  <a:gd name="connsiteY3" fmla="*/ 8915 h 9137"/>
                  <a:gd name="connsiteX4" fmla="*/ 963 w 10000"/>
                  <a:gd name="connsiteY4" fmla="*/ 8889 h 9137"/>
                  <a:gd name="connsiteX5" fmla="*/ 1032 w 10000"/>
                  <a:gd name="connsiteY5" fmla="*/ 8444 h 9137"/>
                  <a:gd name="connsiteX6" fmla="*/ 3615 w 10000"/>
                  <a:gd name="connsiteY6" fmla="*/ 8547 h 9137"/>
                  <a:gd name="connsiteX7" fmla="*/ 3590 w 10000"/>
                  <a:gd name="connsiteY7" fmla="*/ 8639 h 9137"/>
                  <a:gd name="connsiteX8" fmla="*/ 3646 w 10000"/>
                  <a:gd name="connsiteY8" fmla="*/ 8628 h 9137"/>
                  <a:gd name="connsiteX9" fmla="*/ 3892 w 10000"/>
                  <a:gd name="connsiteY9" fmla="*/ 8510 h 9137"/>
                  <a:gd name="connsiteX10" fmla="*/ 4033 w 10000"/>
                  <a:gd name="connsiteY10" fmla="*/ 8324 h 9137"/>
                  <a:gd name="connsiteX11" fmla="*/ 4513 w 10000"/>
                  <a:gd name="connsiteY11" fmla="*/ 7159 h 9137"/>
                  <a:gd name="connsiteX12" fmla="*/ 4950 w 10000"/>
                  <a:gd name="connsiteY12" fmla="*/ 7239 h 9137"/>
                  <a:gd name="connsiteX13" fmla="*/ 5085 w 10000"/>
                  <a:gd name="connsiteY13" fmla="*/ 7280 h 9137"/>
                  <a:gd name="connsiteX14" fmla="*/ 5196 w 10000"/>
                  <a:gd name="connsiteY14" fmla="*/ 7133 h 9137"/>
                  <a:gd name="connsiteX15" fmla="*/ 5190 w 10000"/>
                  <a:gd name="connsiteY15" fmla="*/ 6987 h 9137"/>
                  <a:gd name="connsiteX16" fmla="*/ 5196 w 10000"/>
                  <a:gd name="connsiteY16" fmla="*/ 6356 h 9137"/>
                  <a:gd name="connsiteX17" fmla="*/ 5208 w 10000"/>
                  <a:gd name="connsiteY17" fmla="*/ 5472 h 9137"/>
                  <a:gd name="connsiteX18" fmla="*/ 5891 w 10000"/>
                  <a:gd name="connsiteY18" fmla="*/ 3921 h 9137"/>
                  <a:gd name="connsiteX19" fmla="*/ 6014 w 10000"/>
                  <a:gd name="connsiteY19" fmla="*/ 3666 h 9137"/>
                  <a:gd name="connsiteX20" fmla="*/ 6315 w 10000"/>
                  <a:gd name="connsiteY20" fmla="*/ 3026 h 9137"/>
                  <a:gd name="connsiteX21" fmla="*/ 6389 w 10000"/>
                  <a:gd name="connsiteY21" fmla="*/ 2932 h 9137"/>
                  <a:gd name="connsiteX22" fmla="*/ 6383 w 10000"/>
                  <a:gd name="connsiteY22" fmla="*/ 6723 h 9137"/>
                  <a:gd name="connsiteX23" fmla="*/ 6765 w 10000"/>
                  <a:gd name="connsiteY23" fmla="*/ 7007 h 9137"/>
                  <a:gd name="connsiteX24" fmla="*/ 9508 w 10000"/>
                  <a:gd name="connsiteY24" fmla="*/ 8154 h 9137"/>
                  <a:gd name="connsiteX25" fmla="*/ 9526 w 10000"/>
                  <a:gd name="connsiteY25" fmla="*/ 8163 h 9137"/>
                  <a:gd name="connsiteX26" fmla="*/ 9538 w 10000"/>
                  <a:gd name="connsiteY26" fmla="*/ 8192 h 9137"/>
                  <a:gd name="connsiteX27" fmla="*/ 9920 w 10000"/>
                  <a:gd name="connsiteY27" fmla="*/ 8301 h 9137"/>
                  <a:gd name="connsiteX28" fmla="*/ 10000 w 10000"/>
                  <a:gd name="connsiteY28" fmla="*/ 7750 h 9137"/>
                  <a:gd name="connsiteX29" fmla="*/ 9895 w 10000"/>
                  <a:gd name="connsiteY29" fmla="*/ 7351 h 9137"/>
                  <a:gd name="connsiteX30" fmla="*/ 9883 w 10000"/>
                  <a:gd name="connsiteY30" fmla="*/ 6915 h 9137"/>
                  <a:gd name="connsiteX31" fmla="*/ 9883 w 10000"/>
                  <a:gd name="connsiteY31" fmla="*/ 6029 h 9137"/>
                  <a:gd name="connsiteX32" fmla="*/ 9803 w 10000"/>
                  <a:gd name="connsiteY32" fmla="*/ 6453 h 9137"/>
                  <a:gd name="connsiteX33" fmla="*/ 7337 w 10000"/>
                  <a:gd name="connsiteY33" fmla="*/ 1816 h 9137"/>
                  <a:gd name="connsiteX34" fmla="*/ 8486 w 10000"/>
                  <a:gd name="connsiteY34" fmla="*/ 1515 h 9137"/>
                  <a:gd name="connsiteX35" fmla="*/ 7072 w 10000"/>
                  <a:gd name="connsiteY35" fmla="*/ 1279 h 9137"/>
                  <a:gd name="connsiteX36" fmla="*/ 7158 w 10000"/>
                  <a:gd name="connsiteY36" fmla="*/ 3 h 9137"/>
                  <a:gd name="connsiteX37" fmla="*/ 7084 w 10000"/>
                  <a:gd name="connsiteY37" fmla="*/ 0 h 9137"/>
                  <a:gd name="connsiteX38" fmla="*/ 4679 w 10000"/>
                  <a:gd name="connsiteY38" fmla="*/ 579 h 9137"/>
                  <a:gd name="connsiteX39" fmla="*/ 3597 w 10000"/>
                  <a:gd name="connsiteY39" fmla="*/ 1796 h 9137"/>
                  <a:gd name="connsiteX40" fmla="*/ 3166 w 10000"/>
                  <a:gd name="connsiteY40" fmla="*/ 2740 h 9137"/>
                  <a:gd name="connsiteX41" fmla="*/ 1493 w 10000"/>
                  <a:gd name="connsiteY41" fmla="*/ 6522 h 9137"/>
                  <a:gd name="connsiteX42" fmla="*/ 558 w 10000"/>
                  <a:gd name="connsiteY42" fmla="*/ 6646 h 9137"/>
                  <a:gd name="connsiteX43" fmla="*/ 16 w 10000"/>
                  <a:gd name="connsiteY43" fmla="*/ 7136 h 9137"/>
                  <a:gd name="connsiteX0" fmla="*/ 16 w 10000"/>
                  <a:gd name="connsiteY0" fmla="*/ 7810 h 9757"/>
                  <a:gd name="connsiteX1" fmla="*/ 176 w 10000"/>
                  <a:gd name="connsiteY1" fmla="*/ 9270 h 9757"/>
                  <a:gd name="connsiteX2" fmla="*/ 1474 w 10000"/>
                  <a:gd name="connsiteY2" fmla="*/ 9757 h 9757"/>
                  <a:gd name="connsiteX3" fmla="*/ 963 w 10000"/>
                  <a:gd name="connsiteY3" fmla="*/ 9729 h 9757"/>
                  <a:gd name="connsiteX4" fmla="*/ 1032 w 10000"/>
                  <a:gd name="connsiteY4" fmla="*/ 9242 h 9757"/>
                  <a:gd name="connsiteX5" fmla="*/ 3615 w 10000"/>
                  <a:gd name="connsiteY5" fmla="*/ 9354 h 9757"/>
                  <a:gd name="connsiteX6" fmla="*/ 3590 w 10000"/>
                  <a:gd name="connsiteY6" fmla="*/ 9455 h 9757"/>
                  <a:gd name="connsiteX7" fmla="*/ 3646 w 10000"/>
                  <a:gd name="connsiteY7" fmla="*/ 9443 h 9757"/>
                  <a:gd name="connsiteX8" fmla="*/ 3892 w 10000"/>
                  <a:gd name="connsiteY8" fmla="*/ 9314 h 9757"/>
                  <a:gd name="connsiteX9" fmla="*/ 4033 w 10000"/>
                  <a:gd name="connsiteY9" fmla="*/ 9110 h 9757"/>
                  <a:gd name="connsiteX10" fmla="*/ 4513 w 10000"/>
                  <a:gd name="connsiteY10" fmla="*/ 7835 h 9757"/>
                  <a:gd name="connsiteX11" fmla="*/ 4950 w 10000"/>
                  <a:gd name="connsiteY11" fmla="*/ 7923 h 9757"/>
                  <a:gd name="connsiteX12" fmla="*/ 5085 w 10000"/>
                  <a:gd name="connsiteY12" fmla="*/ 7968 h 9757"/>
                  <a:gd name="connsiteX13" fmla="*/ 5196 w 10000"/>
                  <a:gd name="connsiteY13" fmla="*/ 7807 h 9757"/>
                  <a:gd name="connsiteX14" fmla="*/ 5190 w 10000"/>
                  <a:gd name="connsiteY14" fmla="*/ 7647 h 9757"/>
                  <a:gd name="connsiteX15" fmla="*/ 5196 w 10000"/>
                  <a:gd name="connsiteY15" fmla="*/ 6956 h 9757"/>
                  <a:gd name="connsiteX16" fmla="*/ 5208 w 10000"/>
                  <a:gd name="connsiteY16" fmla="*/ 5989 h 9757"/>
                  <a:gd name="connsiteX17" fmla="*/ 5891 w 10000"/>
                  <a:gd name="connsiteY17" fmla="*/ 4291 h 9757"/>
                  <a:gd name="connsiteX18" fmla="*/ 6014 w 10000"/>
                  <a:gd name="connsiteY18" fmla="*/ 4012 h 9757"/>
                  <a:gd name="connsiteX19" fmla="*/ 6315 w 10000"/>
                  <a:gd name="connsiteY19" fmla="*/ 3312 h 9757"/>
                  <a:gd name="connsiteX20" fmla="*/ 6389 w 10000"/>
                  <a:gd name="connsiteY20" fmla="*/ 3209 h 9757"/>
                  <a:gd name="connsiteX21" fmla="*/ 6383 w 10000"/>
                  <a:gd name="connsiteY21" fmla="*/ 7358 h 9757"/>
                  <a:gd name="connsiteX22" fmla="*/ 6765 w 10000"/>
                  <a:gd name="connsiteY22" fmla="*/ 7669 h 9757"/>
                  <a:gd name="connsiteX23" fmla="*/ 9508 w 10000"/>
                  <a:gd name="connsiteY23" fmla="*/ 8924 h 9757"/>
                  <a:gd name="connsiteX24" fmla="*/ 9526 w 10000"/>
                  <a:gd name="connsiteY24" fmla="*/ 8934 h 9757"/>
                  <a:gd name="connsiteX25" fmla="*/ 9538 w 10000"/>
                  <a:gd name="connsiteY25" fmla="*/ 8966 h 9757"/>
                  <a:gd name="connsiteX26" fmla="*/ 9920 w 10000"/>
                  <a:gd name="connsiteY26" fmla="*/ 9085 h 9757"/>
                  <a:gd name="connsiteX27" fmla="*/ 10000 w 10000"/>
                  <a:gd name="connsiteY27" fmla="*/ 8482 h 9757"/>
                  <a:gd name="connsiteX28" fmla="*/ 9895 w 10000"/>
                  <a:gd name="connsiteY28" fmla="*/ 8045 h 9757"/>
                  <a:gd name="connsiteX29" fmla="*/ 9883 w 10000"/>
                  <a:gd name="connsiteY29" fmla="*/ 7568 h 9757"/>
                  <a:gd name="connsiteX30" fmla="*/ 9883 w 10000"/>
                  <a:gd name="connsiteY30" fmla="*/ 6598 h 9757"/>
                  <a:gd name="connsiteX31" fmla="*/ 9803 w 10000"/>
                  <a:gd name="connsiteY31" fmla="*/ 7062 h 9757"/>
                  <a:gd name="connsiteX32" fmla="*/ 7337 w 10000"/>
                  <a:gd name="connsiteY32" fmla="*/ 1988 h 9757"/>
                  <a:gd name="connsiteX33" fmla="*/ 8486 w 10000"/>
                  <a:gd name="connsiteY33" fmla="*/ 1658 h 9757"/>
                  <a:gd name="connsiteX34" fmla="*/ 7072 w 10000"/>
                  <a:gd name="connsiteY34" fmla="*/ 1400 h 9757"/>
                  <a:gd name="connsiteX35" fmla="*/ 7158 w 10000"/>
                  <a:gd name="connsiteY35" fmla="*/ 3 h 9757"/>
                  <a:gd name="connsiteX36" fmla="*/ 7084 w 10000"/>
                  <a:gd name="connsiteY36" fmla="*/ 0 h 9757"/>
                  <a:gd name="connsiteX37" fmla="*/ 4679 w 10000"/>
                  <a:gd name="connsiteY37" fmla="*/ 634 h 9757"/>
                  <a:gd name="connsiteX38" fmla="*/ 3597 w 10000"/>
                  <a:gd name="connsiteY38" fmla="*/ 1966 h 9757"/>
                  <a:gd name="connsiteX39" fmla="*/ 3166 w 10000"/>
                  <a:gd name="connsiteY39" fmla="*/ 2999 h 9757"/>
                  <a:gd name="connsiteX40" fmla="*/ 1493 w 10000"/>
                  <a:gd name="connsiteY40" fmla="*/ 7138 h 9757"/>
                  <a:gd name="connsiteX41" fmla="*/ 558 w 10000"/>
                  <a:gd name="connsiteY41" fmla="*/ 7274 h 9757"/>
                  <a:gd name="connsiteX42" fmla="*/ 16 w 10000"/>
                  <a:gd name="connsiteY42" fmla="*/ 7810 h 9757"/>
                  <a:gd name="connsiteX0" fmla="*/ 16 w 10000"/>
                  <a:gd name="connsiteY0" fmla="*/ 8005 h 9971"/>
                  <a:gd name="connsiteX1" fmla="*/ 176 w 10000"/>
                  <a:gd name="connsiteY1" fmla="*/ 9501 h 9971"/>
                  <a:gd name="connsiteX2" fmla="*/ 963 w 10000"/>
                  <a:gd name="connsiteY2" fmla="*/ 9971 h 9971"/>
                  <a:gd name="connsiteX3" fmla="*/ 1032 w 10000"/>
                  <a:gd name="connsiteY3" fmla="*/ 9472 h 9971"/>
                  <a:gd name="connsiteX4" fmla="*/ 3615 w 10000"/>
                  <a:gd name="connsiteY4" fmla="*/ 9587 h 9971"/>
                  <a:gd name="connsiteX5" fmla="*/ 3590 w 10000"/>
                  <a:gd name="connsiteY5" fmla="*/ 9690 h 9971"/>
                  <a:gd name="connsiteX6" fmla="*/ 3646 w 10000"/>
                  <a:gd name="connsiteY6" fmla="*/ 9678 h 9971"/>
                  <a:gd name="connsiteX7" fmla="*/ 3892 w 10000"/>
                  <a:gd name="connsiteY7" fmla="*/ 9546 h 9971"/>
                  <a:gd name="connsiteX8" fmla="*/ 4033 w 10000"/>
                  <a:gd name="connsiteY8" fmla="*/ 9337 h 9971"/>
                  <a:gd name="connsiteX9" fmla="*/ 4513 w 10000"/>
                  <a:gd name="connsiteY9" fmla="*/ 8030 h 9971"/>
                  <a:gd name="connsiteX10" fmla="*/ 4950 w 10000"/>
                  <a:gd name="connsiteY10" fmla="*/ 8120 h 9971"/>
                  <a:gd name="connsiteX11" fmla="*/ 5085 w 10000"/>
                  <a:gd name="connsiteY11" fmla="*/ 8166 h 9971"/>
                  <a:gd name="connsiteX12" fmla="*/ 5196 w 10000"/>
                  <a:gd name="connsiteY12" fmla="*/ 8001 h 9971"/>
                  <a:gd name="connsiteX13" fmla="*/ 5190 w 10000"/>
                  <a:gd name="connsiteY13" fmla="*/ 7837 h 9971"/>
                  <a:gd name="connsiteX14" fmla="*/ 5196 w 10000"/>
                  <a:gd name="connsiteY14" fmla="*/ 7129 h 9971"/>
                  <a:gd name="connsiteX15" fmla="*/ 5208 w 10000"/>
                  <a:gd name="connsiteY15" fmla="*/ 6138 h 9971"/>
                  <a:gd name="connsiteX16" fmla="*/ 5891 w 10000"/>
                  <a:gd name="connsiteY16" fmla="*/ 4398 h 9971"/>
                  <a:gd name="connsiteX17" fmla="*/ 6014 w 10000"/>
                  <a:gd name="connsiteY17" fmla="*/ 4112 h 9971"/>
                  <a:gd name="connsiteX18" fmla="*/ 6315 w 10000"/>
                  <a:gd name="connsiteY18" fmla="*/ 3394 h 9971"/>
                  <a:gd name="connsiteX19" fmla="*/ 6389 w 10000"/>
                  <a:gd name="connsiteY19" fmla="*/ 3289 h 9971"/>
                  <a:gd name="connsiteX20" fmla="*/ 6383 w 10000"/>
                  <a:gd name="connsiteY20" fmla="*/ 7541 h 9971"/>
                  <a:gd name="connsiteX21" fmla="*/ 6765 w 10000"/>
                  <a:gd name="connsiteY21" fmla="*/ 7860 h 9971"/>
                  <a:gd name="connsiteX22" fmla="*/ 9508 w 10000"/>
                  <a:gd name="connsiteY22" fmla="*/ 9146 h 9971"/>
                  <a:gd name="connsiteX23" fmla="*/ 9526 w 10000"/>
                  <a:gd name="connsiteY23" fmla="*/ 9157 h 9971"/>
                  <a:gd name="connsiteX24" fmla="*/ 9538 w 10000"/>
                  <a:gd name="connsiteY24" fmla="*/ 9189 h 9971"/>
                  <a:gd name="connsiteX25" fmla="*/ 9920 w 10000"/>
                  <a:gd name="connsiteY25" fmla="*/ 9311 h 9971"/>
                  <a:gd name="connsiteX26" fmla="*/ 10000 w 10000"/>
                  <a:gd name="connsiteY26" fmla="*/ 8693 h 9971"/>
                  <a:gd name="connsiteX27" fmla="*/ 9895 w 10000"/>
                  <a:gd name="connsiteY27" fmla="*/ 8245 h 9971"/>
                  <a:gd name="connsiteX28" fmla="*/ 9883 w 10000"/>
                  <a:gd name="connsiteY28" fmla="*/ 7756 h 9971"/>
                  <a:gd name="connsiteX29" fmla="*/ 9883 w 10000"/>
                  <a:gd name="connsiteY29" fmla="*/ 6762 h 9971"/>
                  <a:gd name="connsiteX30" fmla="*/ 9803 w 10000"/>
                  <a:gd name="connsiteY30" fmla="*/ 7238 h 9971"/>
                  <a:gd name="connsiteX31" fmla="*/ 7337 w 10000"/>
                  <a:gd name="connsiteY31" fmla="*/ 2038 h 9971"/>
                  <a:gd name="connsiteX32" fmla="*/ 8486 w 10000"/>
                  <a:gd name="connsiteY32" fmla="*/ 1699 h 9971"/>
                  <a:gd name="connsiteX33" fmla="*/ 7072 w 10000"/>
                  <a:gd name="connsiteY33" fmla="*/ 1435 h 9971"/>
                  <a:gd name="connsiteX34" fmla="*/ 7158 w 10000"/>
                  <a:gd name="connsiteY34" fmla="*/ 3 h 9971"/>
                  <a:gd name="connsiteX35" fmla="*/ 7084 w 10000"/>
                  <a:gd name="connsiteY35" fmla="*/ 0 h 9971"/>
                  <a:gd name="connsiteX36" fmla="*/ 4679 w 10000"/>
                  <a:gd name="connsiteY36" fmla="*/ 650 h 9971"/>
                  <a:gd name="connsiteX37" fmla="*/ 3597 w 10000"/>
                  <a:gd name="connsiteY37" fmla="*/ 2015 h 9971"/>
                  <a:gd name="connsiteX38" fmla="*/ 3166 w 10000"/>
                  <a:gd name="connsiteY38" fmla="*/ 3074 h 9971"/>
                  <a:gd name="connsiteX39" fmla="*/ 1493 w 10000"/>
                  <a:gd name="connsiteY39" fmla="*/ 7316 h 9971"/>
                  <a:gd name="connsiteX40" fmla="*/ 558 w 10000"/>
                  <a:gd name="connsiteY40" fmla="*/ 7455 h 9971"/>
                  <a:gd name="connsiteX41" fmla="*/ 16 w 10000"/>
                  <a:gd name="connsiteY41" fmla="*/ 8005 h 9971"/>
                  <a:gd name="connsiteX0" fmla="*/ 16 w 10000"/>
                  <a:gd name="connsiteY0" fmla="*/ 8028 h 9718"/>
                  <a:gd name="connsiteX1" fmla="*/ 176 w 10000"/>
                  <a:gd name="connsiteY1" fmla="*/ 9529 h 9718"/>
                  <a:gd name="connsiteX2" fmla="*/ 1032 w 10000"/>
                  <a:gd name="connsiteY2" fmla="*/ 9500 h 9718"/>
                  <a:gd name="connsiteX3" fmla="*/ 3615 w 10000"/>
                  <a:gd name="connsiteY3" fmla="*/ 9615 h 9718"/>
                  <a:gd name="connsiteX4" fmla="*/ 3590 w 10000"/>
                  <a:gd name="connsiteY4" fmla="*/ 9718 h 9718"/>
                  <a:gd name="connsiteX5" fmla="*/ 3646 w 10000"/>
                  <a:gd name="connsiteY5" fmla="*/ 9706 h 9718"/>
                  <a:gd name="connsiteX6" fmla="*/ 3892 w 10000"/>
                  <a:gd name="connsiteY6" fmla="*/ 9574 h 9718"/>
                  <a:gd name="connsiteX7" fmla="*/ 4033 w 10000"/>
                  <a:gd name="connsiteY7" fmla="*/ 9364 h 9718"/>
                  <a:gd name="connsiteX8" fmla="*/ 4513 w 10000"/>
                  <a:gd name="connsiteY8" fmla="*/ 8053 h 9718"/>
                  <a:gd name="connsiteX9" fmla="*/ 4950 w 10000"/>
                  <a:gd name="connsiteY9" fmla="*/ 8144 h 9718"/>
                  <a:gd name="connsiteX10" fmla="*/ 5085 w 10000"/>
                  <a:gd name="connsiteY10" fmla="*/ 8190 h 9718"/>
                  <a:gd name="connsiteX11" fmla="*/ 5196 w 10000"/>
                  <a:gd name="connsiteY11" fmla="*/ 8024 h 9718"/>
                  <a:gd name="connsiteX12" fmla="*/ 5190 w 10000"/>
                  <a:gd name="connsiteY12" fmla="*/ 7860 h 9718"/>
                  <a:gd name="connsiteX13" fmla="*/ 5196 w 10000"/>
                  <a:gd name="connsiteY13" fmla="*/ 7150 h 9718"/>
                  <a:gd name="connsiteX14" fmla="*/ 5208 w 10000"/>
                  <a:gd name="connsiteY14" fmla="*/ 6156 h 9718"/>
                  <a:gd name="connsiteX15" fmla="*/ 5891 w 10000"/>
                  <a:gd name="connsiteY15" fmla="*/ 4411 h 9718"/>
                  <a:gd name="connsiteX16" fmla="*/ 6014 w 10000"/>
                  <a:gd name="connsiteY16" fmla="*/ 4124 h 9718"/>
                  <a:gd name="connsiteX17" fmla="*/ 6315 w 10000"/>
                  <a:gd name="connsiteY17" fmla="*/ 3404 h 9718"/>
                  <a:gd name="connsiteX18" fmla="*/ 6389 w 10000"/>
                  <a:gd name="connsiteY18" fmla="*/ 3299 h 9718"/>
                  <a:gd name="connsiteX19" fmla="*/ 6383 w 10000"/>
                  <a:gd name="connsiteY19" fmla="*/ 7563 h 9718"/>
                  <a:gd name="connsiteX20" fmla="*/ 6765 w 10000"/>
                  <a:gd name="connsiteY20" fmla="*/ 7883 h 9718"/>
                  <a:gd name="connsiteX21" fmla="*/ 9508 w 10000"/>
                  <a:gd name="connsiteY21" fmla="*/ 9173 h 9718"/>
                  <a:gd name="connsiteX22" fmla="*/ 9526 w 10000"/>
                  <a:gd name="connsiteY22" fmla="*/ 9184 h 9718"/>
                  <a:gd name="connsiteX23" fmla="*/ 9538 w 10000"/>
                  <a:gd name="connsiteY23" fmla="*/ 9216 h 9718"/>
                  <a:gd name="connsiteX24" fmla="*/ 9920 w 10000"/>
                  <a:gd name="connsiteY24" fmla="*/ 9338 h 9718"/>
                  <a:gd name="connsiteX25" fmla="*/ 10000 w 10000"/>
                  <a:gd name="connsiteY25" fmla="*/ 8718 h 9718"/>
                  <a:gd name="connsiteX26" fmla="*/ 9895 w 10000"/>
                  <a:gd name="connsiteY26" fmla="*/ 8269 h 9718"/>
                  <a:gd name="connsiteX27" fmla="*/ 9883 w 10000"/>
                  <a:gd name="connsiteY27" fmla="*/ 7779 h 9718"/>
                  <a:gd name="connsiteX28" fmla="*/ 9883 w 10000"/>
                  <a:gd name="connsiteY28" fmla="*/ 6782 h 9718"/>
                  <a:gd name="connsiteX29" fmla="*/ 9803 w 10000"/>
                  <a:gd name="connsiteY29" fmla="*/ 7259 h 9718"/>
                  <a:gd name="connsiteX30" fmla="*/ 7337 w 10000"/>
                  <a:gd name="connsiteY30" fmla="*/ 2044 h 9718"/>
                  <a:gd name="connsiteX31" fmla="*/ 8486 w 10000"/>
                  <a:gd name="connsiteY31" fmla="*/ 1704 h 9718"/>
                  <a:gd name="connsiteX32" fmla="*/ 7072 w 10000"/>
                  <a:gd name="connsiteY32" fmla="*/ 1439 h 9718"/>
                  <a:gd name="connsiteX33" fmla="*/ 7158 w 10000"/>
                  <a:gd name="connsiteY33" fmla="*/ 3 h 9718"/>
                  <a:gd name="connsiteX34" fmla="*/ 7084 w 10000"/>
                  <a:gd name="connsiteY34" fmla="*/ 0 h 9718"/>
                  <a:gd name="connsiteX35" fmla="*/ 4679 w 10000"/>
                  <a:gd name="connsiteY35" fmla="*/ 652 h 9718"/>
                  <a:gd name="connsiteX36" fmla="*/ 3597 w 10000"/>
                  <a:gd name="connsiteY36" fmla="*/ 2021 h 9718"/>
                  <a:gd name="connsiteX37" fmla="*/ 3166 w 10000"/>
                  <a:gd name="connsiteY37" fmla="*/ 3083 h 9718"/>
                  <a:gd name="connsiteX38" fmla="*/ 1493 w 10000"/>
                  <a:gd name="connsiteY38" fmla="*/ 7337 h 9718"/>
                  <a:gd name="connsiteX39" fmla="*/ 558 w 10000"/>
                  <a:gd name="connsiteY39" fmla="*/ 7477 h 9718"/>
                  <a:gd name="connsiteX40" fmla="*/ 16 w 10000"/>
                  <a:gd name="connsiteY40" fmla="*/ 8028 h 9718"/>
                  <a:gd name="connsiteX0" fmla="*/ 0 w 9984"/>
                  <a:gd name="connsiteY0" fmla="*/ 8261 h 10000"/>
                  <a:gd name="connsiteX1" fmla="*/ 1016 w 9984"/>
                  <a:gd name="connsiteY1" fmla="*/ 9776 h 10000"/>
                  <a:gd name="connsiteX2" fmla="*/ 3599 w 9984"/>
                  <a:gd name="connsiteY2" fmla="*/ 9894 h 10000"/>
                  <a:gd name="connsiteX3" fmla="*/ 3574 w 9984"/>
                  <a:gd name="connsiteY3" fmla="*/ 10000 h 10000"/>
                  <a:gd name="connsiteX4" fmla="*/ 3630 w 9984"/>
                  <a:gd name="connsiteY4" fmla="*/ 9988 h 10000"/>
                  <a:gd name="connsiteX5" fmla="*/ 3876 w 9984"/>
                  <a:gd name="connsiteY5" fmla="*/ 9852 h 10000"/>
                  <a:gd name="connsiteX6" fmla="*/ 4017 w 9984"/>
                  <a:gd name="connsiteY6" fmla="*/ 9636 h 10000"/>
                  <a:gd name="connsiteX7" fmla="*/ 4497 w 9984"/>
                  <a:gd name="connsiteY7" fmla="*/ 8287 h 10000"/>
                  <a:gd name="connsiteX8" fmla="*/ 4934 w 9984"/>
                  <a:gd name="connsiteY8" fmla="*/ 8380 h 10000"/>
                  <a:gd name="connsiteX9" fmla="*/ 5069 w 9984"/>
                  <a:gd name="connsiteY9" fmla="*/ 8428 h 10000"/>
                  <a:gd name="connsiteX10" fmla="*/ 5180 w 9984"/>
                  <a:gd name="connsiteY10" fmla="*/ 8257 h 10000"/>
                  <a:gd name="connsiteX11" fmla="*/ 5174 w 9984"/>
                  <a:gd name="connsiteY11" fmla="*/ 8088 h 10000"/>
                  <a:gd name="connsiteX12" fmla="*/ 5180 w 9984"/>
                  <a:gd name="connsiteY12" fmla="*/ 7357 h 10000"/>
                  <a:gd name="connsiteX13" fmla="*/ 5192 w 9984"/>
                  <a:gd name="connsiteY13" fmla="*/ 6335 h 10000"/>
                  <a:gd name="connsiteX14" fmla="*/ 5875 w 9984"/>
                  <a:gd name="connsiteY14" fmla="*/ 4539 h 10000"/>
                  <a:gd name="connsiteX15" fmla="*/ 5998 w 9984"/>
                  <a:gd name="connsiteY15" fmla="*/ 4244 h 10000"/>
                  <a:gd name="connsiteX16" fmla="*/ 6299 w 9984"/>
                  <a:gd name="connsiteY16" fmla="*/ 3503 h 10000"/>
                  <a:gd name="connsiteX17" fmla="*/ 6373 w 9984"/>
                  <a:gd name="connsiteY17" fmla="*/ 3395 h 10000"/>
                  <a:gd name="connsiteX18" fmla="*/ 6367 w 9984"/>
                  <a:gd name="connsiteY18" fmla="*/ 7782 h 10000"/>
                  <a:gd name="connsiteX19" fmla="*/ 6749 w 9984"/>
                  <a:gd name="connsiteY19" fmla="*/ 8112 h 10000"/>
                  <a:gd name="connsiteX20" fmla="*/ 9492 w 9984"/>
                  <a:gd name="connsiteY20" fmla="*/ 9439 h 10000"/>
                  <a:gd name="connsiteX21" fmla="*/ 9510 w 9984"/>
                  <a:gd name="connsiteY21" fmla="*/ 9451 h 10000"/>
                  <a:gd name="connsiteX22" fmla="*/ 9522 w 9984"/>
                  <a:gd name="connsiteY22" fmla="*/ 9483 h 10000"/>
                  <a:gd name="connsiteX23" fmla="*/ 9904 w 9984"/>
                  <a:gd name="connsiteY23" fmla="*/ 9609 h 10000"/>
                  <a:gd name="connsiteX24" fmla="*/ 9984 w 9984"/>
                  <a:gd name="connsiteY24" fmla="*/ 8971 h 10000"/>
                  <a:gd name="connsiteX25" fmla="*/ 9879 w 9984"/>
                  <a:gd name="connsiteY25" fmla="*/ 8509 h 10000"/>
                  <a:gd name="connsiteX26" fmla="*/ 9867 w 9984"/>
                  <a:gd name="connsiteY26" fmla="*/ 8005 h 10000"/>
                  <a:gd name="connsiteX27" fmla="*/ 9867 w 9984"/>
                  <a:gd name="connsiteY27" fmla="*/ 6979 h 10000"/>
                  <a:gd name="connsiteX28" fmla="*/ 9787 w 9984"/>
                  <a:gd name="connsiteY28" fmla="*/ 7470 h 10000"/>
                  <a:gd name="connsiteX29" fmla="*/ 7321 w 9984"/>
                  <a:gd name="connsiteY29" fmla="*/ 2103 h 10000"/>
                  <a:gd name="connsiteX30" fmla="*/ 8470 w 9984"/>
                  <a:gd name="connsiteY30" fmla="*/ 1753 h 10000"/>
                  <a:gd name="connsiteX31" fmla="*/ 7056 w 9984"/>
                  <a:gd name="connsiteY31" fmla="*/ 1481 h 10000"/>
                  <a:gd name="connsiteX32" fmla="*/ 7142 w 9984"/>
                  <a:gd name="connsiteY32" fmla="*/ 3 h 10000"/>
                  <a:gd name="connsiteX33" fmla="*/ 7068 w 9984"/>
                  <a:gd name="connsiteY33" fmla="*/ 0 h 10000"/>
                  <a:gd name="connsiteX34" fmla="*/ 4663 w 9984"/>
                  <a:gd name="connsiteY34" fmla="*/ 671 h 10000"/>
                  <a:gd name="connsiteX35" fmla="*/ 3581 w 9984"/>
                  <a:gd name="connsiteY35" fmla="*/ 2080 h 10000"/>
                  <a:gd name="connsiteX36" fmla="*/ 3150 w 9984"/>
                  <a:gd name="connsiteY36" fmla="*/ 3172 h 10000"/>
                  <a:gd name="connsiteX37" fmla="*/ 1477 w 9984"/>
                  <a:gd name="connsiteY37" fmla="*/ 7550 h 10000"/>
                  <a:gd name="connsiteX38" fmla="*/ 542 w 9984"/>
                  <a:gd name="connsiteY38" fmla="*/ 7694 h 10000"/>
                  <a:gd name="connsiteX39" fmla="*/ 0 w 9984"/>
                  <a:gd name="connsiteY39" fmla="*/ 8261 h 10000"/>
                  <a:gd name="connsiteX0" fmla="*/ 31 w 9488"/>
                  <a:gd name="connsiteY0" fmla="*/ 7694 h 10000"/>
                  <a:gd name="connsiteX1" fmla="*/ 506 w 9488"/>
                  <a:gd name="connsiteY1" fmla="*/ 9776 h 10000"/>
                  <a:gd name="connsiteX2" fmla="*/ 3093 w 9488"/>
                  <a:gd name="connsiteY2" fmla="*/ 9894 h 10000"/>
                  <a:gd name="connsiteX3" fmla="*/ 3068 w 9488"/>
                  <a:gd name="connsiteY3" fmla="*/ 10000 h 10000"/>
                  <a:gd name="connsiteX4" fmla="*/ 3124 w 9488"/>
                  <a:gd name="connsiteY4" fmla="*/ 9988 h 10000"/>
                  <a:gd name="connsiteX5" fmla="*/ 3370 w 9488"/>
                  <a:gd name="connsiteY5" fmla="*/ 9852 h 10000"/>
                  <a:gd name="connsiteX6" fmla="*/ 3511 w 9488"/>
                  <a:gd name="connsiteY6" fmla="*/ 9636 h 10000"/>
                  <a:gd name="connsiteX7" fmla="*/ 3992 w 9488"/>
                  <a:gd name="connsiteY7" fmla="*/ 8287 h 10000"/>
                  <a:gd name="connsiteX8" fmla="*/ 4430 w 9488"/>
                  <a:gd name="connsiteY8" fmla="*/ 8380 h 10000"/>
                  <a:gd name="connsiteX9" fmla="*/ 4565 w 9488"/>
                  <a:gd name="connsiteY9" fmla="*/ 8428 h 10000"/>
                  <a:gd name="connsiteX10" fmla="*/ 4676 w 9488"/>
                  <a:gd name="connsiteY10" fmla="*/ 8257 h 10000"/>
                  <a:gd name="connsiteX11" fmla="*/ 4670 w 9488"/>
                  <a:gd name="connsiteY11" fmla="*/ 8088 h 10000"/>
                  <a:gd name="connsiteX12" fmla="*/ 4676 w 9488"/>
                  <a:gd name="connsiteY12" fmla="*/ 7357 h 10000"/>
                  <a:gd name="connsiteX13" fmla="*/ 4688 w 9488"/>
                  <a:gd name="connsiteY13" fmla="*/ 6335 h 10000"/>
                  <a:gd name="connsiteX14" fmla="*/ 5372 w 9488"/>
                  <a:gd name="connsiteY14" fmla="*/ 4539 h 10000"/>
                  <a:gd name="connsiteX15" fmla="*/ 5496 w 9488"/>
                  <a:gd name="connsiteY15" fmla="*/ 4244 h 10000"/>
                  <a:gd name="connsiteX16" fmla="*/ 5797 w 9488"/>
                  <a:gd name="connsiteY16" fmla="*/ 3503 h 10000"/>
                  <a:gd name="connsiteX17" fmla="*/ 5871 w 9488"/>
                  <a:gd name="connsiteY17" fmla="*/ 3395 h 10000"/>
                  <a:gd name="connsiteX18" fmla="*/ 5865 w 9488"/>
                  <a:gd name="connsiteY18" fmla="*/ 7782 h 10000"/>
                  <a:gd name="connsiteX19" fmla="*/ 6248 w 9488"/>
                  <a:gd name="connsiteY19" fmla="*/ 8112 h 10000"/>
                  <a:gd name="connsiteX20" fmla="*/ 8995 w 9488"/>
                  <a:gd name="connsiteY20" fmla="*/ 9439 h 10000"/>
                  <a:gd name="connsiteX21" fmla="*/ 9013 w 9488"/>
                  <a:gd name="connsiteY21" fmla="*/ 9451 h 10000"/>
                  <a:gd name="connsiteX22" fmla="*/ 9025 w 9488"/>
                  <a:gd name="connsiteY22" fmla="*/ 9483 h 10000"/>
                  <a:gd name="connsiteX23" fmla="*/ 9408 w 9488"/>
                  <a:gd name="connsiteY23" fmla="*/ 9609 h 10000"/>
                  <a:gd name="connsiteX24" fmla="*/ 9488 w 9488"/>
                  <a:gd name="connsiteY24" fmla="*/ 8971 h 10000"/>
                  <a:gd name="connsiteX25" fmla="*/ 9383 w 9488"/>
                  <a:gd name="connsiteY25" fmla="*/ 8509 h 10000"/>
                  <a:gd name="connsiteX26" fmla="*/ 9371 w 9488"/>
                  <a:gd name="connsiteY26" fmla="*/ 8005 h 10000"/>
                  <a:gd name="connsiteX27" fmla="*/ 9371 w 9488"/>
                  <a:gd name="connsiteY27" fmla="*/ 6979 h 10000"/>
                  <a:gd name="connsiteX28" fmla="*/ 9291 w 9488"/>
                  <a:gd name="connsiteY28" fmla="*/ 7470 h 10000"/>
                  <a:gd name="connsiteX29" fmla="*/ 6821 w 9488"/>
                  <a:gd name="connsiteY29" fmla="*/ 2103 h 10000"/>
                  <a:gd name="connsiteX30" fmla="*/ 7972 w 9488"/>
                  <a:gd name="connsiteY30" fmla="*/ 1753 h 10000"/>
                  <a:gd name="connsiteX31" fmla="*/ 6555 w 9488"/>
                  <a:gd name="connsiteY31" fmla="*/ 1481 h 10000"/>
                  <a:gd name="connsiteX32" fmla="*/ 6641 w 9488"/>
                  <a:gd name="connsiteY32" fmla="*/ 3 h 10000"/>
                  <a:gd name="connsiteX33" fmla="*/ 6567 w 9488"/>
                  <a:gd name="connsiteY33" fmla="*/ 0 h 10000"/>
                  <a:gd name="connsiteX34" fmla="*/ 4158 w 9488"/>
                  <a:gd name="connsiteY34" fmla="*/ 671 h 10000"/>
                  <a:gd name="connsiteX35" fmla="*/ 3075 w 9488"/>
                  <a:gd name="connsiteY35" fmla="*/ 2080 h 10000"/>
                  <a:gd name="connsiteX36" fmla="*/ 2643 w 9488"/>
                  <a:gd name="connsiteY36" fmla="*/ 3172 h 10000"/>
                  <a:gd name="connsiteX37" fmla="*/ 967 w 9488"/>
                  <a:gd name="connsiteY37" fmla="*/ 7550 h 10000"/>
                  <a:gd name="connsiteX38" fmla="*/ 31 w 9488"/>
                  <a:gd name="connsiteY38" fmla="*/ 7694 h 10000"/>
                  <a:gd name="connsiteX0" fmla="*/ 621 w 9602"/>
                  <a:gd name="connsiteY0" fmla="*/ 7550 h 10000"/>
                  <a:gd name="connsiteX1" fmla="*/ 135 w 9602"/>
                  <a:gd name="connsiteY1" fmla="*/ 9776 h 10000"/>
                  <a:gd name="connsiteX2" fmla="*/ 2862 w 9602"/>
                  <a:gd name="connsiteY2" fmla="*/ 9894 h 10000"/>
                  <a:gd name="connsiteX3" fmla="*/ 2836 w 9602"/>
                  <a:gd name="connsiteY3" fmla="*/ 10000 h 10000"/>
                  <a:gd name="connsiteX4" fmla="*/ 2895 w 9602"/>
                  <a:gd name="connsiteY4" fmla="*/ 9988 h 10000"/>
                  <a:gd name="connsiteX5" fmla="*/ 3154 w 9602"/>
                  <a:gd name="connsiteY5" fmla="*/ 9852 h 10000"/>
                  <a:gd name="connsiteX6" fmla="*/ 3302 w 9602"/>
                  <a:gd name="connsiteY6" fmla="*/ 9636 h 10000"/>
                  <a:gd name="connsiteX7" fmla="*/ 3809 w 9602"/>
                  <a:gd name="connsiteY7" fmla="*/ 8287 h 10000"/>
                  <a:gd name="connsiteX8" fmla="*/ 4271 w 9602"/>
                  <a:gd name="connsiteY8" fmla="*/ 8380 h 10000"/>
                  <a:gd name="connsiteX9" fmla="*/ 4413 w 9602"/>
                  <a:gd name="connsiteY9" fmla="*/ 8428 h 10000"/>
                  <a:gd name="connsiteX10" fmla="*/ 4530 w 9602"/>
                  <a:gd name="connsiteY10" fmla="*/ 8257 h 10000"/>
                  <a:gd name="connsiteX11" fmla="*/ 4524 w 9602"/>
                  <a:gd name="connsiteY11" fmla="*/ 8088 h 10000"/>
                  <a:gd name="connsiteX12" fmla="*/ 4530 w 9602"/>
                  <a:gd name="connsiteY12" fmla="*/ 7357 h 10000"/>
                  <a:gd name="connsiteX13" fmla="*/ 4543 w 9602"/>
                  <a:gd name="connsiteY13" fmla="*/ 6335 h 10000"/>
                  <a:gd name="connsiteX14" fmla="*/ 5264 w 9602"/>
                  <a:gd name="connsiteY14" fmla="*/ 4539 h 10000"/>
                  <a:gd name="connsiteX15" fmla="*/ 5395 w 9602"/>
                  <a:gd name="connsiteY15" fmla="*/ 4244 h 10000"/>
                  <a:gd name="connsiteX16" fmla="*/ 5712 w 9602"/>
                  <a:gd name="connsiteY16" fmla="*/ 3503 h 10000"/>
                  <a:gd name="connsiteX17" fmla="*/ 5790 w 9602"/>
                  <a:gd name="connsiteY17" fmla="*/ 3395 h 10000"/>
                  <a:gd name="connsiteX18" fmla="*/ 5783 w 9602"/>
                  <a:gd name="connsiteY18" fmla="*/ 7782 h 10000"/>
                  <a:gd name="connsiteX19" fmla="*/ 6187 w 9602"/>
                  <a:gd name="connsiteY19" fmla="*/ 8112 h 10000"/>
                  <a:gd name="connsiteX20" fmla="*/ 9082 w 9602"/>
                  <a:gd name="connsiteY20" fmla="*/ 9439 h 10000"/>
                  <a:gd name="connsiteX21" fmla="*/ 9101 w 9602"/>
                  <a:gd name="connsiteY21" fmla="*/ 9451 h 10000"/>
                  <a:gd name="connsiteX22" fmla="*/ 9114 w 9602"/>
                  <a:gd name="connsiteY22" fmla="*/ 9483 h 10000"/>
                  <a:gd name="connsiteX23" fmla="*/ 9518 w 9602"/>
                  <a:gd name="connsiteY23" fmla="*/ 9609 h 10000"/>
                  <a:gd name="connsiteX24" fmla="*/ 9602 w 9602"/>
                  <a:gd name="connsiteY24" fmla="*/ 8971 h 10000"/>
                  <a:gd name="connsiteX25" fmla="*/ 9491 w 9602"/>
                  <a:gd name="connsiteY25" fmla="*/ 8509 h 10000"/>
                  <a:gd name="connsiteX26" fmla="*/ 9479 w 9602"/>
                  <a:gd name="connsiteY26" fmla="*/ 8005 h 10000"/>
                  <a:gd name="connsiteX27" fmla="*/ 9479 w 9602"/>
                  <a:gd name="connsiteY27" fmla="*/ 6979 h 10000"/>
                  <a:gd name="connsiteX28" fmla="*/ 9394 w 9602"/>
                  <a:gd name="connsiteY28" fmla="*/ 7470 h 10000"/>
                  <a:gd name="connsiteX29" fmla="*/ 6791 w 9602"/>
                  <a:gd name="connsiteY29" fmla="*/ 2103 h 10000"/>
                  <a:gd name="connsiteX30" fmla="*/ 8004 w 9602"/>
                  <a:gd name="connsiteY30" fmla="*/ 1753 h 10000"/>
                  <a:gd name="connsiteX31" fmla="*/ 6511 w 9602"/>
                  <a:gd name="connsiteY31" fmla="*/ 1481 h 10000"/>
                  <a:gd name="connsiteX32" fmla="*/ 6601 w 9602"/>
                  <a:gd name="connsiteY32" fmla="*/ 3 h 10000"/>
                  <a:gd name="connsiteX33" fmla="*/ 6523 w 9602"/>
                  <a:gd name="connsiteY33" fmla="*/ 0 h 10000"/>
                  <a:gd name="connsiteX34" fmla="*/ 3984 w 9602"/>
                  <a:gd name="connsiteY34" fmla="*/ 671 h 10000"/>
                  <a:gd name="connsiteX35" fmla="*/ 2843 w 9602"/>
                  <a:gd name="connsiteY35" fmla="*/ 2080 h 10000"/>
                  <a:gd name="connsiteX36" fmla="*/ 2388 w 9602"/>
                  <a:gd name="connsiteY36" fmla="*/ 3172 h 10000"/>
                  <a:gd name="connsiteX37" fmla="*/ 621 w 9602"/>
                  <a:gd name="connsiteY37" fmla="*/ 75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602" h="10000">
                    <a:moveTo>
                      <a:pt x="621" y="7550"/>
                    </a:moveTo>
                    <a:cubicBezTo>
                      <a:pt x="246" y="8651"/>
                      <a:pt x="-238" y="9385"/>
                      <a:pt x="135" y="9776"/>
                    </a:cubicBezTo>
                    <a:cubicBezTo>
                      <a:pt x="433" y="9748"/>
                      <a:pt x="2498" y="9855"/>
                      <a:pt x="2862" y="9894"/>
                    </a:cubicBezTo>
                    <a:cubicBezTo>
                      <a:pt x="2853" y="9930"/>
                      <a:pt x="2845" y="9965"/>
                      <a:pt x="2836" y="10000"/>
                    </a:cubicBezTo>
                    <a:cubicBezTo>
                      <a:pt x="2856" y="9997"/>
                      <a:pt x="2882" y="9977"/>
                      <a:pt x="2895" y="9988"/>
                    </a:cubicBezTo>
                    <a:cubicBezTo>
                      <a:pt x="2907" y="9994"/>
                      <a:pt x="3063" y="9944"/>
                      <a:pt x="3154" y="9852"/>
                    </a:cubicBezTo>
                    <a:cubicBezTo>
                      <a:pt x="3226" y="9782"/>
                      <a:pt x="3271" y="9718"/>
                      <a:pt x="3302" y="9636"/>
                    </a:cubicBezTo>
                    <a:lnTo>
                      <a:pt x="3809" y="8287"/>
                    </a:lnTo>
                    <a:lnTo>
                      <a:pt x="4271" y="8380"/>
                    </a:lnTo>
                    <a:cubicBezTo>
                      <a:pt x="4362" y="8404"/>
                      <a:pt x="4362" y="8404"/>
                      <a:pt x="4413" y="8428"/>
                    </a:cubicBezTo>
                    <a:cubicBezTo>
                      <a:pt x="4491" y="8380"/>
                      <a:pt x="4518" y="8368"/>
                      <a:pt x="4530" y="8257"/>
                    </a:cubicBezTo>
                    <a:cubicBezTo>
                      <a:pt x="4537" y="8227"/>
                      <a:pt x="4524" y="8127"/>
                      <a:pt x="4524" y="8088"/>
                    </a:cubicBezTo>
                    <a:cubicBezTo>
                      <a:pt x="4526" y="7845"/>
                      <a:pt x="4528" y="7600"/>
                      <a:pt x="4530" y="7357"/>
                    </a:cubicBezTo>
                    <a:cubicBezTo>
                      <a:pt x="4518" y="7036"/>
                      <a:pt x="4368" y="6834"/>
                      <a:pt x="4543" y="6335"/>
                    </a:cubicBezTo>
                    <a:cubicBezTo>
                      <a:pt x="4745" y="5755"/>
                      <a:pt x="5036" y="5191"/>
                      <a:pt x="5264" y="4539"/>
                    </a:cubicBezTo>
                    <a:cubicBezTo>
                      <a:pt x="5284" y="4488"/>
                      <a:pt x="5362" y="4306"/>
                      <a:pt x="5395" y="4244"/>
                    </a:cubicBezTo>
                    <a:cubicBezTo>
                      <a:pt x="5501" y="3997"/>
                      <a:pt x="5605" y="3750"/>
                      <a:pt x="5712" y="3503"/>
                    </a:cubicBezTo>
                    <a:cubicBezTo>
                      <a:pt x="5763" y="3398"/>
                      <a:pt x="5680" y="3414"/>
                      <a:pt x="5790" y="3395"/>
                    </a:cubicBezTo>
                    <a:cubicBezTo>
                      <a:pt x="5788" y="4857"/>
                      <a:pt x="5786" y="6320"/>
                      <a:pt x="5783" y="7782"/>
                    </a:cubicBezTo>
                    <a:cubicBezTo>
                      <a:pt x="5790" y="7995"/>
                      <a:pt x="5738" y="7879"/>
                      <a:pt x="6187" y="8112"/>
                    </a:cubicBezTo>
                    <a:cubicBezTo>
                      <a:pt x="6765" y="8410"/>
                      <a:pt x="8472" y="9121"/>
                      <a:pt x="9082" y="9439"/>
                    </a:cubicBezTo>
                    <a:cubicBezTo>
                      <a:pt x="9089" y="9442"/>
                      <a:pt x="9095" y="9446"/>
                      <a:pt x="9101" y="9451"/>
                    </a:cubicBezTo>
                    <a:cubicBezTo>
                      <a:pt x="9206" y="9515"/>
                      <a:pt x="9257" y="9458"/>
                      <a:pt x="9114" y="9483"/>
                    </a:cubicBezTo>
                    <a:cubicBezTo>
                      <a:pt x="9310" y="9510"/>
                      <a:pt x="9382" y="9565"/>
                      <a:pt x="9518" y="9609"/>
                    </a:cubicBezTo>
                    <a:cubicBezTo>
                      <a:pt x="9485" y="9487"/>
                      <a:pt x="9421" y="9065"/>
                      <a:pt x="9602" y="8971"/>
                    </a:cubicBezTo>
                    <a:cubicBezTo>
                      <a:pt x="9421" y="8835"/>
                      <a:pt x="9491" y="8792"/>
                      <a:pt x="9491" y="8509"/>
                    </a:cubicBezTo>
                    <a:cubicBezTo>
                      <a:pt x="9491" y="8341"/>
                      <a:pt x="9472" y="8175"/>
                      <a:pt x="9479" y="8005"/>
                    </a:cubicBezTo>
                    <a:cubicBezTo>
                      <a:pt x="9479" y="7663"/>
                      <a:pt x="9446" y="7320"/>
                      <a:pt x="9479" y="6979"/>
                    </a:cubicBezTo>
                    <a:cubicBezTo>
                      <a:pt x="9450" y="7142"/>
                      <a:pt x="9423" y="7307"/>
                      <a:pt x="9394" y="7470"/>
                    </a:cubicBezTo>
                    <a:lnTo>
                      <a:pt x="6791" y="2103"/>
                    </a:lnTo>
                    <a:lnTo>
                      <a:pt x="8004" y="1753"/>
                    </a:lnTo>
                    <a:lnTo>
                      <a:pt x="6511" y="1481"/>
                    </a:lnTo>
                    <a:cubicBezTo>
                      <a:pt x="6375" y="1132"/>
                      <a:pt x="6167" y="265"/>
                      <a:pt x="6601" y="3"/>
                    </a:cubicBezTo>
                    <a:lnTo>
                      <a:pt x="6523" y="0"/>
                    </a:lnTo>
                    <a:cubicBezTo>
                      <a:pt x="5888" y="76"/>
                      <a:pt x="4640" y="489"/>
                      <a:pt x="3984" y="671"/>
                    </a:cubicBezTo>
                    <a:cubicBezTo>
                      <a:pt x="3102" y="918"/>
                      <a:pt x="3063" y="1544"/>
                      <a:pt x="2843" y="2080"/>
                    </a:cubicBezTo>
                    <a:cubicBezTo>
                      <a:pt x="2687" y="2448"/>
                      <a:pt x="2537" y="2813"/>
                      <a:pt x="2388" y="3172"/>
                    </a:cubicBezTo>
                    <a:lnTo>
                      <a:pt x="621" y="755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0" name="Freeform 369">
                <a:extLst>
                  <a:ext uri="{FF2B5EF4-FFF2-40B4-BE49-F238E27FC236}">
                    <a16:creationId xmlns:a16="http://schemas.microsoft.com/office/drawing/2014/main" id="{B6B31B48-8504-4166-BCAD-05ACBC28DD7F}"/>
                  </a:ext>
                </a:extLst>
              </p:cNvPr>
              <p:cNvSpPr>
                <a:spLocks/>
              </p:cNvSpPr>
              <p:nvPr/>
            </p:nvSpPr>
            <p:spPr bwMode="auto">
              <a:xfrm>
                <a:off x="4430713" y="2001839"/>
                <a:ext cx="431800" cy="577850"/>
              </a:xfrm>
              <a:custGeom>
                <a:avLst/>
                <a:gdLst>
                  <a:gd name="T0" fmla="*/ 395 w 1318"/>
                  <a:gd name="T1" fmla="*/ 1688 h 1766"/>
                  <a:gd name="T2" fmla="*/ 648 w 1318"/>
                  <a:gd name="T3" fmla="*/ 1764 h 1766"/>
                  <a:gd name="T4" fmla="*/ 910 w 1318"/>
                  <a:gd name="T5" fmla="*/ 1695 h 1766"/>
                  <a:gd name="T6" fmla="*/ 1213 w 1318"/>
                  <a:gd name="T7" fmla="*/ 881 h 1766"/>
                  <a:gd name="T8" fmla="*/ 1275 w 1318"/>
                  <a:gd name="T9" fmla="*/ 906 h 1766"/>
                  <a:gd name="T10" fmla="*/ 1111 w 1318"/>
                  <a:gd name="T11" fmla="*/ 152 h 1766"/>
                  <a:gd name="T12" fmla="*/ 530 w 1318"/>
                  <a:gd name="T13" fmla="*/ 24 h 1766"/>
                  <a:gd name="T14" fmla="*/ 433 w 1318"/>
                  <a:gd name="T15" fmla="*/ 43 h 1766"/>
                  <a:gd name="T16" fmla="*/ 372 w 1318"/>
                  <a:gd name="T17" fmla="*/ 110 h 1766"/>
                  <a:gd name="T18" fmla="*/ 48 w 1318"/>
                  <a:gd name="T19" fmla="*/ 361 h 1766"/>
                  <a:gd name="T20" fmla="*/ 32 w 1318"/>
                  <a:gd name="T21" fmla="*/ 911 h 1766"/>
                  <a:gd name="T22" fmla="*/ 93 w 1318"/>
                  <a:gd name="T23" fmla="*/ 882 h 1766"/>
                  <a:gd name="T24" fmla="*/ 107 w 1318"/>
                  <a:gd name="T25" fmla="*/ 1003 h 1766"/>
                  <a:gd name="T26" fmla="*/ 395 w 1318"/>
                  <a:gd name="T27" fmla="*/ 1688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8" h="1766">
                    <a:moveTo>
                      <a:pt x="395" y="1688"/>
                    </a:moveTo>
                    <a:cubicBezTo>
                      <a:pt x="484" y="1727"/>
                      <a:pt x="525" y="1763"/>
                      <a:pt x="648" y="1764"/>
                    </a:cubicBezTo>
                    <a:cubicBezTo>
                      <a:pt x="751" y="1766"/>
                      <a:pt x="835" y="1744"/>
                      <a:pt x="910" y="1695"/>
                    </a:cubicBezTo>
                    <a:cubicBezTo>
                      <a:pt x="1194" y="1495"/>
                      <a:pt x="1210" y="1205"/>
                      <a:pt x="1213" y="881"/>
                    </a:cubicBezTo>
                    <a:cubicBezTo>
                      <a:pt x="1245" y="879"/>
                      <a:pt x="1244" y="893"/>
                      <a:pt x="1275" y="906"/>
                    </a:cubicBezTo>
                    <a:cubicBezTo>
                      <a:pt x="1300" y="586"/>
                      <a:pt x="1318" y="316"/>
                      <a:pt x="1111" y="152"/>
                    </a:cubicBezTo>
                    <a:cubicBezTo>
                      <a:pt x="918" y="0"/>
                      <a:pt x="796" y="21"/>
                      <a:pt x="530" y="24"/>
                    </a:cubicBezTo>
                    <a:cubicBezTo>
                      <a:pt x="488" y="24"/>
                      <a:pt x="470" y="27"/>
                      <a:pt x="433" y="43"/>
                    </a:cubicBezTo>
                    <a:cubicBezTo>
                      <a:pt x="393" y="60"/>
                      <a:pt x="379" y="66"/>
                      <a:pt x="372" y="110"/>
                    </a:cubicBezTo>
                    <a:cubicBezTo>
                      <a:pt x="243" y="57"/>
                      <a:pt x="96" y="237"/>
                      <a:pt x="48" y="361"/>
                    </a:cubicBezTo>
                    <a:cubicBezTo>
                      <a:pt x="0" y="483"/>
                      <a:pt x="12" y="773"/>
                      <a:pt x="32" y="911"/>
                    </a:cubicBezTo>
                    <a:cubicBezTo>
                      <a:pt x="59" y="900"/>
                      <a:pt x="63" y="884"/>
                      <a:pt x="93" y="882"/>
                    </a:cubicBezTo>
                    <a:cubicBezTo>
                      <a:pt x="93" y="939"/>
                      <a:pt x="90" y="956"/>
                      <a:pt x="107" y="1003"/>
                    </a:cubicBezTo>
                    <a:cubicBezTo>
                      <a:pt x="120" y="1038"/>
                      <a:pt x="88" y="1490"/>
                      <a:pt x="395" y="1688"/>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1" name="Freeform 389">
                <a:extLst>
                  <a:ext uri="{FF2B5EF4-FFF2-40B4-BE49-F238E27FC236}">
                    <a16:creationId xmlns:a16="http://schemas.microsoft.com/office/drawing/2014/main" id="{1369A23B-4021-4F0A-9D54-D5DA1F452AEC}"/>
                  </a:ext>
                </a:extLst>
              </p:cNvPr>
              <p:cNvSpPr>
                <a:spLocks/>
              </p:cNvSpPr>
              <p:nvPr/>
            </p:nvSpPr>
            <p:spPr bwMode="auto">
              <a:xfrm>
                <a:off x="4591051" y="2713039"/>
                <a:ext cx="109538" cy="887413"/>
              </a:xfrm>
              <a:custGeom>
                <a:avLst/>
                <a:gdLst>
                  <a:gd name="T0" fmla="*/ 9 w 336"/>
                  <a:gd name="T1" fmla="*/ 1565 h 2709"/>
                  <a:gd name="T2" fmla="*/ 9 w 336"/>
                  <a:gd name="T3" fmla="*/ 1919 h 2709"/>
                  <a:gd name="T4" fmla="*/ 9 w 336"/>
                  <a:gd name="T5" fmla="*/ 2228 h 2709"/>
                  <a:gd name="T6" fmla="*/ 11 w 336"/>
                  <a:gd name="T7" fmla="*/ 2380 h 2709"/>
                  <a:gd name="T8" fmla="*/ 28 w 336"/>
                  <a:gd name="T9" fmla="*/ 2519 h 2709"/>
                  <a:gd name="T10" fmla="*/ 169 w 336"/>
                  <a:gd name="T11" fmla="*/ 2709 h 2709"/>
                  <a:gd name="T12" fmla="*/ 325 w 336"/>
                  <a:gd name="T13" fmla="*/ 2495 h 2709"/>
                  <a:gd name="T14" fmla="*/ 332 w 336"/>
                  <a:gd name="T15" fmla="*/ 2186 h 2709"/>
                  <a:gd name="T16" fmla="*/ 330 w 336"/>
                  <a:gd name="T17" fmla="*/ 1875 h 2709"/>
                  <a:gd name="T18" fmla="*/ 322 w 336"/>
                  <a:gd name="T19" fmla="*/ 1602 h 2709"/>
                  <a:gd name="T20" fmla="*/ 245 w 336"/>
                  <a:gd name="T21" fmla="*/ 365 h 2709"/>
                  <a:gd name="T22" fmla="*/ 307 w 336"/>
                  <a:gd name="T23" fmla="*/ 230 h 2709"/>
                  <a:gd name="T24" fmla="*/ 171 w 336"/>
                  <a:gd name="T25" fmla="*/ 0 h 2709"/>
                  <a:gd name="T26" fmla="*/ 79 w 336"/>
                  <a:gd name="T27" fmla="*/ 140 h 2709"/>
                  <a:gd name="T28" fmla="*/ 63 w 336"/>
                  <a:gd name="T29" fmla="*/ 284 h 2709"/>
                  <a:gd name="T30" fmla="*/ 88 w 336"/>
                  <a:gd name="T31" fmla="*/ 480 h 2709"/>
                  <a:gd name="T32" fmla="*/ 40 w 336"/>
                  <a:gd name="T33" fmla="*/ 1136 h 2709"/>
                  <a:gd name="T34" fmla="*/ 9 w 336"/>
                  <a:gd name="T35" fmla="*/ 1565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2709">
                    <a:moveTo>
                      <a:pt x="9" y="1565"/>
                    </a:moveTo>
                    <a:lnTo>
                      <a:pt x="9" y="1919"/>
                    </a:lnTo>
                    <a:cubicBezTo>
                      <a:pt x="4" y="2022"/>
                      <a:pt x="9" y="2125"/>
                      <a:pt x="9" y="2228"/>
                    </a:cubicBezTo>
                    <a:cubicBezTo>
                      <a:pt x="8" y="2279"/>
                      <a:pt x="11" y="2329"/>
                      <a:pt x="11" y="2380"/>
                    </a:cubicBezTo>
                    <a:cubicBezTo>
                      <a:pt x="11" y="2465"/>
                      <a:pt x="0" y="2478"/>
                      <a:pt x="28" y="2519"/>
                    </a:cubicBezTo>
                    <a:cubicBezTo>
                      <a:pt x="60" y="2581"/>
                      <a:pt x="127" y="2649"/>
                      <a:pt x="169" y="2709"/>
                    </a:cubicBezTo>
                    <a:cubicBezTo>
                      <a:pt x="221" y="2666"/>
                      <a:pt x="273" y="2550"/>
                      <a:pt x="325" y="2495"/>
                    </a:cubicBezTo>
                    <a:cubicBezTo>
                      <a:pt x="336" y="2416"/>
                      <a:pt x="332" y="2271"/>
                      <a:pt x="332" y="2186"/>
                    </a:cubicBezTo>
                    <a:cubicBezTo>
                      <a:pt x="332" y="2082"/>
                      <a:pt x="330" y="1979"/>
                      <a:pt x="330" y="1875"/>
                    </a:cubicBezTo>
                    <a:lnTo>
                      <a:pt x="322" y="1602"/>
                    </a:lnTo>
                    <a:cubicBezTo>
                      <a:pt x="311" y="1202"/>
                      <a:pt x="258" y="752"/>
                      <a:pt x="245" y="365"/>
                    </a:cubicBezTo>
                    <a:cubicBezTo>
                      <a:pt x="243" y="288"/>
                      <a:pt x="289" y="291"/>
                      <a:pt x="307" y="230"/>
                    </a:cubicBezTo>
                    <a:lnTo>
                      <a:pt x="171" y="0"/>
                    </a:lnTo>
                    <a:lnTo>
                      <a:pt x="79" y="140"/>
                    </a:lnTo>
                    <a:cubicBezTo>
                      <a:pt x="29" y="223"/>
                      <a:pt x="11" y="209"/>
                      <a:pt x="63" y="284"/>
                    </a:cubicBezTo>
                    <a:cubicBezTo>
                      <a:pt x="116" y="359"/>
                      <a:pt x="94" y="380"/>
                      <a:pt x="88" y="480"/>
                    </a:cubicBezTo>
                    <a:lnTo>
                      <a:pt x="40" y="1136"/>
                    </a:lnTo>
                    <a:cubicBezTo>
                      <a:pt x="29" y="1272"/>
                      <a:pt x="12" y="1433"/>
                      <a:pt x="9" y="1565"/>
                    </a:cubicBezTo>
                    <a:close/>
                  </a:path>
                </a:pathLst>
              </a:custGeom>
              <a:solidFill>
                <a:srgbClr val="B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2" name="Freeform 390">
                <a:extLst>
                  <a:ext uri="{FF2B5EF4-FFF2-40B4-BE49-F238E27FC236}">
                    <a16:creationId xmlns:a16="http://schemas.microsoft.com/office/drawing/2014/main" id="{CAC7FDE6-2C1B-476C-8439-2ECA1F5AAA5A}"/>
                  </a:ext>
                </a:extLst>
              </p:cNvPr>
              <p:cNvSpPr>
                <a:spLocks/>
              </p:cNvSpPr>
              <p:nvPr/>
            </p:nvSpPr>
            <p:spPr bwMode="auto">
              <a:xfrm>
                <a:off x="4484688" y="2171701"/>
                <a:ext cx="325438" cy="300038"/>
              </a:xfrm>
              <a:custGeom>
                <a:avLst/>
                <a:gdLst>
                  <a:gd name="T0" fmla="*/ 162 w 993"/>
                  <a:gd name="T1" fmla="*/ 914 h 916"/>
                  <a:gd name="T2" fmla="*/ 215 w 993"/>
                  <a:gd name="T3" fmla="*/ 843 h 916"/>
                  <a:gd name="T4" fmla="*/ 501 w 993"/>
                  <a:gd name="T5" fmla="*/ 718 h 916"/>
                  <a:gd name="T6" fmla="*/ 712 w 993"/>
                  <a:gd name="T7" fmla="*/ 773 h 916"/>
                  <a:gd name="T8" fmla="*/ 836 w 993"/>
                  <a:gd name="T9" fmla="*/ 916 h 916"/>
                  <a:gd name="T10" fmla="*/ 949 w 993"/>
                  <a:gd name="T11" fmla="*/ 747 h 916"/>
                  <a:gd name="T12" fmla="*/ 983 w 993"/>
                  <a:gd name="T13" fmla="*/ 502 h 916"/>
                  <a:gd name="T14" fmla="*/ 967 w 993"/>
                  <a:gd name="T15" fmla="*/ 383 h 916"/>
                  <a:gd name="T16" fmla="*/ 914 w 993"/>
                  <a:gd name="T17" fmla="*/ 11 h 916"/>
                  <a:gd name="T18" fmla="*/ 780 w 993"/>
                  <a:gd name="T19" fmla="*/ 117 h 916"/>
                  <a:gd name="T20" fmla="*/ 202 w 993"/>
                  <a:gd name="T21" fmla="*/ 117 h 916"/>
                  <a:gd name="T22" fmla="*/ 70 w 993"/>
                  <a:gd name="T23" fmla="*/ 18 h 916"/>
                  <a:gd name="T24" fmla="*/ 59 w 993"/>
                  <a:gd name="T25" fmla="*/ 0 h 916"/>
                  <a:gd name="T26" fmla="*/ 4 w 993"/>
                  <a:gd name="T27" fmla="*/ 231 h 916"/>
                  <a:gd name="T28" fmla="*/ 8 w 993"/>
                  <a:gd name="T29" fmla="*/ 511 h 916"/>
                  <a:gd name="T30" fmla="*/ 162 w 993"/>
                  <a:gd name="T31" fmla="*/ 91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916">
                    <a:moveTo>
                      <a:pt x="162" y="914"/>
                    </a:moveTo>
                    <a:cubicBezTo>
                      <a:pt x="188" y="895"/>
                      <a:pt x="194" y="872"/>
                      <a:pt x="215" y="843"/>
                    </a:cubicBezTo>
                    <a:cubicBezTo>
                      <a:pt x="280" y="753"/>
                      <a:pt x="384" y="717"/>
                      <a:pt x="501" y="718"/>
                    </a:cubicBezTo>
                    <a:cubicBezTo>
                      <a:pt x="583" y="719"/>
                      <a:pt x="652" y="735"/>
                      <a:pt x="712" y="773"/>
                    </a:cubicBezTo>
                    <a:cubicBezTo>
                      <a:pt x="786" y="820"/>
                      <a:pt x="800" y="871"/>
                      <a:pt x="836" y="916"/>
                    </a:cubicBezTo>
                    <a:cubicBezTo>
                      <a:pt x="904" y="907"/>
                      <a:pt x="929" y="815"/>
                      <a:pt x="949" y="747"/>
                    </a:cubicBezTo>
                    <a:cubicBezTo>
                      <a:pt x="965" y="691"/>
                      <a:pt x="991" y="561"/>
                      <a:pt x="983" y="502"/>
                    </a:cubicBezTo>
                    <a:cubicBezTo>
                      <a:pt x="975" y="443"/>
                      <a:pt x="962" y="511"/>
                      <a:pt x="967" y="383"/>
                    </a:cubicBezTo>
                    <a:cubicBezTo>
                      <a:pt x="971" y="261"/>
                      <a:pt x="993" y="85"/>
                      <a:pt x="914" y="11"/>
                    </a:cubicBezTo>
                    <a:cubicBezTo>
                      <a:pt x="894" y="80"/>
                      <a:pt x="865" y="117"/>
                      <a:pt x="780" y="117"/>
                    </a:cubicBezTo>
                    <a:lnTo>
                      <a:pt x="202" y="117"/>
                    </a:lnTo>
                    <a:cubicBezTo>
                      <a:pt x="101" y="117"/>
                      <a:pt x="90" y="58"/>
                      <a:pt x="70" y="18"/>
                    </a:cubicBezTo>
                    <a:lnTo>
                      <a:pt x="59" y="0"/>
                    </a:lnTo>
                    <a:cubicBezTo>
                      <a:pt x="17" y="97"/>
                      <a:pt x="0" y="91"/>
                      <a:pt x="4" y="231"/>
                    </a:cubicBezTo>
                    <a:cubicBezTo>
                      <a:pt x="6" y="322"/>
                      <a:pt x="3" y="423"/>
                      <a:pt x="8" y="511"/>
                    </a:cubicBezTo>
                    <a:cubicBezTo>
                      <a:pt x="12" y="589"/>
                      <a:pt x="54" y="896"/>
                      <a:pt x="162" y="914"/>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3" name="Freeform 399">
                <a:extLst>
                  <a:ext uri="{FF2B5EF4-FFF2-40B4-BE49-F238E27FC236}">
                    <a16:creationId xmlns:a16="http://schemas.microsoft.com/office/drawing/2014/main" id="{0565DAC4-138F-4666-AC88-71EA2E2581F3}"/>
                  </a:ext>
                </a:extLst>
              </p:cNvPr>
              <p:cNvSpPr>
                <a:spLocks/>
              </p:cNvSpPr>
              <p:nvPr/>
            </p:nvSpPr>
            <p:spPr bwMode="auto">
              <a:xfrm>
                <a:off x="4695826" y="2601914"/>
                <a:ext cx="163513" cy="788988"/>
              </a:xfrm>
              <a:custGeom>
                <a:avLst/>
                <a:gdLst>
                  <a:gd name="T0" fmla="*/ 0 w 499"/>
                  <a:gd name="T1" fmla="*/ 1941 h 2406"/>
                  <a:gd name="T2" fmla="*/ 8 w 499"/>
                  <a:gd name="T3" fmla="*/ 2214 h 2406"/>
                  <a:gd name="T4" fmla="*/ 15 w 499"/>
                  <a:gd name="T5" fmla="*/ 2406 h 2406"/>
                  <a:gd name="T6" fmla="*/ 418 w 499"/>
                  <a:gd name="T7" fmla="*/ 789 h 2406"/>
                  <a:gd name="T8" fmla="*/ 234 w 499"/>
                  <a:gd name="T9" fmla="*/ 690 h 2406"/>
                  <a:gd name="T10" fmla="*/ 464 w 499"/>
                  <a:gd name="T11" fmla="*/ 590 h 2406"/>
                  <a:gd name="T12" fmla="*/ 445 w 499"/>
                  <a:gd name="T13" fmla="*/ 150 h 2406"/>
                  <a:gd name="T14" fmla="*/ 377 w 499"/>
                  <a:gd name="T15" fmla="*/ 107 h 2406"/>
                  <a:gd name="T16" fmla="*/ 304 w 499"/>
                  <a:gd name="T17" fmla="*/ 69 h 2406"/>
                  <a:gd name="T18" fmla="*/ 140 w 499"/>
                  <a:gd name="T19" fmla="*/ 0 h 2406"/>
                  <a:gd name="T20" fmla="*/ 222 w 499"/>
                  <a:gd name="T21" fmla="*/ 205 h 2406"/>
                  <a:gd name="T22" fmla="*/ 171 w 499"/>
                  <a:gd name="T23" fmla="*/ 436 h 2406"/>
                  <a:gd name="T24" fmla="*/ 118 w 499"/>
                  <a:gd name="T25" fmla="*/ 663 h 2406"/>
                  <a:gd name="T26" fmla="*/ 36 w 499"/>
                  <a:gd name="T27" fmla="*/ 1416 h 2406"/>
                  <a:gd name="T28" fmla="*/ 9 w 499"/>
                  <a:gd name="T29" fmla="*/ 1922 h 2406"/>
                  <a:gd name="T30" fmla="*/ 0 w 499"/>
                  <a:gd name="T31" fmla="*/ 1941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2406">
                    <a:moveTo>
                      <a:pt x="0" y="1941"/>
                    </a:moveTo>
                    <a:lnTo>
                      <a:pt x="8" y="2214"/>
                    </a:lnTo>
                    <a:lnTo>
                      <a:pt x="15" y="2406"/>
                    </a:lnTo>
                    <a:cubicBezTo>
                      <a:pt x="41" y="2357"/>
                      <a:pt x="418" y="823"/>
                      <a:pt x="418" y="789"/>
                    </a:cubicBezTo>
                    <a:lnTo>
                      <a:pt x="234" y="690"/>
                    </a:lnTo>
                    <a:cubicBezTo>
                      <a:pt x="298" y="646"/>
                      <a:pt x="442" y="625"/>
                      <a:pt x="464" y="590"/>
                    </a:cubicBezTo>
                    <a:cubicBezTo>
                      <a:pt x="499" y="523"/>
                      <a:pt x="497" y="174"/>
                      <a:pt x="445" y="150"/>
                    </a:cubicBezTo>
                    <a:cubicBezTo>
                      <a:pt x="429" y="131"/>
                      <a:pt x="408" y="125"/>
                      <a:pt x="377" y="107"/>
                    </a:cubicBezTo>
                    <a:cubicBezTo>
                      <a:pt x="352" y="94"/>
                      <a:pt x="329" y="82"/>
                      <a:pt x="304" y="69"/>
                    </a:cubicBezTo>
                    <a:cubicBezTo>
                      <a:pt x="260" y="47"/>
                      <a:pt x="190" y="12"/>
                      <a:pt x="140" y="0"/>
                    </a:cubicBezTo>
                    <a:cubicBezTo>
                      <a:pt x="180" y="66"/>
                      <a:pt x="218" y="99"/>
                      <a:pt x="222" y="205"/>
                    </a:cubicBezTo>
                    <a:cubicBezTo>
                      <a:pt x="225" y="288"/>
                      <a:pt x="201" y="366"/>
                      <a:pt x="171" y="436"/>
                    </a:cubicBezTo>
                    <a:cubicBezTo>
                      <a:pt x="123" y="548"/>
                      <a:pt x="132" y="537"/>
                      <a:pt x="118" y="663"/>
                    </a:cubicBezTo>
                    <a:cubicBezTo>
                      <a:pt x="88" y="929"/>
                      <a:pt x="56" y="1132"/>
                      <a:pt x="36" y="1416"/>
                    </a:cubicBezTo>
                    <a:lnTo>
                      <a:pt x="9" y="1922"/>
                    </a:lnTo>
                    <a:cubicBezTo>
                      <a:pt x="4" y="1939"/>
                      <a:pt x="7" y="1932"/>
                      <a:pt x="0" y="194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4" name="Freeform 400">
                <a:extLst>
                  <a:ext uri="{FF2B5EF4-FFF2-40B4-BE49-F238E27FC236}">
                    <a16:creationId xmlns:a16="http://schemas.microsoft.com/office/drawing/2014/main" id="{06EFACCC-A483-477E-8B86-1040641A9F51}"/>
                  </a:ext>
                </a:extLst>
              </p:cNvPr>
              <p:cNvSpPr>
                <a:spLocks/>
              </p:cNvSpPr>
              <p:nvPr/>
            </p:nvSpPr>
            <p:spPr bwMode="auto">
              <a:xfrm>
                <a:off x="4427538" y="2603501"/>
                <a:ext cx="166688" cy="787400"/>
              </a:xfrm>
              <a:custGeom>
                <a:avLst/>
                <a:gdLst>
                  <a:gd name="T0" fmla="*/ 55 w 510"/>
                  <a:gd name="T1" fmla="*/ 153 h 2403"/>
                  <a:gd name="T2" fmla="*/ 67 w 510"/>
                  <a:gd name="T3" fmla="*/ 154 h 2403"/>
                  <a:gd name="T4" fmla="*/ 53 w 510"/>
                  <a:gd name="T5" fmla="*/ 599 h 2403"/>
                  <a:gd name="T6" fmla="*/ 283 w 510"/>
                  <a:gd name="T7" fmla="*/ 681 h 2403"/>
                  <a:gd name="T8" fmla="*/ 96 w 510"/>
                  <a:gd name="T9" fmla="*/ 786 h 2403"/>
                  <a:gd name="T10" fmla="*/ 497 w 510"/>
                  <a:gd name="T11" fmla="*/ 2403 h 2403"/>
                  <a:gd name="T12" fmla="*/ 510 w 510"/>
                  <a:gd name="T13" fmla="*/ 2255 h 2403"/>
                  <a:gd name="T14" fmla="*/ 510 w 510"/>
                  <a:gd name="T15" fmla="*/ 1901 h 2403"/>
                  <a:gd name="T16" fmla="*/ 480 w 510"/>
                  <a:gd name="T17" fmla="*/ 1381 h 2403"/>
                  <a:gd name="T18" fmla="*/ 428 w 510"/>
                  <a:gd name="T19" fmla="*/ 882 h 2403"/>
                  <a:gd name="T20" fmla="*/ 401 w 510"/>
                  <a:gd name="T21" fmla="*/ 642 h 2403"/>
                  <a:gd name="T22" fmla="*/ 337 w 510"/>
                  <a:gd name="T23" fmla="*/ 425 h 2403"/>
                  <a:gd name="T24" fmla="*/ 290 w 510"/>
                  <a:gd name="T25" fmla="*/ 193 h 2403"/>
                  <a:gd name="T26" fmla="*/ 371 w 510"/>
                  <a:gd name="T27" fmla="*/ 0 h 2403"/>
                  <a:gd name="T28" fmla="*/ 55 w 510"/>
                  <a:gd name="T29" fmla="*/ 153 h 2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0" h="2403">
                    <a:moveTo>
                      <a:pt x="55" y="153"/>
                    </a:moveTo>
                    <a:lnTo>
                      <a:pt x="67" y="154"/>
                    </a:lnTo>
                    <a:cubicBezTo>
                      <a:pt x="0" y="233"/>
                      <a:pt x="32" y="494"/>
                      <a:pt x="53" y="599"/>
                    </a:cubicBezTo>
                    <a:lnTo>
                      <a:pt x="283" y="681"/>
                    </a:lnTo>
                    <a:lnTo>
                      <a:pt x="96" y="786"/>
                    </a:lnTo>
                    <a:lnTo>
                      <a:pt x="497" y="2403"/>
                    </a:lnTo>
                    <a:lnTo>
                      <a:pt x="510" y="2255"/>
                    </a:lnTo>
                    <a:lnTo>
                      <a:pt x="510" y="1901"/>
                    </a:lnTo>
                    <a:cubicBezTo>
                      <a:pt x="502" y="1883"/>
                      <a:pt x="485" y="1450"/>
                      <a:pt x="480" y="1381"/>
                    </a:cubicBezTo>
                    <a:cubicBezTo>
                      <a:pt x="467" y="1213"/>
                      <a:pt x="450" y="1050"/>
                      <a:pt x="428" y="882"/>
                    </a:cubicBezTo>
                    <a:cubicBezTo>
                      <a:pt x="418" y="803"/>
                      <a:pt x="405" y="723"/>
                      <a:pt x="401" y="642"/>
                    </a:cubicBezTo>
                    <a:cubicBezTo>
                      <a:pt x="395" y="535"/>
                      <a:pt x="374" y="513"/>
                      <a:pt x="337" y="425"/>
                    </a:cubicBezTo>
                    <a:cubicBezTo>
                      <a:pt x="308" y="355"/>
                      <a:pt x="285" y="277"/>
                      <a:pt x="290" y="193"/>
                    </a:cubicBezTo>
                    <a:cubicBezTo>
                      <a:pt x="296" y="88"/>
                      <a:pt x="337" y="61"/>
                      <a:pt x="371" y="0"/>
                    </a:cubicBezTo>
                    <a:cubicBezTo>
                      <a:pt x="330" y="6"/>
                      <a:pt x="74" y="131"/>
                      <a:pt x="55" y="1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5" name="Freeform 402">
                <a:extLst>
                  <a:ext uri="{FF2B5EF4-FFF2-40B4-BE49-F238E27FC236}">
                    <a16:creationId xmlns:a16="http://schemas.microsoft.com/office/drawing/2014/main" id="{C79550A8-0C7F-4E46-98D3-4E3B9B2DAFE3}"/>
                  </a:ext>
                </a:extLst>
              </p:cNvPr>
              <p:cNvSpPr>
                <a:spLocks/>
              </p:cNvSpPr>
              <p:nvPr/>
            </p:nvSpPr>
            <p:spPr bwMode="auto">
              <a:xfrm>
                <a:off x="4291013" y="3502026"/>
                <a:ext cx="307975" cy="223838"/>
              </a:xfrm>
              <a:custGeom>
                <a:avLst/>
                <a:gdLst>
                  <a:gd name="T0" fmla="*/ 932 w 944"/>
                  <a:gd name="T1" fmla="*/ 396 h 684"/>
                  <a:gd name="T2" fmla="*/ 933 w 944"/>
                  <a:gd name="T3" fmla="*/ 304 h 684"/>
                  <a:gd name="T4" fmla="*/ 871 w 944"/>
                  <a:gd name="T5" fmla="*/ 266 h 684"/>
                  <a:gd name="T6" fmla="*/ 267 w 944"/>
                  <a:gd name="T7" fmla="*/ 0 h 684"/>
                  <a:gd name="T8" fmla="*/ 195 w 944"/>
                  <a:gd name="T9" fmla="*/ 139 h 684"/>
                  <a:gd name="T10" fmla="*/ 125 w 944"/>
                  <a:gd name="T11" fmla="*/ 272 h 684"/>
                  <a:gd name="T12" fmla="*/ 0 w 944"/>
                  <a:gd name="T13" fmla="*/ 569 h 684"/>
                  <a:gd name="T14" fmla="*/ 395 w 944"/>
                  <a:gd name="T15" fmla="*/ 626 h 684"/>
                  <a:gd name="T16" fmla="*/ 794 w 944"/>
                  <a:gd name="T17" fmla="*/ 682 h 684"/>
                  <a:gd name="T18" fmla="*/ 932 w 944"/>
                  <a:gd name="T19" fmla="*/ 39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4" h="684">
                    <a:moveTo>
                      <a:pt x="932" y="396"/>
                    </a:moveTo>
                    <a:cubicBezTo>
                      <a:pt x="943" y="350"/>
                      <a:pt x="944" y="351"/>
                      <a:pt x="933" y="304"/>
                    </a:cubicBezTo>
                    <a:cubicBezTo>
                      <a:pt x="912" y="291"/>
                      <a:pt x="901" y="274"/>
                      <a:pt x="871" y="266"/>
                    </a:cubicBezTo>
                    <a:lnTo>
                      <a:pt x="267" y="0"/>
                    </a:lnTo>
                    <a:cubicBezTo>
                      <a:pt x="250" y="45"/>
                      <a:pt x="216" y="96"/>
                      <a:pt x="195" y="139"/>
                    </a:cubicBezTo>
                    <a:cubicBezTo>
                      <a:pt x="174" y="184"/>
                      <a:pt x="146" y="229"/>
                      <a:pt x="125" y="272"/>
                    </a:cubicBezTo>
                    <a:cubicBezTo>
                      <a:pt x="81" y="363"/>
                      <a:pt x="5" y="455"/>
                      <a:pt x="0" y="569"/>
                    </a:cubicBezTo>
                    <a:lnTo>
                      <a:pt x="395" y="626"/>
                    </a:lnTo>
                    <a:cubicBezTo>
                      <a:pt x="500" y="642"/>
                      <a:pt x="694" y="684"/>
                      <a:pt x="794" y="682"/>
                    </a:cubicBezTo>
                    <a:lnTo>
                      <a:pt x="932" y="396"/>
                    </a:ln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6" name="Freeform 405">
                <a:extLst>
                  <a:ext uri="{FF2B5EF4-FFF2-40B4-BE49-F238E27FC236}">
                    <a16:creationId xmlns:a16="http://schemas.microsoft.com/office/drawing/2014/main" id="{ED1FEA1C-B55F-49A7-8663-66E9ED0C8EA5}"/>
                  </a:ext>
                </a:extLst>
              </p:cNvPr>
              <p:cNvSpPr>
                <a:spLocks/>
              </p:cNvSpPr>
              <p:nvPr/>
            </p:nvSpPr>
            <p:spPr bwMode="auto">
              <a:xfrm>
                <a:off x="4681538" y="5183189"/>
                <a:ext cx="223838" cy="185738"/>
              </a:xfrm>
              <a:custGeom>
                <a:avLst/>
                <a:gdLst>
                  <a:gd name="T0" fmla="*/ 57 w 680"/>
                  <a:gd name="T1" fmla="*/ 28 h 568"/>
                  <a:gd name="T2" fmla="*/ 0 w 680"/>
                  <a:gd name="T3" fmla="*/ 357 h 568"/>
                  <a:gd name="T4" fmla="*/ 1 w 680"/>
                  <a:gd name="T5" fmla="*/ 472 h 568"/>
                  <a:gd name="T6" fmla="*/ 583 w 680"/>
                  <a:gd name="T7" fmla="*/ 512 h 568"/>
                  <a:gd name="T8" fmla="*/ 663 w 680"/>
                  <a:gd name="T9" fmla="*/ 357 h 568"/>
                  <a:gd name="T10" fmla="*/ 599 w 680"/>
                  <a:gd name="T11" fmla="*/ 34 h 568"/>
                  <a:gd name="T12" fmla="*/ 479 w 680"/>
                  <a:gd name="T13" fmla="*/ 16 h 568"/>
                  <a:gd name="T14" fmla="*/ 58 w 680"/>
                  <a:gd name="T15" fmla="*/ 30 h 568"/>
                  <a:gd name="T16" fmla="*/ 57 w 680"/>
                  <a:gd name="T17" fmla="*/ 2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 h="568">
                    <a:moveTo>
                      <a:pt x="57" y="28"/>
                    </a:moveTo>
                    <a:cubicBezTo>
                      <a:pt x="20" y="63"/>
                      <a:pt x="5" y="294"/>
                      <a:pt x="0" y="357"/>
                    </a:cubicBezTo>
                    <a:lnTo>
                      <a:pt x="1" y="472"/>
                    </a:lnTo>
                    <a:cubicBezTo>
                      <a:pt x="112" y="568"/>
                      <a:pt x="429" y="554"/>
                      <a:pt x="583" y="512"/>
                    </a:cubicBezTo>
                    <a:cubicBezTo>
                      <a:pt x="680" y="487"/>
                      <a:pt x="662" y="451"/>
                      <a:pt x="663" y="357"/>
                    </a:cubicBezTo>
                    <a:cubicBezTo>
                      <a:pt x="663" y="295"/>
                      <a:pt x="632" y="73"/>
                      <a:pt x="599" y="34"/>
                    </a:cubicBezTo>
                    <a:cubicBezTo>
                      <a:pt x="592" y="35"/>
                      <a:pt x="504" y="19"/>
                      <a:pt x="479" y="16"/>
                    </a:cubicBezTo>
                    <a:cubicBezTo>
                      <a:pt x="342" y="0"/>
                      <a:pt x="190" y="15"/>
                      <a:pt x="58" y="30"/>
                    </a:cubicBezTo>
                    <a:lnTo>
                      <a:pt x="57" y="28"/>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7" name="Freeform 406">
                <a:extLst>
                  <a:ext uri="{FF2B5EF4-FFF2-40B4-BE49-F238E27FC236}">
                    <a16:creationId xmlns:a16="http://schemas.microsoft.com/office/drawing/2014/main" id="{FDA0637C-A156-4879-AE39-383B8099B37F}"/>
                  </a:ext>
                </a:extLst>
              </p:cNvPr>
              <p:cNvSpPr>
                <a:spLocks/>
              </p:cNvSpPr>
              <p:nvPr/>
            </p:nvSpPr>
            <p:spPr bwMode="auto">
              <a:xfrm>
                <a:off x="4419601" y="5189539"/>
                <a:ext cx="217488" cy="188913"/>
              </a:xfrm>
              <a:custGeom>
                <a:avLst/>
                <a:gdLst>
                  <a:gd name="T0" fmla="*/ 55 w 664"/>
                  <a:gd name="T1" fmla="*/ 53 h 578"/>
                  <a:gd name="T2" fmla="*/ 11 w 664"/>
                  <a:gd name="T3" fmla="*/ 280 h 578"/>
                  <a:gd name="T4" fmla="*/ 28 w 664"/>
                  <a:gd name="T5" fmla="*/ 500 h 578"/>
                  <a:gd name="T6" fmla="*/ 648 w 664"/>
                  <a:gd name="T7" fmla="*/ 491 h 578"/>
                  <a:gd name="T8" fmla="*/ 656 w 664"/>
                  <a:gd name="T9" fmla="*/ 341 h 578"/>
                  <a:gd name="T10" fmla="*/ 611 w 664"/>
                  <a:gd name="T11" fmla="*/ 54 h 578"/>
                  <a:gd name="T12" fmla="*/ 55 w 664"/>
                  <a:gd name="T13" fmla="*/ 53 h 578"/>
                </a:gdLst>
                <a:ahLst/>
                <a:cxnLst>
                  <a:cxn ang="0">
                    <a:pos x="T0" y="T1"/>
                  </a:cxn>
                  <a:cxn ang="0">
                    <a:pos x="T2" y="T3"/>
                  </a:cxn>
                  <a:cxn ang="0">
                    <a:pos x="T4" y="T5"/>
                  </a:cxn>
                  <a:cxn ang="0">
                    <a:pos x="T6" y="T7"/>
                  </a:cxn>
                  <a:cxn ang="0">
                    <a:pos x="T8" y="T9"/>
                  </a:cxn>
                  <a:cxn ang="0">
                    <a:pos x="T10" y="T11"/>
                  </a:cxn>
                  <a:cxn ang="0">
                    <a:pos x="T12" y="T13"/>
                  </a:cxn>
                </a:cxnLst>
                <a:rect l="0" t="0" r="r" b="b"/>
                <a:pathLst>
                  <a:path w="664" h="578">
                    <a:moveTo>
                      <a:pt x="55" y="53"/>
                    </a:moveTo>
                    <a:cubicBezTo>
                      <a:pt x="38" y="104"/>
                      <a:pt x="10" y="217"/>
                      <a:pt x="11" y="280"/>
                    </a:cubicBezTo>
                    <a:cubicBezTo>
                      <a:pt x="10" y="331"/>
                      <a:pt x="0" y="475"/>
                      <a:pt x="28" y="500"/>
                    </a:cubicBezTo>
                    <a:cubicBezTo>
                      <a:pt x="117" y="577"/>
                      <a:pt x="591" y="578"/>
                      <a:pt x="648" y="491"/>
                    </a:cubicBezTo>
                    <a:cubicBezTo>
                      <a:pt x="664" y="456"/>
                      <a:pt x="653" y="389"/>
                      <a:pt x="656" y="341"/>
                    </a:cubicBezTo>
                    <a:cubicBezTo>
                      <a:pt x="655" y="260"/>
                      <a:pt x="635" y="127"/>
                      <a:pt x="611" y="54"/>
                    </a:cubicBezTo>
                    <a:cubicBezTo>
                      <a:pt x="469" y="0"/>
                      <a:pt x="203" y="26"/>
                      <a:pt x="55" y="53"/>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8" name="Freeform 409">
                <a:extLst>
                  <a:ext uri="{FF2B5EF4-FFF2-40B4-BE49-F238E27FC236}">
                    <a16:creationId xmlns:a16="http://schemas.microsoft.com/office/drawing/2014/main" id="{2B0CE0D2-3C02-4781-8193-9E29F48BD16C}"/>
                  </a:ext>
                </a:extLst>
              </p:cNvPr>
              <p:cNvSpPr>
                <a:spLocks/>
              </p:cNvSpPr>
              <p:nvPr/>
            </p:nvSpPr>
            <p:spPr bwMode="auto">
              <a:xfrm>
                <a:off x="4799013" y="3527426"/>
                <a:ext cx="188913" cy="219075"/>
              </a:xfrm>
              <a:custGeom>
                <a:avLst/>
                <a:gdLst>
                  <a:gd name="T0" fmla="*/ 446 w 580"/>
                  <a:gd name="T1" fmla="*/ 608 h 669"/>
                  <a:gd name="T2" fmla="*/ 556 w 580"/>
                  <a:gd name="T3" fmla="*/ 338 h 669"/>
                  <a:gd name="T4" fmla="*/ 574 w 580"/>
                  <a:gd name="T5" fmla="*/ 166 h 669"/>
                  <a:gd name="T6" fmla="*/ 557 w 580"/>
                  <a:gd name="T7" fmla="*/ 90 h 669"/>
                  <a:gd name="T8" fmla="*/ 542 w 580"/>
                  <a:gd name="T9" fmla="*/ 54 h 669"/>
                  <a:gd name="T10" fmla="*/ 518 w 580"/>
                  <a:gd name="T11" fmla="*/ 30 h 669"/>
                  <a:gd name="T12" fmla="*/ 145 w 580"/>
                  <a:gd name="T13" fmla="*/ 19 h 669"/>
                  <a:gd name="T14" fmla="*/ 7 w 580"/>
                  <a:gd name="T15" fmla="*/ 159 h 669"/>
                  <a:gd name="T16" fmla="*/ 7 w 580"/>
                  <a:gd name="T17" fmla="*/ 449 h 669"/>
                  <a:gd name="T18" fmla="*/ 446 w 580"/>
                  <a:gd name="T19" fmla="*/ 60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0" h="669">
                    <a:moveTo>
                      <a:pt x="446" y="608"/>
                    </a:moveTo>
                    <a:cubicBezTo>
                      <a:pt x="484" y="515"/>
                      <a:pt x="527" y="435"/>
                      <a:pt x="556" y="338"/>
                    </a:cubicBezTo>
                    <a:cubicBezTo>
                      <a:pt x="572" y="284"/>
                      <a:pt x="580" y="225"/>
                      <a:pt x="574" y="166"/>
                    </a:cubicBezTo>
                    <a:cubicBezTo>
                      <a:pt x="571" y="139"/>
                      <a:pt x="565" y="114"/>
                      <a:pt x="557" y="90"/>
                    </a:cubicBezTo>
                    <a:cubicBezTo>
                      <a:pt x="553" y="80"/>
                      <a:pt x="547" y="63"/>
                      <a:pt x="542" y="54"/>
                    </a:cubicBezTo>
                    <a:cubicBezTo>
                      <a:pt x="529" y="31"/>
                      <a:pt x="536" y="36"/>
                      <a:pt x="518" y="30"/>
                    </a:cubicBezTo>
                    <a:cubicBezTo>
                      <a:pt x="474" y="42"/>
                      <a:pt x="218" y="19"/>
                      <a:pt x="145" y="19"/>
                    </a:cubicBezTo>
                    <a:cubicBezTo>
                      <a:pt x="106" y="0"/>
                      <a:pt x="17" y="75"/>
                      <a:pt x="7" y="159"/>
                    </a:cubicBezTo>
                    <a:cubicBezTo>
                      <a:pt x="0" y="221"/>
                      <a:pt x="2" y="384"/>
                      <a:pt x="7" y="449"/>
                    </a:cubicBezTo>
                    <a:cubicBezTo>
                      <a:pt x="23" y="669"/>
                      <a:pt x="301" y="592"/>
                      <a:pt x="446" y="608"/>
                    </a:cubicBezTo>
                    <a:close/>
                  </a:path>
                </a:pathLst>
              </a:custGeom>
              <a:solidFill>
                <a:srgbClr val="717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9" name="Freeform 427">
                <a:extLst>
                  <a:ext uri="{FF2B5EF4-FFF2-40B4-BE49-F238E27FC236}">
                    <a16:creationId xmlns:a16="http://schemas.microsoft.com/office/drawing/2014/main" id="{9AAB8352-4F17-49CB-93E2-7AEDB9A65188}"/>
                  </a:ext>
                </a:extLst>
              </p:cNvPr>
              <p:cNvSpPr>
                <a:spLocks/>
              </p:cNvSpPr>
              <p:nvPr/>
            </p:nvSpPr>
            <p:spPr bwMode="auto">
              <a:xfrm>
                <a:off x="4560888" y="2554289"/>
                <a:ext cx="169863" cy="153988"/>
              </a:xfrm>
              <a:custGeom>
                <a:avLst/>
                <a:gdLst>
                  <a:gd name="T0" fmla="*/ 515 w 520"/>
                  <a:gd name="T1" fmla="*/ 7 h 468"/>
                  <a:gd name="T2" fmla="*/ 253 w 520"/>
                  <a:gd name="T3" fmla="*/ 76 h 468"/>
                  <a:gd name="T4" fmla="*/ 0 w 520"/>
                  <a:gd name="T5" fmla="*/ 0 h 468"/>
                  <a:gd name="T6" fmla="*/ 254 w 520"/>
                  <a:gd name="T7" fmla="*/ 465 h 468"/>
                  <a:gd name="T8" fmla="*/ 472 w 520"/>
                  <a:gd name="T9" fmla="*/ 330 h 468"/>
                  <a:gd name="T10" fmla="*/ 515 w 520"/>
                  <a:gd name="T11" fmla="*/ 7 h 468"/>
                </a:gdLst>
                <a:ahLst/>
                <a:cxnLst>
                  <a:cxn ang="0">
                    <a:pos x="T0" y="T1"/>
                  </a:cxn>
                  <a:cxn ang="0">
                    <a:pos x="T2" y="T3"/>
                  </a:cxn>
                  <a:cxn ang="0">
                    <a:pos x="T4" y="T5"/>
                  </a:cxn>
                  <a:cxn ang="0">
                    <a:pos x="T6" y="T7"/>
                  </a:cxn>
                  <a:cxn ang="0">
                    <a:pos x="T8" y="T9"/>
                  </a:cxn>
                  <a:cxn ang="0">
                    <a:pos x="T10" y="T11"/>
                  </a:cxn>
                </a:cxnLst>
                <a:rect l="0" t="0" r="r" b="b"/>
                <a:pathLst>
                  <a:path w="520" h="468">
                    <a:moveTo>
                      <a:pt x="515" y="7"/>
                    </a:moveTo>
                    <a:cubicBezTo>
                      <a:pt x="440" y="56"/>
                      <a:pt x="356" y="78"/>
                      <a:pt x="253" y="76"/>
                    </a:cubicBezTo>
                    <a:cubicBezTo>
                      <a:pt x="130" y="75"/>
                      <a:pt x="89" y="39"/>
                      <a:pt x="0" y="0"/>
                    </a:cubicBezTo>
                    <a:cubicBezTo>
                      <a:pt x="18" y="216"/>
                      <a:pt x="11" y="459"/>
                      <a:pt x="254" y="465"/>
                    </a:cubicBezTo>
                    <a:cubicBezTo>
                      <a:pt x="363" y="468"/>
                      <a:pt x="437" y="406"/>
                      <a:pt x="472" y="330"/>
                    </a:cubicBezTo>
                    <a:cubicBezTo>
                      <a:pt x="520" y="226"/>
                      <a:pt x="502" y="121"/>
                      <a:pt x="515" y="7"/>
                    </a:cubicBezTo>
                    <a:close/>
                  </a:path>
                </a:pathLst>
              </a:custGeom>
              <a:solidFill>
                <a:srgbClr val="F6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0" name="Freeform 428">
                <a:extLst>
                  <a:ext uri="{FF2B5EF4-FFF2-40B4-BE49-F238E27FC236}">
                    <a16:creationId xmlns:a16="http://schemas.microsoft.com/office/drawing/2014/main" id="{6CD4709D-F640-4B44-9C4F-D67C3C41146D}"/>
                  </a:ext>
                </a:extLst>
              </p:cNvPr>
              <p:cNvSpPr>
                <a:spLocks/>
              </p:cNvSpPr>
              <p:nvPr/>
            </p:nvSpPr>
            <p:spPr bwMode="auto">
              <a:xfrm>
                <a:off x="4132263" y="3671889"/>
                <a:ext cx="134938" cy="193675"/>
              </a:xfrm>
              <a:custGeom>
                <a:avLst/>
                <a:gdLst>
                  <a:gd name="T0" fmla="*/ 5 w 416"/>
                  <a:gd name="T1" fmla="*/ 378 h 591"/>
                  <a:gd name="T2" fmla="*/ 285 w 416"/>
                  <a:gd name="T3" fmla="*/ 565 h 591"/>
                  <a:gd name="T4" fmla="*/ 386 w 416"/>
                  <a:gd name="T5" fmla="*/ 583 h 591"/>
                  <a:gd name="T6" fmla="*/ 411 w 416"/>
                  <a:gd name="T7" fmla="*/ 566 h 591"/>
                  <a:gd name="T8" fmla="*/ 353 w 416"/>
                  <a:gd name="T9" fmla="*/ 531 h 591"/>
                  <a:gd name="T10" fmla="*/ 266 w 416"/>
                  <a:gd name="T11" fmla="*/ 428 h 591"/>
                  <a:gd name="T12" fmla="*/ 285 w 416"/>
                  <a:gd name="T13" fmla="*/ 336 h 591"/>
                  <a:gd name="T14" fmla="*/ 392 w 416"/>
                  <a:gd name="T15" fmla="*/ 472 h 591"/>
                  <a:gd name="T16" fmla="*/ 385 w 416"/>
                  <a:gd name="T17" fmla="*/ 215 h 591"/>
                  <a:gd name="T18" fmla="*/ 318 w 416"/>
                  <a:gd name="T19" fmla="*/ 22 h 591"/>
                  <a:gd name="T20" fmla="*/ 358 w 416"/>
                  <a:gd name="T21" fmla="*/ 25 h 591"/>
                  <a:gd name="T22" fmla="*/ 45 w 416"/>
                  <a:gd name="T23" fmla="*/ 0 h 591"/>
                  <a:gd name="T24" fmla="*/ 5 w 416"/>
                  <a:gd name="T25" fmla="*/ 37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6" h="591">
                    <a:moveTo>
                      <a:pt x="5" y="378"/>
                    </a:moveTo>
                    <a:cubicBezTo>
                      <a:pt x="30" y="485"/>
                      <a:pt x="135" y="499"/>
                      <a:pt x="285" y="565"/>
                    </a:cubicBezTo>
                    <a:cubicBezTo>
                      <a:pt x="314" y="577"/>
                      <a:pt x="353" y="591"/>
                      <a:pt x="386" y="583"/>
                    </a:cubicBezTo>
                    <a:cubicBezTo>
                      <a:pt x="416" y="575"/>
                      <a:pt x="408" y="571"/>
                      <a:pt x="411" y="566"/>
                    </a:cubicBezTo>
                    <a:cubicBezTo>
                      <a:pt x="381" y="553"/>
                      <a:pt x="379" y="549"/>
                      <a:pt x="353" y="531"/>
                    </a:cubicBezTo>
                    <a:cubicBezTo>
                      <a:pt x="309" y="500"/>
                      <a:pt x="284" y="523"/>
                      <a:pt x="266" y="428"/>
                    </a:cubicBezTo>
                    <a:cubicBezTo>
                      <a:pt x="248" y="331"/>
                      <a:pt x="281" y="340"/>
                      <a:pt x="285" y="336"/>
                    </a:cubicBezTo>
                    <a:cubicBezTo>
                      <a:pt x="295" y="401"/>
                      <a:pt x="326" y="476"/>
                      <a:pt x="392" y="472"/>
                    </a:cubicBezTo>
                    <a:cubicBezTo>
                      <a:pt x="387" y="392"/>
                      <a:pt x="394" y="287"/>
                      <a:pt x="385" y="215"/>
                    </a:cubicBezTo>
                    <a:cubicBezTo>
                      <a:pt x="374" y="126"/>
                      <a:pt x="329" y="80"/>
                      <a:pt x="318" y="22"/>
                    </a:cubicBezTo>
                    <a:lnTo>
                      <a:pt x="358" y="25"/>
                    </a:lnTo>
                    <a:lnTo>
                      <a:pt x="45" y="0"/>
                    </a:lnTo>
                    <a:cubicBezTo>
                      <a:pt x="27" y="149"/>
                      <a:pt x="0" y="228"/>
                      <a:pt x="5" y="378"/>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1" name="Freeform 442">
                <a:extLst>
                  <a:ext uri="{FF2B5EF4-FFF2-40B4-BE49-F238E27FC236}">
                    <a16:creationId xmlns:a16="http://schemas.microsoft.com/office/drawing/2014/main" id="{604A94E8-1BC9-48F0-9171-18E714BC359D}"/>
                  </a:ext>
                </a:extLst>
              </p:cNvPr>
              <p:cNvSpPr>
                <a:spLocks/>
              </p:cNvSpPr>
              <p:nvPr/>
            </p:nvSpPr>
            <p:spPr bwMode="auto">
              <a:xfrm>
                <a:off x="4956176" y="3040064"/>
                <a:ext cx="90488" cy="258763"/>
              </a:xfrm>
              <a:custGeom>
                <a:avLst/>
                <a:gdLst>
                  <a:gd name="T0" fmla="*/ 0 w 274"/>
                  <a:gd name="T1" fmla="*/ 790 h 790"/>
                  <a:gd name="T2" fmla="*/ 274 w 274"/>
                  <a:gd name="T3" fmla="*/ 442 h 790"/>
                  <a:gd name="T4" fmla="*/ 21 w 274"/>
                  <a:gd name="T5" fmla="*/ 0 h 790"/>
                  <a:gd name="T6" fmla="*/ 0 w 274"/>
                  <a:gd name="T7" fmla="*/ 790 h 790"/>
                </a:gdLst>
                <a:ahLst/>
                <a:cxnLst>
                  <a:cxn ang="0">
                    <a:pos x="T0" y="T1"/>
                  </a:cxn>
                  <a:cxn ang="0">
                    <a:pos x="T2" y="T3"/>
                  </a:cxn>
                  <a:cxn ang="0">
                    <a:pos x="T4" y="T5"/>
                  </a:cxn>
                  <a:cxn ang="0">
                    <a:pos x="T6" y="T7"/>
                  </a:cxn>
                </a:cxnLst>
                <a:rect l="0" t="0" r="r" b="b"/>
                <a:pathLst>
                  <a:path w="274" h="790">
                    <a:moveTo>
                      <a:pt x="0" y="790"/>
                    </a:moveTo>
                    <a:cubicBezTo>
                      <a:pt x="35" y="764"/>
                      <a:pt x="263" y="459"/>
                      <a:pt x="274" y="442"/>
                    </a:cubicBezTo>
                    <a:cubicBezTo>
                      <a:pt x="265" y="405"/>
                      <a:pt x="39" y="15"/>
                      <a:pt x="21" y="0"/>
                    </a:cubicBezTo>
                    <a:lnTo>
                      <a:pt x="0" y="7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2" name="Freeform 443">
                <a:extLst>
                  <a:ext uri="{FF2B5EF4-FFF2-40B4-BE49-F238E27FC236}">
                    <a16:creationId xmlns:a16="http://schemas.microsoft.com/office/drawing/2014/main" id="{F0591C71-3227-4795-B637-776C70162445}"/>
                  </a:ext>
                </a:extLst>
              </p:cNvPr>
              <p:cNvSpPr>
                <a:spLocks/>
              </p:cNvSpPr>
              <p:nvPr/>
            </p:nvSpPr>
            <p:spPr bwMode="auto">
              <a:xfrm>
                <a:off x="4591051" y="3530601"/>
                <a:ext cx="106363" cy="141288"/>
              </a:xfrm>
              <a:custGeom>
                <a:avLst/>
                <a:gdLst>
                  <a:gd name="T0" fmla="*/ 28 w 325"/>
                  <a:gd name="T1" fmla="*/ 24 h 431"/>
                  <a:gd name="T2" fmla="*/ 15 w 325"/>
                  <a:gd name="T3" fmla="*/ 216 h 431"/>
                  <a:gd name="T4" fmla="*/ 14 w 325"/>
                  <a:gd name="T5" fmla="*/ 308 h 431"/>
                  <a:gd name="T6" fmla="*/ 16 w 325"/>
                  <a:gd name="T7" fmla="*/ 431 h 431"/>
                  <a:gd name="T8" fmla="*/ 324 w 325"/>
                  <a:gd name="T9" fmla="*/ 431 h 431"/>
                  <a:gd name="T10" fmla="*/ 325 w 325"/>
                  <a:gd name="T11" fmla="*/ 0 h 431"/>
                  <a:gd name="T12" fmla="*/ 169 w 325"/>
                  <a:gd name="T13" fmla="*/ 214 h 431"/>
                  <a:gd name="T14" fmla="*/ 28 w 325"/>
                  <a:gd name="T15" fmla="*/ 24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5" h="431">
                    <a:moveTo>
                      <a:pt x="28" y="24"/>
                    </a:moveTo>
                    <a:cubicBezTo>
                      <a:pt x="0" y="52"/>
                      <a:pt x="10" y="179"/>
                      <a:pt x="15" y="216"/>
                    </a:cubicBezTo>
                    <a:cubicBezTo>
                      <a:pt x="26" y="263"/>
                      <a:pt x="25" y="262"/>
                      <a:pt x="14" y="308"/>
                    </a:cubicBezTo>
                    <a:lnTo>
                      <a:pt x="16" y="431"/>
                    </a:lnTo>
                    <a:lnTo>
                      <a:pt x="324" y="431"/>
                    </a:lnTo>
                    <a:lnTo>
                      <a:pt x="325" y="0"/>
                    </a:lnTo>
                    <a:cubicBezTo>
                      <a:pt x="273" y="55"/>
                      <a:pt x="221" y="171"/>
                      <a:pt x="169" y="214"/>
                    </a:cubicBezTo>
                    <a:cubicBezTo>
                      <a:pt x="127" y="154"/>
                      <a:pt x="60" y="86"/>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3" name="Freeform 445">
                <a:extLst>
                  <a:ext uri="{FF2B5EF4-FFF2-40B4-BE49-F238E27FC236}">
                    <a16:creationId xmlns:a16="http://schemas.microsoft.com/office/drawing/2014/main" id="{F6235637-E396-401E-956F-374E19F4ED51}"/>
                  </a:ext>
                </a:extLst>
              </p:cNvPr>
              <p:cNvSpPr>
                <a:spLocks/>
              </p:cNvSpPr>
              <p:nvPr/>
            </p:nvSpPr>
            <p:spPr bwMode="auto">
              <a:xfrm>
                <a:off x="4541838" y="2430464"/>
                <a:ext cx="212725" cy="87313"/>
              </a:xfrm>
              <a:custGeom>
                <a:avLst/>
                <a:gdLst>
                  <a:gd name="T0" fmla="*/ 261 w 648"/>
                  <a:gd name="T1" fmla="*/ 37 h 267"/>
                  <a:gd name="T2" fmla="*/ 405 w 648"/>
                  <a:gd name="T3" fmla="*/ 230 h 267"/>
                  <a:gd name="T4" fmla="*/ 261 w 648"/>
                  <a:gd name="T5" fmla="*/ 37 h 267"/>
                </a:gdLst>
                <a:ahLst/>
                <a:cxnLst>
                  <a:cxn ang="0">
                    <a:pos x="T0" y="T1"/>
                  </a:cxn>
                  <a:cxn ang="0">
                    <a:pos x="T2" y="T3"/>
                  </a:cxn>
                  <a:cxn ang="0">
                    <a:pos x="T4" y="T5"/>
                  </a:cxn>
                </a:cxnLst>
                <a:rect l="0" t="0" r="r" b="b"/>
                <a:pathLst>
                  <a:path w="648" h="267">
                    <a:moveTo>
                      <a:pt x="261" y="37"/>
                    </a:moveTo>
                    <a:cubicBezTo>
                      <a:pt x="92" y="59"/>
                      <a:pt x="0" y="267"/>
                      <a:pt x="405" y="230"/>
                    </a:cubicBezTo>
                    <a:cubicBezTo>
                      <a:pt x="648" y="207"/>
                      <a:pt x="542" y="0"/>
                      <a:pt x="261" y="37"/>
                    </a:cubicBezTo>
                    <a:close/>
                  </a:path>
                </a:pathLst>
              </a:custGeom>
              <a:solidFill>
                <a:srgbClr val="F1A9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4" name="Freeform 446">
                <a:extLst>
                  <a:ext uri="{FF2B5EF4-FFF2-40B4-BE49-F238E27FC236}">
                    <a16:creationId xmlns:a16="http://schemas.microsoft.com/office/drawing/2014/main" id="{E86B8563-FA01-4629-9639-77510259A136}"/>
                  </a:ext>
                </a:extLst>
              </p:cNvPr>
              <p:cNvSpPr>
                <a:spLocks/>
              </p:cNvSpPr>
              <p:nvPr/>
            </p:nvSpPr>
            <p:spPr bwMode="auto">
              <a:xfrm>
                <a:off x="4119563" y="3614739"/>
                <a:ext cx="141288" cy="65088"/>
              </a:xfrm>
              <a:custGeom>
                <a:avLst/>
                <a:gdLst>
                  <a:gd name="T0" fmla="*/ 83 w 431"/>
                  <a:gd name="T1" fmla="*/ 172 h 197"/>
                  <a:gd name="T2" fmla="*/ 396 w 431"/>
                  <a:gd name="T3" fmla="*/ 197 h 197"/>
                  <a:gd name="T4" fmla="*/ 418 w 431"/>
                  <a:gd name="T5" fmla="*/ 143 h 197"/>
                  <a:gd name="T6" fmla="*/ 427 w 431"/>
                  <a:gd name="T7" fmla="*/ 76 h 197"/>
                  <a:gd name="T8" fmla="*/ 431 w 431"/>
                  <a:gd name="T9" fmla="*/ 44 h 197"/>
                  <a:gd name="T10" fmla="*/ 11 w 431"/>
                  <a:gd name="T11" fmla="*/ 8 h 197"/>
                  <a:gd name="T12" fmla="*/ 0 w 431"/>
                  <a:gd name="T13" fmla="*/ 163 h 197"/>
                  <a:gd name="T14" fmla="*/ 83 w 431"/>
                  <a:gd name="T15" fmla="*/ 172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1" h="197">
                    <a:moveTo>
                      <a:pt x="83" y="172"/>
                    </a:moveTo>
                    <a:lnTo>
                      <a:pt x="396" y="197"/>
                    </a:lnTo>
                    <a:cubicBezTo>
                      <a:pt x="427" y="197"/>
                      <a:pt x="415" y="181"/>
                      <a:pt x="418" y="143"/>
                    </a:cubicBezTo>
                    <a:cubicBezTo>
                      <a:pt x="419" y="129"/>
                      <a:pt x="425" y="70"/>
                      <a:pt x="427" y="76"/>
                    </a:cubicBezTo>
                    <a:lnTo>
                      <a:pt x="431" y="44"/>
                    </a:lnTo>
                    <a:cubicBezTo>
                      <a:pt x="375" y="32"/>
                      <a:pt x="57" y="0"/>
                      <a:pt x="11" y="8"/>
                    </a:cubicBezTo>
                    <a:lnTo>
                      <a:pt x="0" y="163"/>
                    </a:lnTo>
                    <a:lnTo>
                      <a:pt x="83"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75" name="Group 374">
                <a:extLst>
                  <a:ext uri="{FF2B5EF4-FFF2-40B4-BE49-F238E27FC236}">
                    <a16:creationId xmlns:a16="http://schemas.microsoft.com/office/drawing/2014/main" id="{24949F5B-425B-455F-B5E7-43881B64CC59}"/>
                  </a:ext>
                </a:extLst>
              </p:cNvPr>
              <p:cNvGrpSpPr/>
              <p:nvPr/>
            </p:nvGrpSpPr>
            <p:grpSpPr>
              <a:xfrm>
                <a:off x="4518633" y="2252482"/>
                <a:ext cx="250825" cy="219076"/>
                <a:chOff x="11472864" y="2181226"/>
                <a:chExt cx="250825" cy="219076"/>
              </a:xfrm>
            </p:grpSpPr>
            <p:sp>
              <p:nvSpPr>
                <p:cNvPr id="382" name="Freeform 305">
                  <a:extLst>
                    <a:ext uri="{FF2B5EF4-FFF2-40B4-BE49-F238E27FC236}">
                      <a16:creationId xmlns:a16="http://schemas.microsoft.com/office/drawing/2014/main" id="{DB3666FC-EE4C-4F59-A536-A24BA882B5B6}"/>
                    </a:ext>
                  </a:extLst>
                </p:cNvPr>
                <p:cNvSpPr>
                  <a:spLocks/>
                </p:cNvSpPr>
                <p:nvPr/>
              </p:nvSpPr>
              <p:spPr bwMode="auto">
                <a:xfrm>
                  <a:off x="11630026" y="2181226"/>
                  <a:ext cx="93663" cy="39688"/>
                </a:xfrm>
                <a:custGeom>
                  <a:avLst/>
                  <a:gdLst>
                    <a:gd name="T0" fmla="*/ 13 w 288"/>
                    <a:gd name="T1" fmla="*/ 74 h 125"/>
                    <a:gd name="T2" fmla="*/ 165 w 288"/>
                    <a:gd name="T3" fmla="*/ 100 h 125"/>
                    <a:gd name="T4" fmla="*/ 270 w 288"/>
                    <a:gd name="T5" fmla="*/ 45 h 125"/>
                    <a:gd name="T6" fmla="*/ 123 w 288"/>
                    <a:gd name="T7" fmla="*/ 28 h 125"/>
                    <a:gd name="T8" fmla="*/ 13 w 288"/>
                    <a:gd name="T9" fmla="*/ 74 h 125"/>
                  </a:gdLst>
                  <a:ahLst/>
                  <a:cxnLst>
                    <a:cxn ang="0">
                      <a:pos x="T0" y="T1"/>
                    </a:cxn>
                    <a:cxn ang="0">
                      <a:pos x="T2" y="T3"/>
                    </a:cxn>
                    <a:cxn ang="0">
                      <a:pos x="T4" y="T5"/>
                    </a:cxn>
                    <a:cxn ang="0">
                      <a:pos x="T6" y="T7"/>
                    </a:cxn>
                    <a:cxn ang="0">
                      <a:pos x="T8" y="T9"/>
                    </a:cxn>
                  </a:cxnLst>
                  <a:rect l="0" t="0" r="r" b="b"/>
                  <a:pathLst>
                    <a:path w="288" h="125">
                      <a:moveTo>
                        <a:pt x="13" y="74"/>
                      </a:moveTo>
                      <a:cubicBezTo>
                        <a:pt x="47" y="103"/>
                        <a:pt x="119" y="96"/>
                        <a:pt x="165" y="100"/>
                      </a:cubicBezTo>
                      <a:cubicBezTo>
                        <a:pt x="233" y="105"/>
                        <a:pt x="288" y="125"/>
                        <a:pt x="270" y="45"/>
                      </a:cubicBezTo>
                      <a:cubicBezTo>
                        <a:pt x="230" y="34"/>
                        <a:pt x="169" y="32"/>
                        <a:pt x="123" y="28"/>
                      </a:cubicBezTo>
                      <a:cubicBezTo>
                        <a:pt x="67" y="23"/>
                        <a:pt x="0" y="0"/>
                        <a:pt x="13" y="74"/>
                      </a:cubicBezTo>
                      <a:close/>
                    </a:path>
                  </a:pathLst>
                </a:custGeom>
                <a:solidFill>
                  <a:srgbClr val="50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3" name="Freeform 311">
                  <a:extLst>
                    <a:ext uri="{FF2B5EF4-FFF2-40B4-BE49-F238E27FC236}">
                      <a16:creationId xmlns:a16="http://schemas.microsoft.com/office/drawing/2014/main" id="{5AB5B15C-BEB2-4C80-9E35-4034F9318CF9}"/>
                    </a:ext>
                  </a:extLst>
                </p:cNvPr>
                <p:cNvSpPr>
                  <a:spLocks/>
                </p:cNvSpPr>
                <p:nvPr/>
              </p:nvSpPr>
              <p:spPr bwMode="auto">
                <a:xfrm>
                  <a:off x="11472864" y="2181226"/>
                  <a:ext cx="82550" cy="38100"/>
                </a:xfrm>
                <a:custGeom>
                  <a:avLst/>
                  <a:gdLst>
                    <a:gd name="T0" fmla="*/ 6 w 250"/>
                    <a:gd name="T1" fmla="*/ 46 h 118"/>
                    <a:gd name="T2" fmla="*/ 0 w 250"/>
                    <a:gd name="T3" fmla="*/ 81 h 118"/>
                    <a:gd name="T4" fmla="*/ 141 w 250"/>
                    <a:gd name="T5" fmla="*/ 96 h 118"/>
                    <a:gd name="T6" fmla="*/ 250 w 250"/>
                    <a:gd name="T7" fmla="*/ 64 h 118"/>
                    <a:gd name="T8" fmla="*/ 143 w 250"/>
                    <a:gd name="T9" fmla="*/ 27 h 118"/>
                    <a:gd name="T10" fmla="*/ 6 w 250"/>
                    <a:gd name="T11" fmla="*/ 46 h 118"/>
                  </a:gdLst>
                  <a:ahLst/>
                  <a:cxnLst>
                    <a:cxn ang="0">
                      <a:pos x="T0" y="T1"/>
                    </a:cxn>
                    <a:cxn ang="0">
                      <a:pos x="T2" y="T3"/>
                    </a:cxn>
                    <a:cxn ang="0">
                      <a:pos x="T4" y="T5"/>
                    </a:cxn>
                    <a:cxn ang="0">
                      <a:pos x="T6" y="T7"/>
                    </a:cxn>
                    <a:cxn ang="0">
                      <a:pos x="T8" y="T9"/>
                    </a:cxn>
                    <a:cxn ang="0">
                      <a:pos x="T10" y="T11"/>
                    </a:cxn>
                  </a:cxnLst>
                  <a:rect l="0" t="0" r="r" b="b"/>
                  <a:pathLst>
                    <a:path w="250" h="118">
                      <a:moveTo>
                        <a:pt x="6" y="46"/>
                      </a:moveTo>
                      <a:lnTo>
                        <a:pt x="0" y="81"/>
                      </a:lnTo>
                      <a:cubicBezTo>
                        <a:pt x="32" y="118"/>
                        <a:pt x="40" y="104"/>
                        <a:pt x="141" y="96"/>
                      </a:cubicBezTo>
                      <a:cubicBezTo>
                        <a:pt x="195" y="91"/>
                        <a:pt x="224" y="98"/>
                        <a:pt x="250" y="64"/>
                      </a:cubicBezTo>
                      <a:cubicBezTo>
                        <a:pt x="248" y="0"/>
                        <a:pt x="205" y="21"/>
                        <a:pt x="143" y="27"/>
                      </a:cubicBezTo>
                      <a:cubicBezTo>
                        <a:pt x="100" y="31"/>
                        <a:pt x="40" y="32"/>
                        <a:pt x="6" y="46"/>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4" name="Freeform 313">
                  <a:extLst>
                    <a:ext uri="{FF2B5EF4-FFF2-40B4-BE49-F238E27FC236}">
                      <a16:creationId xmlns:a16="http://schemas.microsoft.com/office/drawing/2014/main" id="{2FFE79A0-CA45-4373-BE21-E86DCC0E07EE}"/>
                    </a:ext>
                  </a:extLst>
                </p:cNvPr>
                <p:cNvSpPr>
                  <a:spLocks/>
                </p:cNvSpPr>
                <p:nvPr/>
              </p:nvSpPr>
              <p:spPr bwMode="auto">
                <a:xfrm>
                  <a:off x="11560176" y="2249489"/>
                  <a:ext cx="71438" cy="85725"/>
                </a:xfrm>
                <a:custGeom>
                  <a:avLst/>
                  <a:gdLst>
                    <a:gd name="T0" fmla="*/ 214 w 214"/>
                    <a:gd name="T1" fmla="*/ 219 h 263"/>
                    <a:gd name="T2" fmla="*/ 69 w 214"/>
                    <a:gd name="T3" fmla="*/ 176 h 263"/>
                    <a:gd name="T4" fmla="*/ 78 w 214"/>
                    <a:gd name="T5" fmla="*/ 0 h 263"/>
                    <a:gd name="T6" fmla="*/ 42 w 214"/>
                    <a:gd name="T7" fmla="*/ 32 h 263"/>
                    <a:gd name="T8" fmla="*/ 120 w 214"/>
                    <a:gd name="T9" fmla="*/ 259 h 263"/>
                    <a:gd name="T10" fmla="*/ 214 w 214"/>
                    <a:gd name="T11" fmla="*/ 219 h 263"/>
                  </a:gdLst>
                  <a:ahLst/>
                  <a:cxnLst>
                    <a:cxn ang="0">
                      <a:pos x="T0" y="T1"/>
                    </a:cxn>
                    <a:cxn ang="0">
                      <a:pos x="T2" y="T3"/>
                    </a:cxn>
                    <a:cxn ang="0">
                      <a:pos x="T4" y="T5"/>
                    </a:cxn>
                    <a:cxn ang="0">
                      <a:pos x="T6" y="T7"/>
                    </a:cxn>
                    <a:cxn ang="0">
                      <a:pos x="T8" y="T9"/>
                    </a:cxn>
                    <a:cxn ang="0">
                      <a:pos x="T10" y="T11"/>
                    </a:cxn>
                  </a:cxnLst>
                  <a:rect l="0" t="0" r="r" b="b"/>
                  <a:pathLst>
                    <a:path w="214" h="263">
                      <a:moveTo>
                        <a:pt x="214" y="219"/>
                      </a:moveTo>
                      <a:cubicBezTo>
                        <a:pt x="174" y="198"/>
                        <a:pt x="84" y="259"/>
                        <a:pt x="69" y="176"/>
                      </a:cubicBezTo>
                      <a:cubicBezTo>
                        <a:pt x="59" y="123"/>
                        <a:pt x="94" y="52"/>
                        <a:pt x="78" y="0"/>
                      </a:cubicBezTo>
                      <a:cubicBezTo>
                        <a:pt x="48" y="2"/>
                        <a:pt x="48" y="1"/>
                        <a:pt x="42" y="32"/>
                      </a:cubicBezTo>
                      <a:cubicBezTo>
                        <a:pt x="25" y="127"/>
                        <a:pt x="0" y="252"/>
                        <a:pt x="120" y="259"/>
                      </a:cubicBezTo>
                      <a:cubicBezTo>
                        <a:pt x="190" y="263"/>
                        <a:pt x="213" y="258"/>
                        <a:pt x="214" y="219"/>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5" name="Freeform 318">
                  <a:extLst>
                    <a:ext uri="{FF2B5EF4-FFF2-40B4-BE49-F238E27FC236}">
                      <a16:creationId xmlns:a16="http://schemas.microsoft.com/office/drawing/2014/main" id="{A9F54429-49BA-4DDE-BE43-875D8D0902B3}"/>
                    </a:ext>
                  </a:extLst>
                </p:cNvPr>
                <p:cNvSpPr>
                  <a:spLocks/>
                </p:cNvSpPr>
                <p:nvPr/>
              </p:nvSpPr>
              <p:spPr bwMode="auto">
                <a:xfrm>
                  <a:off x="11550651" y="2376489"/>
                  <a:ext cx="107950" cy="23813"/>
                </a:xfrm>
                <a:custGeom>
                  <a:avLst/>
                  <a:gdLst>
                    <a:gd name="T0" fmla="*/ 0 w 328"/>
                    <a:gd name="T1" fmla="*/ 38 h 75"/>
                    <a:gd name="T2" fmla="*/ 158 w 328"/>
                    <a:gd name="T3" fmla="*/ 74 h 75"/>
                    <a:gd name="T4" fmla="*/ 328 w 328"/>
                    <a:gd name="T5" fmla="*/ 37 h 75"/>
                    <a:gd name="T6" fmla="*/ 269 w 328"/>
                    <a:gd name="T7" fmla="*/ 4 h 75"/>
                    <a:gd name="T8" fmla="*/ 224 w 328"/>
                    <a:gd name="T9" fmla="*/ 25 h 75"/>
                    <a:gd name="T10" fmla="*/ 72 w 328"/>
                    <a:gd name="T11" fmla="*/ 0 h 75"/>
                    <a:gd name="T12" fmla="*/ 0 w 328"/>
                    <a:gd name="T13" fmla="*/ 38 h 75"/>
                  </a:gdLst>
                  <a:ahLst/>
                  <a:cxnLst>
                    <a:cxn ang="0">
                      <a:pos x="T0" y="T1"/>
                    </a:cxn>
                    <a:cxn ang="0">
                      <a:pos x="T2" y="T3"/>
                    </a:cxn>
                    <a:cxn ang="0">
                      <a:pos x="T4" y="T5"/>
                    </a:cxn>
                    <a:cxn ang="0">
                      <a:pos x="T6" y="T7"/>
                    </a:cxn>
                    <a:cxn ang="0">
                      <a:pos x="T8" y="T9"/>
                    </a:cxn>
                    <a:cxn ang="0">
                      <a:pos x="T10" y="T11"/>
                    </a:cxn>
                    <a:cxn ang="0">
                      <a:pos x="T12" y="T13"/>
                    </a:cxn>
                  </a:cxnLst>
                  <a:rect l="0" t="0" r="r" b="b"/>
                  <a:pathLst>
                    <a:path w="328" h="75">
                      <a:moveTo>
                        <a:pt x="0" y="38"/>
                      </a:moveTo>
                      <a:cubicBezTo>
                        <a:pt x="24" y="36"/>
                        <a:pt x="98" y="72"/>
                        <a:pt x="158" y="74"/>
                      </a:cubicBezTo>
                      <a:cubicBezTo>
                        <a:pt x="225" y="75"/>
                        <a:pt x="275" y="63"/>
                        <a:pt x="328" y="37"/>
                      </a:cubicBezTo>
                      <a:cubicBezTo>
                        <a:pt x="308" y="12"/>
                        <a:pt x="303" y="17"/>
                        <a:pt x="269" y="4"/>
                      </a:cubicBezTo>
                      <a:cubicBezTo>
                        <a:pt x="263" y="14"/>
                        <a:pt x="273" y="17"/>
                        <a:pt x="224" y="25"/>
                      </a:cubicBezTo>
                      <a:cubicBezTo>
                        <a:pt x="196" y="29"/>
                        <a:pt x="73" y="38"/>
                        <a:pt x="72" y="0"/>
                      </a:cubicBezTo>
                      <a:cubicBezTo>
                        <a:pt x="40" y="10"/>
                        <a:pt x="17" y="15"/>
                        <a:pt x="0" y="38"/>
                      </a:cubicBezTo>
                      <a:close/>
                    </a:path>
                  </a:pathLst>
                </a:custGeom>
                <a:solidFill>
                  <a:srgbClr val="D86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6" name="Freeform 330">
                  <a:extLst>
                    <a:ext uri="{FF2B5EF4-FFF2-40B4-BE49-F238E27FC236}">
                      <a16:creationId xmlns:a16="http://schemas.microsoft.com/office/drawing/2014/main" id="{66393570-55C5-4409-92C0-3A18198D409E}"/>
                    </a:ext>
                  </a:extLst>
                </p:cNvPr>
                <p:cNvSpPr>
                  <a:spLocks/>
                </p:cNvSpPr>
                <p:nvPr/>
              </p:nvSpPr>
              <p:spPr bwMode="auto">
                <a:xfrm>
                  <a:off x="11657014" y="2235201"/>
                  <a:ext cx="52388" cy="20638"/>
                </a:xfrm>
                <a:custGeom>
                  <a:avLst/>
                  <a:gdLst>
                    <a:gd name="T0" fmla="*/ 0 w 159"/>
                    <a:gd name="T1" fmla="*/ 35 h 65"/>
                    <a:gd name="T2" fmla="*/ 78 w 159"/>
                    <a:gd name="T3" fmla="*/ 65 h 65"/>
                    <a:gd name="T4" fmla="*/ 159 w 159"/>
                    <a:gd name="T5" fmla="*/ 35 h 65"/>
                    <a:gd name="T6" fmla="*/ 78 w 159"/>
                    <a:gd name="T7" fmla="*/ 1 h 65"/>
                    <a:gd name="T8" fmla="*/ 0 w 159"/>
                    <a:gd name="T9" fmla="*/ 35 h 65"/>
                  </a:gdLst>
                  <a:ahLst/>
                  <a:cxnLst>
                    <a:cxn ang="0">
                      <a:pos x="T0" y="T1"/>
                    </a:cxn>
                    <a:cxn ang="0">
                      <a:pos x="T2" y="T3"/>
                    </a:cxn>
                    <a:cxn ang="0">
                      <a:pos x="T4" y="T5"/>
                    </a:cxn>
                    <a:cxn ang="0">
                      <a:pos x="T6" y="T7"/>
                    </a:cxn>
                    <a:cxn ang="0">
                      <a:pos x="T8" y="T9"/>
                    </a:cxn>
                  </a:cxnLst>
                  <a:rect l="0" t="0" r="r" b="b"/>
                  <a:pathLst>
                    <a:path w="159" h="65">
                      <a:moveTo>
                        <a:pt x="0" y="35"/>
                      </a:moveTo>
                      <a:cubicBezTo>
                        <a:pt x="9" y="50"/>
                        <a:pt x="9" y="64"/>
                        <a:pt x="78" y="65"/>
                      </a:cubicBezTo>
                      <a:cubicBezTo>
                        <a:pt x="116" y="65"/>
                        <a:pt x="137" y="62"/>
                        <a:pt x="159" y="35"/>
                      </a:cubicBezTo>
                      <a:cubicBezTo>
                        <a:pt x="146" y="12"/>
                        <a:pt x="138" y="0"/>
                        <a:pt x="78" y="1"/>
                      </a:cubicBezTo>
                      <a:cubicBezTo>
                        <a:pt x="40" y="1"/>
                        <a:pt x="14" y="5"/>
                        <a:pt x="0" y="35"/>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7" name="Freeform 333">
                  <a:extLst>
                    <a:ext uri="{FF2B5EF4-FFF2-40B4-BE49-F238E27FC236}">
                      <a16:creationId xmlns:a16="http://schemas.microsoft.com/office/drawing/2014/main" id="{0ED7D647-BFBF-4167-81D1-D7419B9F8D32}"/>
                    </a:ext>
                  </a:extLst>
                </p:cNvPr>
                <p:cNvSpPr>
                  <a:spLocks/>
                </p:cNvSpPr>
                <p:nvPr/>
              </p:nvSpPr>
              <p:spPr bwMode="auto">
                <a:xfrm>
                  <a:off x="11495089" y="2235201"/>
                  <a:ext cx="50800" cy="28575"/>
                </a:xfrm>
                <a:custGeom>
                  <a:avLst/>
                  <a:gdLst>
                    <a:gd name="T0" fmla="*/ 7 w 157"/>
                    <a:gd name="T1" fmla="*/ 51 h 89"/>
                    <a:gd name="T2" fmla="*/ 29 w 157"/>
                    <a:gd name="T3" fmla="*/ 73 h 89"/>
                    <a:gd name="T4" fmla="*/ 157 w 157"/>
                    <a:gd name="T5" fmla="*/ 51 h 89"/>
                    <a:gd name="T6" fmla="*/ 7 w 157"/>
                    <a:gd name="T7" fmla="*/ 51 h 89"/>
                  </a:gdLst>
                  <a:ahLst/>
                  <a:cxnLst>
                    <a:cxn ang="0">
                      <a:pos x="T0" y="T1"/>
                    </a:cxn>
                    <a:cxn ang="0">
                      <a:pos x="T2" y="T3"/>
                    </a:cxn>
                    <a:cxn ang="0">
                      <a:pos x="T4" y="T5"/>
                    </a:cxn>
                    <a:cxn ang="0">
                      <a:pos x="T6" y="T7"/>
                    </a:cxn>
                  </a:cxnLst>
                  <a:rect l="0" t="0" r="r" b="b"/>
                  <a:pathLst>
                    <a:path w="157" h="89">
                      <a:moveTo>
                        <a:pt x="7" y="51"/>
                      </a:moveTo>
                      <a:cubicBezTo>
                        <a:pt x="19" y="72"/>
                        <a:pt x="0" y="60"/>
                        <a:pt x="29" y="73"/>
                      </a:cubicBezTo>
                      <a:cubicBezTo>
                        <a:pt x="60" y="86"/>
                        <a:pt x="124" y="89"/>
                        <a:pt x="157" y="51"/>
                      </a:cubicBezTo>
                      <a:cubicBezTo>
                        <a:pt x="129" y="0"/>
                        <a:pt x="30" y="5"/>
                        <a:pt x="7" y="51"/>
                      </a:cubicBezTo>
                      <a:close/>
                    </a:path>
                  </a:pathLst>
                </a:custGeom>
                <a:solidFill>
                  <a:srgbClr val="2424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6" name="Group 375">
                <a:extLst>
                  <a:ext uri="{FF2B5EF4-FFF2-40B4-BE49-F238E27FC236}">
                    <a16:creationId xmlns:a16="http://schemas.microsoft.com/office/drawing/2014/main" id="{65B7EDCE-ABDF-4D21-A0F5-B0A96C8DF98E}"/>
                  </a:ext>
                </a:extLst>
              </p:cNvPr>
              <p:cNvGrpSpPr/>
              <p:nvPr/>
            </p:nvGrpSpPr>
            <p:grpSpPr>
              <a:xfrm>
                <a:off x="4019240" y="3387217"/>
                <a:ext cx="580701" cy="540767"/>
                <a:chOff x="10974713" y="3318985"/>
                <a:chExt cx="580701" cy="540767"/>
              </a:xfrm>
            </p:grpSpPr>
            <p:sp>
              <p:nvSpPr>
                <p:cNvPr id="377" name="Freeform 204">
                  <a:extLst>
                    <a:ext uri="{FF2B5EF4-FFF2-40B4-BE49-F238E27FC236}">
                      <a16:creationId xmlns:a16="http://schemas.microsoft.com/office/drawing/2014/main" id="{51755949-4485-41B5-9461-D0EC846553AA}"/>
                    </a:ext>
                  </a:extLst>
                </p:cNvPr>
                <p:cNvSpPr>
                  <a:spLocks/>
                </p:cNvSpPr>
                <p:nvPr/>
              </p:nvSpPr>
              <p:spPr bwMode="auto">
                <a:xfrm>
                  <a:off x="11175542" y="3609975"/>
                  <a:ext cx="330660" cy="249777"/>
                </a:xfrm>
                <a:custGeom>
                  <a:avLst/>
                  <a:gdLst>
                    <a:gd name="T0" fmla="*/ 132 w 1015"/>
                    <a:gd name="T1" fmla="*/ 418 h 4614"/>
                    <a:gd name="T2" fmla="*/ 130 w 1015"/>
                    <a:gd name="T3" fmla="*/ 440 h 4614"/>
                    <a:gd name="T4" fmla="*/ 124 w 1015"/>
                    <a:gd name="T5" fmla="*/ 452 h 4614"/>
                    <a:gd name="T6" fmla="*/ 17 w 1015"/>
                    <a:gd name="T7" fmla="*/ 318 h 4614"/>
                    <a:gd name="T8" fmla="*/ 7 w 1015"/>
                    <a:gd name="T9" fmla="*/ 406 h 4614"/>
                    <a:gd name="T10" fmla="*/ 92 w 1015"/>
                    <a:gd name="T11" fmla="*/ 507 h 4614"/>
                    <a:gd name="T12" fmla="*/ 151 w 1015"/>
                    <a:gd name="T13" fmla="*/ 542 h 4614"/>
                    <a:gd name="T14" fmla="*/ 532 w 1015"/>
                    <a:gd name="T15" fmla="*/ 708 h 4614"/>
                    <a:gd name="T16" fmla="*/ 532 w 1015"/>
                    <a:gd name="T17" fmla="*/ 1685 h 4614"/>
                    <a:gd name="T18" fmla="*/ 537 w 1015"/>
                    <a:gd name="T19" fmla="*/ 4600 h 4614"/>
                    <a:gd name="T20" fmla="*/ 650 w 1015"/>
                    <a:gd name="T21" fmla="*/ 4600 h 4614"/>
                    <a:gd name="T22" fmla="*/ 684 w 1015"/>
                    <a:gd name="T23" fmla="*/ 4614 h 4614"/>
                    <a:gd name="T24" fmla="*/ 689 w 1015"/>
                    <a:gd name="T25" fmla="*/ 4599 h 4614"/>
                    <a:gd name="T26" fmla="*/ 537 w 1015"/>
                    <a:gd name="T27" fmla="*/ 4594 h 4614"/>
                    <a:gd name="T28" fmla="*/ 537 w 1015"/>
                    <a:gd name="T29" fmla="*/ 712 h 4614"/>
                    <a:gd name="T30" fmla="*/ 779 w 1015"/>
                    <a:gd name="T31" fmla="*/ 647 h 4614"/>
                    <a:gd name="T32" fmla="*/ 912 w 1015"/>
                    <a:gd name="T33" fmla="*/ 362 h 4614"/>
                    <a:gd name="T34" fmla="*/ 1015 w 1015"/>
                    <a:gd name="T35" fmla="*/ 139 h 4614"/>
                    <a:gd name="T36" fmla="*/ 226 w 1015"/>
                    <a:gd name="T37" fmla="*/ 24 h 4614"/>
                    <a:gd name="T38" fmla="*/ 226 w 1015"/>
                    <a:gd name="T39" fmla="*/ 0 h 4614"/>
                    <a:gd name="T40" fmla="*/ 132 w 1015"/>
                    <a:gd name="T41" fmla="*/ 418 h 4614"/>
                    <a:gd name="connsiteX0" fmla="*/ 1266 w 9966"/>
                    <a:gd name="connsiteY0" fmla="*/ 906 h 10594"/>
                    <a:gd name="connsiteX1" fmla="*/ 1247 w 9966"/>
                    <a:gd name="connsiteY1" fmla="*/ 954 h 10594"/>
                    <a:gd name="connsiteX2" fmla="*/ 1188 w 9966"/>
                    <a:gd name="connsiteY2" fmla="*/ 980 h 10594"/>
                    <a:gd name="connsiteX3" fmla="*/ 133 w 9966"/>
                    <a:gd name="connsiteY3" fmla="*/ 689 h 10594"/>
                    <a:gd name="connsiteX4" fmla="*/ 35 w 9966"/>
                    <a:gd name="connsiteY4" fmla="*/ 880 h 10594"/>
                    <a:gd name="connsiteX5" fmla="*/ 872 w 9966"/>
                    <a:gd name="connsiteY5" fmla="*/ 1099 h 10594"/>
                    <a:gd name="connsiteX6" fmla="*/ 1454 w 9966"/>
                    <a:gd name="connsiteY6" fmla="*/ 1175 h 10594"/>
                    <a:gd name="connsiteX7" fmla="*/ 5207 w 9966"/>
                    <a:gd name="connsiteY7" fmla="*/ 1534 h 10594"/>
                    <a:gd name="connsiteX8" fmla="*/ 5207 w 9966"/>
                    <a:gd name="connsiteY8" fmla="*/ 3652 h 10594"/>
                    <a:gd name="connsiteX9" fmla="*/ 5257 w 9966"/>
                    <a:gd name="connsiteY9" fmla="*/ 9970 h 10594"/>
                    <a:gd name="connsiteX10" fmla="*/ 6370 w 9966"/>
                    <a:gd name="connsiteY10" fmla="*/ 9970 h 10594"/>
                    <a:gd name="connsiteX11" fmla="*/ 6705 w 9966"/>
                    <a:gd name="connsiteY11" fmla="*/ 10000 h 10594"/>
                    <a:gd name="connsiteX12" fmla="*/ 5257 w 9966"/>
                    <a:gd name="connsiteY12" fmla="*/ 9957 h 10594"/>
                    <a:gd name="connsiteX13" fmla="*/ 5257 w 9966"/>
                    <a:gd name="connsiteY13" fmla="*/ 1543 h 10594"/>
                    <a:gd name="connsiteX14" fmla="*/ 7641 w 9966"/>
                    <a:gd name="connsiteY14" fmla="*/ 1402 h 10594"/>
                    <a:gd name="connsiteX15" fmla="*/ 8951 w 9966"/>
                    <a:gd name="connsiteY15" fmla="*/ 785 h 10594"/>
                    <a:gd name="connsiteX16" fmla="*/ 9966 w 9966"/>
                    <a:gd name="connsiteY16" fmla="*/ 301 h 10594"/>
                    <a:gd name="connsiteX17" fmla="*/ 2193 w 9966"/>
                    <a:gd name="connsiteY17" fmla="*/ 52 h 10594"/>
                    <a:gd name="connsiteX18" fmla="*/ 2193 w 9966"/>
                    <a:gd name="connsiteY18" fmla="*/ 0 h 10594"/>
                    <a:gd name="connsiteX19" fmla="*/ 1266 w 9966"/>
                    <a:gd name="connsiteY19" fmla="*/ 906 h 10594"/>
                    <a:gd name="connsiteX0" fmla="*/ 1270 w 10000"/>
                    <a:gd name="connsiteY0" fmla="*/ 855 h 9991"/>
                    <a:gd name="connsiteX1" fmla="*/ 1251 w 10000"/>
                    <a:gd name="connsiteY1" fmla="*/ 901 h 9991"/>
                    <a:gd name="connsiteX2" fmla="*/ 1192 w 10000"/>
                    <a:gd name="connsiteY2" fmla="*/ 925 h 9991"/>
                    <a:gd name="connsiteX3" fmla="*/ 133 w 10000"/>
                    <a:gd name="connsiteY3" fmla="*/ 650 h 9991"/>
                    <a:gd name="connsiteX4" fmla="*/ 35 w 10000"/>
                    <a:gd name="connsiteY4" fmla="*/ 831 h 9991"/>
                    <a:gd name="connsiteX5" fmla="*/ 875 w 10000"/>
                    <a:gd name="connsiteY5" fmla="*/ 1037 h 9991"/>
                    <a:gd name="connsiteX6" fmla="*/ 1459 w 10000"/>
                    <a:gd name="connsiteY6" fmla="*/ 1109 h 9991"/>
                    <a:gd name="connsiteX7" fmla="*/ 5225 w 10000"/>
                    <a:gd name="connsiteY7" fmla="*/ 1448 h 9991"/>
                    <a:gd name="connsiteX8" fmla="*/ 5225 w 10000"/>
                    <a:gd name="connsiteY8" fmla="*/ 3447 h 9991"/>
                    <a:gd name="connsiteX9" fmla="*/ 5275 w 10000"/>
                    <a:gd name="connsiteY9" fmla="*/ 9411 h 9991"/>
                    <a:gd name="connsiteX10" fmla="*/ 6392 w 10000"/>
                    <a:gd name="connsiteY10" fmla="*/ 9411 h 9991"/>
                    <a:gd name="connsiteX11" fmla="*/ 5275 w 10000"/>
                    <a:gd name="connsiteY11" fmla="*/ 9399 h 9991"/>
                    <a:gd name="connsiteX12" fmla="*/ 5275 w 10000"/>
                    <a:gd name="connsiteY12" fmla="*/ 1456 h 9991"/>
                    <a:gd name="connsiteX13" fmla="*/ 7667 w 10000"/>
                    <a:gd name="connsiteY13" fmla="*/ 1323 h 9991"/>
                    <a:gd name="connsiteX14" fmla="*/ 8982 w 10000"/>
                    <a:gd name="connsiteY14" fmla="*/ 741 h 9991"/>
                    <a:gd name="connsiteX15" fmla="*/ 10000 w 10000"/>
                    <a:gd name="connsiteY15" fmla="*/ 284 h 9991"/>
                    <a:gd name="connsiteX16" fmla="*/ 2200 w 10000"/>
                    <a:gd name="connsiteY16" fmla="*/ 49 h 9991"/>
                    <a:gd name="connsiteX17" fmla="*/ 2200 w 10000"/>
                    <a:gd name="connsiteY17" fmla="*/ 0 h 9991"/>
                    <a:gd name="connsiteX18" fmla="*/ 1270 w 10000"/>
                    <a:gd name="connsiteY18" fmla="*/ 855 h 9991"/>
                    <a:gd name="connsiteX0" fmla="*/ 1270 w 10000"/>
                    <a:gd name="connsiteY0" fmla="*/ 856 h 9419"/>
                    <a:gd name="connsiteX1" fmla="*/ 1251 w 10000"/>
                    <a:gd name="connsiteY1" fmla="*/ 902 h 9419"/>
                    <a:gd name="connsiteX2" fmla="*/ 1192 w 10000"/>
                    <a:gd name="connsiteY2" fmla="*/ 926 h 9419"/>
                    <a:gd name="connsiteX3" fmla="*/ 133 w 10000"/>
                    <a:gd name="connsiteY3" fmla="*/ 651 h 9419"/>
                    <a:gd name="connsiteX4" fmla="*/ 35 w 10000"/>
                    <a:gd name="connsiteY4" fmla="*/ 832 h 9419"/>
                    <a:gd name="connsiteX5" fmla="*/ 875 w 10000"/>
                    <a:gd name="connsiteY5" fmla="*/ 1038 h 9419"/>
                    <a:gd name="connsiteX6" fmla="*/ 1459 w 10000"/>
                    <a:gd name="connsiteY6" fmla="*/ 1110 h 9419"/>
                    <a:gd name="connsiteX7" fmla="*/ 5225 w 10000"/>
                    <a:gd name="connsiteY7" fmla="*/ 1449 h 9419"/>
                    <a:gd name="connsiteX8" fmla="*/ 5225 w 10000"/>
                    <a:gd name="connsiteY8" fmla="*/ 3450 h 9419"/>
                    <a:gd name="connsiteX9" fmla="*/ 5275 w 10000"/>
                    <a:gd name="connsiteY9" fmla="*/ 9419 h 9419"/>
                    <a:gd name="connsiteX10" fmla="*/ 5275 w 10000"/>
                    <a:gd name="connsiteY10" fmla="*/ 9407 h 9419"/>
                    <a:gd name="connsiteX11" fmla="*/ 5275 w 10000"/>
                    <a:gd name="connsiteY11" fmla="*/ 1457 h 9419"/>
                    <a:gd name="connsiteX12" fmla="*/ 7667 w 10000"/>
                    <a:gd name="connsiteY12" fmla="*/ 1324 h 9419"/>
                    <a:gd name="connsiteX13" fmla="*/ 8982 w 10000"/>
                    <a:gd name="connsiteY13" fmla="*/ 742 h 9419"/>
                    <a:gd name="connsiteX14" fmla="*/ 10000 w 10000"/>
                    <a:gd name="connsiteY14" fmla="*/ 284 h 9419"/>
                    <a:gd name="connsiteX15" fmla="*/ 2200 w 10000"/>
                    <a:gd name="connsiteY15" fmla="*/ 49 h 9419"/>
                    <a:gd name="connsiteX16" fmla="*/ 2200 w 10000"/>
                    <a:gd name="connsiteY16" fmla="*/ 0 h 9419"/>
                    <a:gd name="connsiteX17" fmla="*/ 1270 w 10000"/>
                    <a:gd name="connsiteY17" fmla="*/ 856 h 9419"/>
                    <a:gd name="connsiteX0" fmla="*/ 1270 w 10000"/>
                    <a:gd name="connsiteY0" fmla="*/ 909 h 10000"/>
                    <a:gd name="connsiteX1" fmla="*/ 1251 w 10000"/>
                    <a:gd name="connsiteY1" fmla="*/ 958 h 10000"/>
                    <a:gd name="connsiteX2" fmla="*/ 1192 w 10000"/>
                    <a:gd name="connsiteY2" fmla="*/ 983 h 10000"/>
                    <a:gd name="connsiteX3" fmla="*/ 133 w 10000"/>
                    <a:gd name="connsiteY3" fmla="*/ 691 h 10000"/>
                    <a:gd name="connsiteX4" fmla="*/ 35 w 10000"/>
                    <a:gd name="connsiteY4" fmla="*/ 883 h 10000"/>
                    <a:gd name="connsiteX5" fmla="*/ 875 w 10000"/>
                    <a:gd name="connsiteY5" fmla="*/ 1102 h 10000"/>
                    <a:gd name="connsiteX6" fmla="*/ 1459 w 10000"/>
                    <a:gd name="connsiteY6" fmla="*/ 1178 h 10000"/>
                    <a:gd name="connsiteX7" fmla="*/ 5225 w 10000"/>
                    <a:gd name="connsiteY7" fmla="*/ 1538 h 10000"/>
                    <a:gd name="connsiteX8" fmla="*/ 5225 w 10000"/>
                    <a:gd name="connsiteY8" fmla="*/ 3663 h 10000"/>
                    <a:gd name="connsiteX9" fmla="*/ 5275 w 10000"/>
                    <a:gd name="connsiteY9" fmla="*/ 10000 h 10000"/>
                    <a:gd name="connsiteX10" fmla="*/ 5275 w 10000"/>
                    <a:gd name="connsiteY10" fmla="*/ 1547 h 10000"/>
                    <a:gd name="connsiteX11" fmla="*/ 7667 w 10000"/>
                    <a:gd name="connsiteY11" fmla="*/ 1406 h 10000"/>
                    <a:gd name="connsiteX12" fmla="*/ 8982 w 10000"/>
                    <a:gd name="connsiteY12" fmla="*/ 788 h 10000"/>
                    <a:gd name="connsiteX13" fmla="*/ 10000 w 10000"/>
                    <a:gd name="connsiteY13" fmla="*/ 302 h 10000"/>
                    <a:gd name="connsiteX14" fmla="*/ 2200 w 10000"/>
                    <a:gd name="connsiteY14" fmla="*/ 52 h 10000"/>
                    <a:gd name="connsiteX15" fmla="*/ 2200 w 10000"/>
                    <a:gd name="connsiteY15" fmla="*/ 0 h 10000"/>
                    <a:gd name="connsiteX16" fmla="*/ 1270 w 10000"/>
                    <a:gd name="connsiteY16" fmla="*/ 909 h 10000"/>
                    <a:gd name="connsiteX0" fmla="*/ 1270 w 10000"/>
                    <a:gd name="connsiteY0" fmla="*/ 909 h 3663"/>
                    <a:gd name="connsiteX1" fmla="*/ 1251 w 10000"/>
                    <a:gd name="connsiteY1" fmla="*/ 958 h 3663"/>
                    <a:gd name="connsiteX2" fmla="*/ 1192 w 10000"/>
                    <a:gd name="connsiteY2" fmla="*/ 983 h 3663"/>
                    <a:gd name="connsiteX3" fmla="*/ 133 w 10000"/>
                    <a:gd name="connsiteY3" fmla="*/ 691 h 3663"/>
                    <a:gd name="connsiteX4" fmla="*/ 35 w 10000"/>
                    <a:gd name="connsiteY4" fmla="*/ 883 h 3663"/>
                    <a:gd name="connsiteX5" fmla="*/ 875 w 10000"/>
                    <a:gd name="connsiteY5" fmla="*/ 1102 h 3663"/>
                    <a:gd name="connsiteX6" fmla="*/ 1459 w 10000"/>
                    <a:gd name="connsiteY6" fmla="*/ 1178 h 3663"/>
                    <a:gd name="connsiteX7" fmla="*/ 5225 w 10000"/>
                    <a:gd name="connsiteY7" fmla="*/ 1538 h 3663"/>
                    <a:gd name="connsiteX8" fmla="*/ 5225 w 10000"/>
                    <a:gd name="connsiteY8" fmla="*/ 3663 h 3663"/>
                    <a:gd name="connsiteX9" fmla="*/ 5275 w 10000"/>
                    <a:gd name="connsiteY9" fmla="*/ 1547 h 3663"/>
                    <a:gd name="connsiteX10" fmla="*/ 7667 w 10000"/>
                    <a:gd name="connsiteY10" fmla="*/ 1406 h 3663"/>
                    <a:gd name="connsiteX11" fmla="*/ 8982 w 10000"/>
                    <a:gd name="connsiteY11" fmla="*/ 788 h 3663"/>
                    <a:gd name="connsiteX12" fmla="*/ 10000 w 10000"/>
                    <a:gd name="connsiteY12" fmla="*/ 302 h 3663"/>
                    <a:gd name="connsiteX13" fmla="*/ 2200 w 10000"/>
                    <a:gd name="connsiteY13" fmla="*/ 52 h 3663"/>
                    <a:gd name="connsiteX14" fmla="*/ 2200 w 10000"/>
                    <a:gd name="connsiteY14" fmla="*/ 0 h 3663"/>
                    <a:gd name="connsiteX15" fmla="*/ 1270 w 10000"/>
                    <a:gd name="connsiteY15" fmla="*/ 909 h 3663"/>
                    <a:gd name="connsiteX0" fmla="*/ 1270 w 10000"/>
                    <a:gd name="connsiteY0" fmla="*/ 2482 h 4521"/>
                    <a:gd name="connsiteX1" fmla="*/ 1251 w 10000"/>
                    <a:gd name="connsiteY1" fmla="*/ 2615 h 4521"/>
                    <a:gd name="connsiteX2" fmla="*/ 1192 w 10000"/>
                    <a:gd name="connsiteY2" fmla="*/ 2684 h 4521"/>
                    <a:gd name="connsiteX3" fmla="*/ 133 w 10000"/>
                    <a:gd name="connsiteY3" fmla="*/ 1886 h 4521"/>
                    <a:gd name="connsiteX4" fmla="*/ 35 w 10000"/>
                    <a:gd name="connsiteY4" fmla="*/ 2411 h 4521"/>
                    <a:gd name="connsiteX5" fmla="*/ 875 w 10000"/>
                    <a:gd name="connsiteY5" fmla="*/ 3008 h 4521"/>
                    <a:gd name="connsiteX6" fmla="*/ 1459 w 10000"/>
                    <a:gd name="connsiteY6" fmla="*/ 3216 h 4521"/>
                    <a:gd name="connsiteX7" fmla="*/ 5225 w 10000"/>
                    <a:gd name="connsiteY7" fmla="*/ 4199 h 4521"/>
                    <a:gd name="connsiteX8" fmla="*/ 5275 w 10000"/>
                    <a:gd name="connsiteY8" fmla="*/ 4223 h 4521"/>
                    <a:gd name="connsiteX9" fmla="*/ 7667 w 10000"/>
                    <a:gd name="connsiteY9" fmla="*/ 3838 h 4521"/>
                    <a:gd name="connsiteX10" fmla="*/ 8982 w 10000"/>
                    <a:gd name="connsiteY10" fmla="*/ 2151 h 4521"/>
                    <a:gd name="connsiteX11" fmla="*/ 10000 w 10000"/>
                    <a:gd name="connsiteY11" fmla="*/ 824 h 4521"/>
                    <a:gd name="connsiteX12" fmla="*/ 2200 w 10000"/>
                    <a:gd name="connsiteY12" fmla="*/ 142 h 4521"/>
                    <a:gd name="connsiteX13" fmla="*/ 2200 w 10000"/>
                    <a:gd name="connsiteY13" fmla="*/ 0 h 4521"/>
                    <a:gd name="connsiteX14" fmla="*/ 1270 w 10000"/>
                    <a:gd name="connsiteY14" fmla="*/ 2482 h 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4521">
                      <a:moveTo>
                        <a:pt x="1270" y="2482"/>
                      </a:moveTo>
                      <a:cubicBezTo>
                        <a:pt x="1270" y="2542"/>
                        <a:pt x="1270" y="2553"/>
                        <a:pt x="1251" y="2615"/>
                      </a:cubicBezTo>
                      <a:cubicBezTo>
                        <a:pt x="1231" y="2637"/>
                        <a:pt x="1212" y="2662"/>
                        <a:pt x="1192" y="2684"/>
                      </a:cubicBezTo>
                      <a:cubicBezTo>
                        <a:pt x="451" y="2648"/>
                        <a:pt x="312" y="2299"/>
                        <a:pt x="133" y="1886"/>
                      </a:cubicBezTo>
                      <a:cubicBezTo>
                        <a:pt x="-34" y="2042"/>
                        <a:pt x="-14" y="2214"/>
                        <a:pt x="35" y="2411"/>
                      </a:cubicBezTo>
                      <a:cubicBezTo>
                        <a:pt x="164" y="2883"/>
                        <a:pt x="530" y="2856"/>
                        <a:pt x="875" y="3008"/>
                      </a:cubicBezTo>
                      <a:cubicBezTo>
                        <a:pt x="1093" y="3104"/>
                        <a:pt x="1241" y="3134"/>
                        <a:pt x="1459" y="3216"/>
                      </a:cubicBezTo>
                      <a:lnTo>
                        <a:pt x="5225" y="4199"/>
                      </a:lnTo>
                      <a:cubicBezTo>
                        <a:pt x="5861" y="4367"/>
                        <a:pt x="4868" y="4283"/>
                        <a:pt x="5275" y="4223"/>
                      </a:cubicBezTo>
                      <a:cubicBezTo>
                        <a:pt x="6757" y="4540"/>
                        <a:pt x="6926" y="4829"/>
                        <a:pt x="7667" y="3838"/>
                      </a:cubicBezTo>
                      <a:cubicBezTo>
                        <a:pt x="8093" y="3271"/>
                        <a:pt x="8566" y="2711"/>
                        <a:pt x="8982" y="2151"/>
                      </a:cubicBezTo>
                      <a:lnTo>
                        <a:pt x="10000" y="824"/>
                      </a:lnTo>
                      <a:lnTo>
                        <a:pt x="2200" y="142"/>
                      </a:lnTo>
                      <a:lnTo>
                        <a:pt x="2200" y="0"/>
                      </a:lnTo>
                      <a:cubicBezTo>
                        <a:pt x="1903" y="319"/>
                        <a:pt x="1597" y="2143"/>
                        <a:pt x="1270" y="2482"/>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8" name="Freeform 205">
                  <a:extLst>
                    <a:ext uri="{FF2B5EF4-FFF2-40B4-BE49-F238E27FC236}">
                      <a16:creationId xmlns:a16="http://schemas.microsoft.com/office/drawing/2014/main" id="{8B56D60D-807E-4568-8C95-0C6A2CEF28C9}"/>
                    </a:ext>
                  </a:extLst>
                </p:cNvPr>
                <p:cNvSpPr>
                  <a:spLocks/>
                </p:cNvSpPr>
                <p:nvPr/>
              </p:nvSpPr>
              <p:spPr bwMode="auto">
                <a:xfrm>
                  <a:off x="11247439" y="3433764"/>
                  <a:ext cx="307975" cy="222250"/>
                </a:xfrm>
                <a:custGeom>
                  <a:avLst/>
                  <a:gdLst>
                    <a:gd name="T0" fmla="*/ 0 w 940"/>
                    <a:gd name="T1" fmla="*/ 542 h 681"/>
                    <a:gd name="T2" fmla="*/ 0 w 940"/>
                    <a:gd name="T3" fmla="*/ 566 h 681"/>
                    <a:gd name="T4" fmla="*/ 789 w 940"/>
                    <a:gd name="T5" fmla="*/ 681 h 681"/>
                    <a:gd name="T6" fmla="*/ 929 w 940"/>
                    <a:gd name="T7" fmla="*/ 397 h 681"/>
                    <a:gd name="T8" fmla="*/ 929 w 940"/>
                    <a:gd name="T9" fmla="*/ 306 h 681"/>
                    <a:gd name="T10" fmla="*/ 867 w 940"/>
                    <a:gd name="T11" fmla="*/ 260 h 681"/>
                    <a:gd name="T12" fmla="*/ 563 w 940"/>
                    <a:gd name="T13" fmla="*/ 131 h 681"/>
                    <a:gd name="T14" fmla="*/ 264 w 940"/>
                    <a:gd name="T15" fmla="*/ 0 h 681"/>
                    <a:gd name="T16" fmla="*/ 123 w 940"/>
                    <a:gd name="T17" fmla="*/ 268 h 681"/>
                    <a:gd name="T18" fmla="*/ 0 w 940"/>
                    <a:gd name="T19" fmla="*/ 54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0" h="681">
                      <a:moveTo>
                        <a:pt x="0" y="542"/>
                      </a:moveTo>
                      <a:lnTo>
                        <a:pt x="0" y="566"/>
                      </a:lnTo>
                      <a:lnTo>
                        <a:pt x="789" y="681"/>
                      </a:lnTo>
                      <a:lnTo>
                        <a:pt x="929" y="397"/>
                      </a:lnTo>
                      <a:cubicBezTo>
                        <a:pt x="939" y="352"/>
                        <a:pt x="940" y="353"/>
                        <a:pt x="929" y="306"/>
                      </a:cubicBezTo>
                      <a:cubicBezTo>
                        <a:pt x="913" y="297"/>
                        <a:pt x="882" y="276"/>
                        <a:pt x="867" y="260"/>
                      </a:cubicBezTo>
                      <a:cubicBezTo>
                        <a:pt x="820" y="254"/>
                        <a:pt x="623" y="157"/>
                        <a:pt x="563" y="131"/>
                      </a:cubicBezTo>
                      <a:cubicBezTo>
                        <a:pt x="481" y="96"/>
                        <a:pt x="341" y="21"/>
                        <a:pt x="264" y="0"/>
                      </a:cubicBezTo>
                      <a:cubicBezTo>
                        <a:pt x="222" y="89"/>
                        <a:pt x="165" y="179"/>
                        <a:pt x="123" y="268"/>
                      </a:cubicBezTo>
                      <a:cubicBezTo>
                        <a:pt x="84" y="352"/>
                        <a:pt x="9" y="444"/>
                        <a:pt x="0" y="542"/>
                      </a:cubicBezTo>
                      <a:close/>
                    </a:path>
                  </a:pathLst>
                </a:custGeom>
                <a:solidFill>
                  <a:srgbClr val="76B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9" name="Freeform 248">
                  <a:extLst>
                    <a:ext uri="{FF2B5EF4-FFF2-40B4-BE49-F238E27FC236}">
                      <a16:creationId xmlns:a16="http://schemas.microsoft.com/office/drawing/2014/main" id="{B2828D65-E2BC-476B-8857-DA379D8C011F}"/>
                    </a:ext>
                  </a:extLst>
                </p:cNvPr>
                <p:cNvSpPr>
                  <a:spLocks/>
                </p:cNvSpPr>
                <p:nvPr/>
              </p:nvSpPr>
              <p:spPr bwMode="auto">
                <a:xfrm>
                  <a:off x="11193464" y="3398839"/>
                  <a:ext cx="141288" cy="349250"/>
                </a:xfrm>
                <a:custGeom>
                  <a:avLst/>
                  <a:gdLst>
                    <a:gd name="T0" fmla="*/ 69 w 431"/>
                    <a:gd name="T1" fmla="*/ 516 h 1064"/>
                    <a:gd name="T2" fmla="*/ 57 w 431"/>
                    <a:gd name="T3" fmla="*/ 646 h 1064"/>
                    <a:gd name="T4" fmla="*/ 36 w 431"/>
                    <a:gd name="T5" fmla="*/ 653 h 1064"/>
                    <a:gd name="T6" fmla="*/ 0 w 431"/>
                    <a:gd name="T7" fmla="*/ 651 h 1064"/>
                    <a:gd name="T8" fmla="*/ 65 w 431"/>
                    <a:gd name="T9" fmla="*/ 824 h 1064"/>
                    <a:gd name="T10" fmla="*/ 73 w 431"/>
                    <a:gd name="T11" fmla="*/ 1064 h 1064"/>
                    <a:gd name="T12" fmla="*/ 167 w 431"/>
                    <a:gd name="T13" fmla="*/ 646 h 1064"/>
                    <a:gd name="T14" fmla="*/ 290 w 431"/>
                    <a:gd name="T15" fmla="*/ 372 h 1064"/>
                    <a:gd name="T16" fmla="*/ 431 w 431"/>
                    <a:gd name="T17" fmla="*/ 104 h 1064"/>
                    <a:gd name="T18" fmla="*/ 317 w 431"/>
                    <a:gd name="T19" fmla="*/ 43 h 1064"/>
                    <a:gd name="T20" fmla="*/ 211 w 431"/>
                    <a:gd name="T21" fmla="*/ 0 h 1064"/>
                    <a:gd name="T22" fmla="*/ 157 w 431"/>
                    <a:gd name="T23" fmla="*/ 280 h 1064"/>
                    <a:gd name="T24" fmla="*/ 69 w 431"/>
                    <a:gd name="T25" fmla="*/ 516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1064">
                      <a:moveTo>
                        <a:pt x="69" y="516"/>
                      </a:moveTo>
                      <a:lnTo>
                        <a:pt x="57" y="646"/>
                      </a:lnTo>
                      <a:lnTo>
                        <a:pt x="36" y="653"/>
                      </a:lnTo>
                      <a:lnTo>
                        <a:pt x="0" y="651"/>
                      </a:lnTo>
                      <a:cubicBezTo>
                        <a:pt x="25" y="708"/>
                        <a:pt x="57" y="743"/>
                        <a:pt x="65" y="824"/>
                      </a:cubicBezTo>
                      <a:cubicBezTo>
                        <a:pt x="72" y="894"/>
                        <a:pt x="73" y="991"/>
                        <a:pt x="73" y="1064"/>
                      </a:cubicBezTo>
                      <a:cubicBezTo>
                        <a:pt x="106" y="1007"/>
                        <a:pt x="137" y="700"/>
                        <a:pt x="167" y="646"/>
                      </a:cubicBezTo>
                      <a:cubicBezTo>
                        <a:pt x="176" y="548"/>
                        <a:pt x="251" y="456"/>
                        <a:pt x="290" y="372"/>
                      </a:cubicBezTo>
                      <a:cubicBezTo>
                        <a:pt x="332" y="283"/>
                        <a:pt x="389" y="193"/>
                        <a:pt x="431" y="104"/>
                      </a:cubicBezTo>
                      <a:cubicBezTo>
                        <a:pt x="399" y="70"/>
                        <a:pt x="346" y="69"/>
                        <a:pt x="317" y="43"/>
                      </a:cubicBezTo>
                      <a:lnTo>
                        <a:pt x="211" y="0"/>
                      </a:lnTo>
                      <a:cubicBezTo>
                        <a:pt x="191" y="92"/>
                        <a:pt x="174" y="187"/>
                        <a:pt x="157" y="280"/>
                      </a:cubicBezTo>
                      <a:cubicBezTo>
                        <a:pt x="142" y="364"/>
                        <a:pt x="130" y="481"/>
                        <a:pt x="69" y="516"/>
                      </a:cubicBezTo>
                      <a:close/>
                    </a:path>
                  </a:pathLst>
                </a:custGeom>
                <a:solidFill>
                  <a:srgbClr val="2A6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0" name="Freeform 249">
                  <a:extLst>
                    <a:ext uri="{FF2B5EF4-FFF2-40B4-BE49-F238E27FC236}">
                      <a16:creationId xmlns:a16="http://schemas.microsoft.com/office/drawing/2014/main" id="{1D6DA86B-5D19-4802-9781-16EDB8C8B9E8}"/>
                    </a:ext>
                  </a:extLst>
                </p:cNvPr>
                <p:cNvSpPr>
                  <a:spLocks/>
                </p:cNvSpPr>
                <p:nvPr/>
              </p:nvSpPr>
              <p:spPr bwMode="auto">
                <a:xfrm>
                  <a:off x="10984802" y="3318985"/>
                  <a:ext cx="119762" cy="273528"/>
                </a:xfrm>
                <a:custGeom>
                  <a:avLst/>
                  <a:gdLst>
                    <a:gd name="T0" fmla="*/ 0 w 242"/>
                    <a:gd name="T1" fmla="*/ 253 h 840"/>
                    <a:gd name="T2" fmla="*/ 35 w 242"/>
                    <a:gd name="T3" fmla="*/ 821 h 840"/>
                    <a:gd name="T4" fmla="*/ 154 w 242"/>
                    <a:gd name="T5" fmla="*/ 840 h 840"/>
                    <a:gd name="T6" fmla="*/ 166 w 242"/>
                    <a:gd name="T7" fmla="*/ 709 h 840"/>
                    <a:gd name="T8" fmla="*/ 178 w 242"/>
                    <a:gd name="T9" fmla="*/ 378 h 840"/>
                    <a:gd name="T10" fmla="*/ 242 w 242"/>
                    <a:gd name="T11" fmla="*/ 36 h 840"/>
                    <a:gd name="T12" fmla="*/ 81 w 242"/>
                    <a:gd name="T13" fmla="*/ 86 h 840"/>
                    <a:gd name="T14" fmla="*/ 0 w 242"/>
                    <a:gd name="T15" fmla="*/ 253 h 840"/>
                    <a:gd name="connsiteX0" fmla="*/ 5034 w 15034"/>
                    <a:gd name="connsiteY0" fmla="*/ 2583 h 9571"/>
                    <a:gd name="connsiteX1" fmla="*/ 0 w 15034"/>
                    <a:gd name="connsiteY1" fmla="*/ 9068 h 9571"/>
                    <a:gd name="connsiteX2" fmla="*/ 11398 w 15034"/>
                    <a:gd name="connsiteY2" fmla="*/ 9571 h 9571"/>
                    <a:gd name="connsiteX3" fmla="*/ 11894 w 15034"/>
                    <a:gd name="connsiteY3" fmla="*/ 8011 h 9571"/>
                    <a:gd name="connsiteX4" fmla="*/ 12389 w 15034"/>
                    <a:gd name="connsiteY4" fmla="*/ 4071 h 9571"/>
                    <a:gd name="connsiteX5" fmla="*/ 15034 w 15034"/>
                    <a:gd name="connsiteY5" fmla="*/ 0 h 9571"/>
                    <a:gd name="connsiteX6" fmla="*/ 8381 w 15034"/>
                    <a:gd name="connsiteY6" fmla="*/ 595 h 9571"/>
                    <a:gd name="connsiteX7" fmla="*/ 5034 w 15034"/>
                    <a:gd name="connsiteY7" fmla="*/ 2583 h 9571"/>
                    <a:gd name="connsiteX0" fmla="*/ 3348 w 10000"/>
                    <a:gd name="connsiteY0" fmla="*/ 2802 h 10103"/>
                    <a:gd name="connsiteX1" fmla="*/ 0 w 10000"/>
                    <a:gd name="connsiteY1" fmla="*/ 9577 h 10103"/>
                    <a:gd name="connsiteX2" fmla="*/ 7581 w 10000"/>
                    <a:gd name="connsiteY2" fmla="*/ 10103 h 10103"/>
                    <a:gd name="connsiteX3" fmla="*/ 7911 w 10000"/>
                    <a:gd name="connsiteY3" fmla="*/ 8473 h 10103"/>
                    <a:gd name="connsiteX4" fmla="*/ 8241 w 10000"/>
                    <a:gd name="connsiteY4" fmla="*/ 4356 h 10103"/>
                    <a:gd name="connsiteX5" fmla="*/ 10000 w 10000"/>
                    <a:gd name="connsiteY5" fmla="*/ 103 h 10103"/>
                    <a:gd name="connsiteX6" fmla="*/ 5096 w 10000"/>
                    <a:gd name="connsiteY6" fmla="*/ 0 h 10103"/>
                    <a:gd name="connsiteX7" fmla="*/ 3348 w 10000"/>
                    <a:gd name="connsiteY7" fmla="*/ 2802 h 1010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092 h 10393"/>
                    <a:gd name="connsiteX1" fmla="*/ 0 w 10000"/>
                    <a:gd name="connsiteY1" fmla="*/ 9867 h 10393"/>
                    <a:gd name="connsiteX2" fmla="*/ 7581 w 10000"/>
                    <a:gd name="connsiteY2" fmla="*/ 10393 h 10393"/>
                    <a:gd name="connsiteX3" fmla="*/ 7911 w 10000"/>
                    <a:gd name="connsiteY3" fmla="*/ 8763 h 10393"/>
                    <a:gd name="connsiteX4" fmla="*/ 8241 w 10000"/>
                    <a:gd name="connsiteY4" fmla="*/ 4646 h 10393"/>
                    <a:gd name="connsiteX5" fmla="*/ 10000 w 10000"/>
                    <a:gd name="connsiteY5" fmla="*/ 393 h 10393"/>
                    <a:gd name="connsiteX6" fmla="*/ 4936 w 10000"/>
                    <a:gd name="connsiteY6" fmla="*/ 0 h 10393"/>
                    <a:gd name="connsiteX7" fmla="*/ 3348 w 10000"/>
                    <a:gd name="connsiteY7" fmla="*/ 3092 h 10393"/>
                    <a:gd name="connsiteX0" fmla="*/ 3348 w 10000"/>
                    <a:gd name="connsiteY0" fmla="*/ 3105 h 10406"/>
                    <a:gd name="connsiteX1" fmla="*/ 0 w 10000"/>
                    <a:gd name="connsiteY1" fmla="*/ 9880 h 10406"/>
                    <a:gd name="connsiteX2" fmla="*/ 7581 w 10000"/>
                    <a:gd name="connsiteY2" fmla="*/ 10406 h 10406"/>
                    <a:gd name="connsiteX3" fmla="*/ 7911 w 10000"/>
                    <a:gd name="connsiteY3" fmla="*/ 8776 h 10406"/>
                    <a:gd name="connsiteX4" fmla="*/ 8241 w 10000"/>
                    <a:gd name="connsiteY4" fmla="*/ 4659 h 10406"/>
                    <a:gd name="connsiteX5" fmla="*/ 10000 w 10000"/>
                    <a:gd name="connsiteY5" fmla="*/ 406 h 10406"/>
                    <a:gd name="connsiteX6" fmla="*/ 4936 w 10000"/>
                    <a:gd name="connsiteY6" fmla="*/ 13 h 10406"/>
                    <a:gd name="connsiteX7" fmla="*/ 3348 w 10000"/>
                    <a:gd name="connsiteY7" fmla="*/ 3105 h 10406"/>
                    <a:gd name="connsiteX0" fmla="*/ 4972 w 10036"/>
                    <a:gd name="connsiteY0" fmla="*/ 13 h 10406"/>
                    <a:gd name="connsiteX1" fmla="*/ 36 w 10036"/>
                    <a:gd name="connsiteY1" fmla="*/ 9880 h 10406"/>
                    <a:gd name="connsiteX2" fmla="*/ 7617 w 10036"/>
                    <a:gd name="connsiteY2" fmla="*/ 10406 h 10406"/>
                    <a:gd name="connsiteX3" fmla="*/ 7947 w 10036"/>
                    <a:gd name="connsiteY3" fmla="*/ 8776 h 10406"/>
                    <a:gd name="connsiteX4" fmla="*/ 8277 w 10036"/>
                    <a:gd name="connsiteY4" fmla="*/ 4659 h 10406"/>
                    <a:gd name="connsiteX5" fmla="*/ 10036 w 10036"/>
                    <a:gd name="connsiteY5" fmla="*/ 406 h 10406"/>
                    <a:gd name="connsiteX6" fmla="*/ 4972 w 10036"/>
                    <a:gd name="connsiteY6" fmla="*/ 13 h 1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6" h="10406">
                      <a:moveTo>
                        <a:pt x="4972" y="13"/>
                      </a:moveTo>
                      <a:cubicBezTo>
                        <a:pt x="3305" y="1592"/>
                        <a:pt x="-405" y="8148"/>
                        <a:pt x="36" y="9880"/>
                      </a:cubicBezTo>
                      <a:lnTo>
                        <a:pt x="7617" y="10406"/>
                      </a:lnTo>
                      <a:lnTo>
                        <a:pt x="7947" y="8776"/>
                      </a:lnTo>
                      <a:cubicBezTo>
                        <a:pt x="6573" y="7682"/>
                        <a:pt x="7672" y="5940"/>
                        <a:pt x="8277" y="4659"/>
                      </a:cubicBezTo>
                      <a:cubicBezTo>
                        <a:pt x="8881" y="3328"/>
                        <a:pt x="9624" y="1761"/>
                        <a:pt x="10036" y="406"/>
                      </a:cubicBezTo>
                      <a:cubicBezTo>
                        <a:pt x="8348" y="275"/>
                        <a:pt x="6820" y="-73"/>
                        <a:pt x="4972" y="13"/>
                      </a:cubicBezTo>
                      <a:close/>
                    </a:path>
                  </a:pathLst>
                </a:custGeom>
                <a:solidFill>
                  <a:srgbClr val="77B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81" name="Freeform 272">
                  <a:extLst>
                    <a:ext uri="{FF2B5EF4-FFF2-40B4-BE49-F238E27FC236}">
                      <a16:creationId xmlns:a16="http://schemas.microsoft.com/office/drawing/2014/main" id="{A392E34D-073C-4083-81D1-27EA10844A10}"/>
                    </a:ext>
                  </a:extLst>
                </p:cNvPr>
                <p:cNvSpPr>
                  <a:spLocks/>
                </p:cNvSpPr>
                <p:nvPr/>
              </p:nvSpPr>
              <p:spPr bwMode="auto">
                <a:xfrm>
                  <a:off x="10974713" y="3572822"/>
                  <a:ext cx="126676" cy="153041"/>
                </a:xfrm>
                <a:custGeom>
                  <a:avLst/>
                  <a:gdLst>
                    <a:gd name="T0" fmla="*/ 0 w 223"/>
                    <a:gd name="T1" fmla="*/ 338 h 428"/>
                    <a:gd name="T2" fmla="*/ 186 w 223"/>
                    <a:gd name="T3" fmla="*/ 428 h 428"/>
                    <a:gd name="T4" fmla="*/ 223 w 223"/>
                    <a:gd name="T5" fmla="*/ 52 h 428"/>
                    <a:gd name="T6" fmla="*/ 144 w 223"/>
                    <a:gd name="T7" fmla="*/ 44 h 428"/>
                    <a:gd name="T8" fmla="*/ 146 w 223"/>
                    <a:gd name="T9" fmla="*/ 19 h 428"/>
                    <a:gd name="T10" fmla="*/ 27 w 223"/>
                    <a:gd name="T11" fmla="*/ 0 h 428"/>
                    <a:gd name="T12" fmla="*/ 40 w 223"/>
                    <a:gd name="T13" fmla="*/ 184 h 428"/>
                    <a:gd name="T14" fmla="*/ 0 w 223"/>
                    <a:gd name="T15" fmla="*/ 338 h 428"/>
                    <a:gd name="connsiteX0" fmla="*/ 470 w 10470"/>
                    <a:gd name="connsiteY0" fmla="*/ 7897 h 10000"/>
                    <a:gd name="connsiteX1" fmla="*/ 8811 w 10470"/>
                    <a:gd name="connsiteY1" fmla="*/ 10000 h 10000"/>
                    <a:gd name="connsiteX2" fmla="*/ 10470 w 10470"/>
                    <a:gd name="connsiteY2" fmla="*/ 1215 h 10000"/>
                    <a:gd name="connsiteX3" fmla="*/ 6927 w 10470"/>
                    <a:gd name="connsiteY3" fmla="*/ 1028 h 10000"/>
                    <a:gd name="connsiteX4" fmla="*/ 7017 w 10470"/>
                    <a:gd name="connsiteY4" fmla="*/ 444 h 10000"/>
                    <a:gd name="connsiteX5" fmla="*/ 1681 w 10470"/>
                    <a:gd name="connsiteY5" fmla="*/ 0 h 10000"/>
                    <a:gd name="connsiteX6" fmla="*/ 470 w 10470"/>
                    <a:gd name="connsiteY6" fmla="*/ 7897 h 10000"/>
                    <a:gd name="connsiteX0" fmla="*/ 4699 w 14699"/>
                    <a:gd name="connsiteY0" fmla="*/ 8852 h 10955"/>
                    <a:gd name="connsiteX1" fmla="*/ 13040 w 14699"/>
                    <a:gd name="connsiteY1" fmla="*/ 10955 h 10955"/>
                    <a:gd name="connsiteX2" fmla="*/ 14699 w 14699"/>
                    <a:gd name="connsiteY2" fmla="*/ 2170 h 10955"/>
                    <a:gd name="connsiteX3" fmla="*/ 11156 w 14699"/>
                    <a:gd name="connsiteY3" fmla="*/ 1983 h 10955"/>
                    <a:gd name="connsiteX4" fmla="*/ 11246 w 14699"/>
                    <a:gd name="connsiteY4" fmla="*/ 1399 h 10955"/>
                    <a:gd name="connsiteX5" fmla="*/ 171 w 14699"/>
                    <a:gd name="connsiteY5" fmla="*/ 0 h 10955"/>
                    <a:gd name="connsiteX6" fmla="*/ 4699 w 14699"/>
                    <a:gd name="connsiteY6" fmla="*/ 8852 h 10955"/>
                    <a:gd name="connsiteX0" fmla="*/ 303 w 17347"/>
                    <a:gd name="connsiteY0" fmla="*/ 7625 h 10955"/>
                    <a:gd name="connsiteX1" fmla="*/ 15688 w 17347"/>
                    <a:gd name="connsiteY1" fmla="*/ 10955 h 10955"/>
                    <a:gd name="connsiteX2" fmla="*/ 17347 w 17347"/>
                    <a:gd name="connsiteY2" fmla="*/ 2170 h 10955"/>
                    <a:gd name="connsiteX3" fmla="*/ 13804 w 17347"/>
                    <a:gd name="connsiteY3" fmla="*/ 1983 h 10955"/>
                    <a:gd name="connsiteX4" fmla="*/ 13894 w 17347"/>
                    <a:gd name="connsiteY4" fmla="*/ 1399 h 10955"/>
                    <a:gd name="connsiteX5" fmla="*/ 2819 w 17347"/>
                    <a:gd name="connsiteY5" fmla="*/ 0 h 10955"/>
                    <a:gd name="connsiteX6" fmla="*/ 303 w 17347"/>
                    <a:gd name="connsiteY6" fmla="*/ 7625 h 1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47" h="10955">
                      <a:moveTo>
                        <a:pt x="303" y="7625"/>
                      </a:moveTo>
                      <a:cubicBezTo>
                        <a:pt x="1155" y="8279"/>
                        <a:pt x="14118" y="10745"/>
                        <a:pt x="15688" y="10955"/>
                      </a:cubicBezTo>
                      <a:cubicBezTo>
                        <a:pt x="14791" y="8221"/>
                        <a:pt x="16764" y="4974"/>
                        <a:pt x="17347" y="2170"/>
                      </a:cubicBezTo>
                      <a:lnTo>
                        <a:pt x="13804" y="1983"/>
                      </a:lnTo>
                      <a:cubicBezTo>
                        <a:pt x="13834" y="1788"/>
                        <a:pt x="13864" y="1594"/>
                        <a:pt x="13894" y="1399"/>
                      </a:cubicBezTo>
                      <a:lnTo>
                        <a:pt x="2819" y="0"/>
                      </a:lnTo>
                      <a:cubicBezTo>
                        <a:pt x="1728" y="1242"/>
                        <a:pt x="-885" y="5958"/>
                        <a:pt x="303" y="7625"/>
                      </a:cubicBezTo>
                      <a:close/>
                    </a:path>
                  </a:pathLst>
                </a:custGeom>
                <a:solidFill>
                  <a:srgbClr val="478C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grpSp>
        <p:nvGrpSpPr>
          <p:cNvPr id="222" name="Group 221">
            <a:extLst>
              <a:ext uri="{FF2B5EF4-FFF2-40B4-BE49-F238E27FC236}">
                <a16:creationId xmlns:a16="http://schemas.microsoft.com/office/drawing/2014/main" id="{124A01BA-97AC-47B8-B1B9-C2ABAA2B0C51}"/>
              </a:ext>
            </a:extLst>
          </p:cNvPr>
          <p:cNvGrpSpPr/>
          <p:nvPr/>
        </p:nvGrpSpPr>
        <p:grpSpPr>
          <a:xfrm>
            <a:off x="10924178" y="2514774"/>
            <a:ext cx="496896" cy="1463960"/>
            <a:chOff x="-1161019" y="1975486"/>
            <a:chExt cx="1186497" cy="3495676"/>
          </a:xfrm>
        </p:grpSpPr>
        <p:sp>
          <p:nvSpPr>
            <p:cNvPr id="325" name="Oval 324">
              <a:extLst>
                <a:ext uri="{FF2B5EF4-FFF2-40B4-BE49-F238E27FC236}">
                  <a16:creationId xmlns:a16="http://schemas.microsoft.com/office/drawing/2014/main" id="{DC360298-AC26-4473-A43D-8ACDFCC0D858}"/>
                </a:ext>
              </a:extLst>
            </p:cNvPr>
            <p:cNvSpPr/>
            <p:nvPr/>
          </p:nvSpPr>
          <p:spPr>
            <a:xfrm>
              <a:off x="-629920" y="2615736"/>
              <a:ext cx="335280" cy="262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6" name="Group 325">
              <a:extLst>
                <a:ext uri="{FF2B5EF4-FFF2-40B4-BE49-F238E27FC236}">
                  <a16:creationId xmlns:a16="http://schemas.microsoft.com/office/drawing/2014/main" id="{C81957FF-0891-4878-A513-8C76A18A371E}"/>
                </a:ext>
              </a:extLst>
            </p:cNvPr>
            <p:cNvGrpSpPr/>
            <p:nvPr/>
          </p:nvGrpSpPr>
          <p:grpSpPr>
            <a:xfrm>
              <a:off x="-1161019" y="1975486"/>
              <a:ext cx="1186497" cy="3495676"/>
              <a:chOff x="1705770" y="1050926"/>
              <a:chExt cx="1186497" cy="3495676"/>
            </a:xfrm>
          </p:grpSpPr>
          <p:sp>
            <p:nvSpPr>
              <p:cNvPr id="327" name="Freeform 354">
                <a:extLst>
                  <a:ext uri="{FF2B5EF4-FFF2-40B4-BE49-F238E27FC236}">
                    <a16:creationId xmlns:a16="http://schemas.microsoft.com/office/drawing/2014/main" id="{2ED9BB93-1F3F-4880-B330-31663AB3074D}"/>
                  </a:ext>
                </a:extLst>
              </p:cNvPr>
              <p:cNvSpPr>
                <a:spLocks/>
              </p:cNvSpPr>
              <p:nvPr/>
            </p:nvSpPr>
            <p:spPr bwMode="auto">
              <a:xfrm>
                <a:off x="1851259" y="1716088"/>
                <a:ext cx="1024909" cy="1118473"/>
              </a:xfrm>
              <a:custGeom>
                <a:avLst/>
                <a:gdLst>
                  <a:gd name="T0" fmla="*/ 79 w 3134"/>
                  <a:gd name="T1" fmla="*/ 2307 h 3392"/>
                  <a:gd name="T2" fmla="*/ 19 w 3134"/>
                  <a:gd name="T3" fmla="*/ 3000 h 3392"/>
                  <a:gd name="T4" fmla="*/ 4 w 3134"/>
                  <a:gd name="T5" fmla="*/ 3184 h 3392"/>
                  <a:gd name="T6" fmla="*/ 33 w 3134"/>
                  <a:gd name="T7" fmla="*/ 3326 h 3392"/>
                  <a:gd name="T8" fmla="*/ 395 w 3134"/>
                  <a:gd name="T9" fmla="*/ 3340 h 3392"/>
                  <a:gd name="T10" fmla="*/ 475 w 3134"/>
                  <a:gd name="T11" fmla="*/ 3358 h 3392"/>
                  <a:gd name="T12" fmla="*/ 480 w 3134"/>
                  <a:gd name="T13" fmla="*/ 3363 h 3392"/>
                  <a:gd name="T14" fmla="*/ 491 w 3134"/>
                  <a:gd name="T15" fmla="*/ 3376 h 3392"/>
                  <a:gd name="T16" fmla="*/ 546 w 3134"/>
                  <a:gd name="T17" fmla="*/ 3157 h 3392"/>
                  <a:gd name="T18" fmla="*/ 569 w 3134"/>
                  <a:gd name="T19" fmla="*/ 2905 h 3392"/>
                  <a:gd name="T20" fmla="*/ 637 w 3134"/>
                  <a:gd name="T21" fmla="*/ 2157 h 3392"/>
                  <a:gd name="T22" fmla="*/ 813 w 3134"/>
                  <a:gd name="T23" fmla="*/ 1579 h 3392"/>
                  <a:gd name="T24" fmla="*/ 821 w 3134"/>
                  <a:gd name="T25" fmla="*/ 1553 h 3392"/>
                  <a:gd name="T26" fmla="*/ 826 w 3134"/>
                  <a:gd name="T27" fmla="*/ 1541 h 3392"/>
                  <a:gd name="T28" fmla="*/ 837 w 3134"/>
                  <a:gd name="T29" fmla="*/ 1523 h 3392"/>
                  <a:gd name="T30" fmla="*/ 836 w 3134"/>
                  <a:gd name="T31" fmla="*/ 3131 h 3392"/>
                  <a:gd name="T32" fmla="*/ 1486 w 3134"/>
                  <a:gd name="T33" fmla="*/ 3125 h 3392"/>
                  <a:gd name="T34" fmla="*/ 1673 w 3134"/>
                  <a:gd name="T35" fmla="*/ 3090 h 3392"/>
                  <a:gd name="T36" fmla="*/ 1783 w 3134"/>
                  <a:gd name="T37" fmla="*/ 3089 h 3392"/>
                  <a:gd name="T38" fmla="*/ 1857 w 3134"/>
                  <a:gd name="T39" fmla="*/ 3123 h 3392"/>
                  <a:gd name="T40" fmla="*/ 2538 w 3134"/>
                  <a:gd name="T41" fmla="*/ 3124 h 3392"/>
                  <a:gd name="T42" fmla="*/ 2541 w 3134"/>
                  <a:gd name="T43" fmla="*/ 1783 h 3392"/>
                  <a:gd name="T44" fmla="*/ 2623 w 3134"/>
                  <a:gd name="T45" fmla="*/ 2140 h 3392"/>
                  <a:gd name="T46" fmla="*/ 2666 w 3134"/>
                  <a:gd name="T47" fmla="*/ 2989 h 3392"/>
                  <a:gd name="T48" fmla="*/ 2727 w 3134"/>
                  <a:gd name="T49" fmla="*/ 3392 h 3392"/>
                  <a:gd name="T50" fmla="*/ 2816 w 3134"/>
                  <a:gd name="T51" fmla="*/ 3366 h 3392"/>
                  <a:gd name="T52" fmla="*/ 2942 w 3134"/>
                  <a:gd name="T53" fmla="*/ 3366 h 3392"/>
                  <a:gd name="T54" fmla="*/ 2966 w 3134"/>
                  <a:gd name="T55" fmla="*/ 2989 h 3392"/>
                  <a:gd name="T56" fmla="*/ 2989 w 3134"/>
                  <a:gd name="T57" fmla="*/ 2608 h 3392"/>
                  <a:gd name="T58" fmla="*/ 3134 w 3134"/>
                  <a:gd name="T59" fmla="*/ 1957 h 3392"/>
                  <a:gd name="T60" fmla="*/ 2852 w 3134"/>
                  <a:gd name="T61" fmla="*/ 693 h 3392"/>
                  <a:gd name="T62" fmla="*/ 2650 w 3134"/>
                  <a:gd name="T63" fmla="*/ 318 h 3392"/>
                  <a:gd name="T64" fmla="*/ 2532 w 3134"/>
                  <a:gd name="T65" fmla="*/ 242 h 3392"/>
                  <a:gd name="T66" fmla="*/ 2003 w 3134"/>
                  <a:gd name="T67" fmla="*/ 0 h 3392"/>
                  <a:gd name="T68" fmla="*/ 2075 w 3134"/>
                  <a:gd name="T69" fmla="*/ 157 h 3392"/>
                  <a:gd name="T70" fmla="*/ 1894 w 3134"/>
                  <a:gd name="T71" fmla="*/ 659 h 3392"/>
                  <a:gd name="T72" fmla="*/ 1836 w 3134"/>
                  <a:gd name="T73" fmla="*/ 569 h 3392"/>
                  <a:gd name="T74" fmla="*/ 1772 w 3134"/>
                  <a:gd name="T75" fmla="*/ 678 h 3392"/>
                  <a:gd name="T76" fmla="*/ 1848 w 3134"/>
                  <a:gd name="T77" fmla="*/ 2625 h 3392"/>
                  <a:gd name="T78" fmla="*/ 1821 w 3134"/>
                  <a:gd name="T79" fmla="*/ 2765 h 3392"/>
                  <a:gd name="T80" fmla="*/ 1698 w 3134"/>
                  <a:gd name="T81" fmla="*/ 2971 h 3392"/>
                  <a:gd name="T82" fmla="*/ 1567 w 3134"/>
                  <a:gd name="T83" fmla="*/ 2765 h 3392"/>
                  <a:gd name="T84" fmla="*/ 1540 w 3134"/>
                  <a:gd name="T85" fmla="*/ 2634 h 3392"/>
                  <a:gd name="T86" fmla="*/ 1614 w 3134"/>
                  <a:gd name="T87" fmla="*/ 839 h 3392"/>
                  <a:gd name="T88" fmla="*/ 1556 w 3134"/>
                  <a:gd name="T89" fmla="*/ 583 h 3392"/>
                  <a:gd name="T90" fmla="*/ 1552 w 3134"/>
                  <a:gd name="T91" fmla="*/ 579 h 3392"/>
                  <a:gd name="T92" fmla="*/ 1548 w 3134"/>
                  <a:gd name="T93" fmla="*/ 575 h 3392"/>
                  <a:gd name="T94" fmla="*/ 1494 w 3134"/>
                  <a:gd name="T95" fmla="*/ 659 h 3392"/>
                  <a:gd name="T96" fmla="*/ 1328 w 3134"/>
                  <a:gd name="T97" fmla="*/ 362 h 3392"/>
                  <a:gd name="T98" fmla="*/ 1378 w 3134"/>
                  <a:gd name="T99" fmla="*/ 0 h 3392"/>
                  <a:gd name="T100" fmla="*/ 907 w 3134"/>
                  <a:gd name="T101" fmla="*/ 199 h 3392"/>
                  <a:gd name="T102" fmla="*/ 782 w 3134"/>
                  <a:gd name="T103" fmla="*/ 303 h 3392"/>
                  <a:gd name="T104" fmla="*/ 568 w 3134"/>
                  <a:gd name="T105" fmla="*/ 538 h 3392"/>
                  <a:gd name="T106" fmla="*/ 249 w 3134"/>
                  <a:gd name="T107" fmla="*/ 1583 h 3392"/>
                  <a:gd name="T108" fmla="*/ 145 w 3134"/>
                  <a:gd name="T109" fmla="*/ 1927 h 3392"/>
                  <a:gd name="T110" fmla="*/ 79 w 3134"/>
                  <a:gd name="T111" fmla="*/ 2307 h 3392"/>
                  <a:gd name="connsiteX0" fmla="*/ 242 w 9995"/>
                  <a:gd name="connsiteY0" fmla="*/ 6801 h 10000"/>
                  <a:gd name="connsiteX1" fmla="*/ 51 w 9995"/>
                  <a:gd name="connsiteY1" fmla="*/ 8844 h 10000"/>
                  <a:gd name="connsiteX2" fmla="*/ 3 w 9995"/>
                  <a:gd name="connsiteY2" fmla="*/ 9387 h 10000"/>
                  <a:gd name="connsiteX3" fmla="*/ 95 w 9995"/>
                  <a:gd name="connsiteY3" fmla="*/ 9805 h 10000"/>
                  <a:gd name="connsiteX4" fmla="*/ 1250 w 9995"/>
                  <a:gd name="connsiteY4" fmla="*/ 9847 h 10000"/>
                  <a:gd name="connsiteX5" fmla="*/ 1506 w 9995"/>
                  <a:gd name="connsiteY5" fmla="*/ 9900 h 10000"/>
                  <a:gd name="connsiteX6" fmla="*/ 1522 w 9995"/>
                  <a:gd name="connsiteY6" fmla="*/ 9915 h 10000"/>
                  <a:gd name="connsiteX7" fmla="*/ 1557 w 9995"/>
                  <a:gd name="connsiteY7" fmla="*/ 9953 h 10000"/>
                  <a:gd name="connsiteX8" fmla="*/ 1732 w 9995"/>
                  <a:gd name="connsiteY8" fmla="*/ 9307 h 10000"/>
                  <a:gd name="connsiteX9" fmla="*/ 1806 w 9995"/>
                  <a:gd name="connsiteY9" fmla="*/ 8564 h 10000"/>
                  <a:gd name="connsiteX10" fmla="*/ 2023 w 9995"/>
                  <a:gd name="connsiteY10" fmla="*/ 6359 h 10000"/>
                  <a:gd name="connsiteX11" fmla="*/ 2584 w 9995"/>
                  <a:gd name="connsiteY11" fmla="*/ 4655 h 10000"/>
                  <a:gd name="connsiteX12" fmla="*/ 2610 w 9995"/>
                  <a:gd name="connsiteY12" fmla="*/ 4578 h 10000"/>
                  <a:gd name="connsiteX13" fmla="*/ 2626 w 9995"/>
                  <a:gd name="connsiteY13" fmla="*/ 4543 h 10000"/>
                  <a:gd name="connsiteX14" fmla="*/ 2661 w 9995"/>
                  <a:gd name="connsiteY14" fmla="*/ 4490 h 10000"/>
                  <a:gd name="connsiteX15" fmla="*/ 2658 w 9995"/>
                  <a:gd name="connsiteY15" fmla="*/ 9231 h 10000"/>
                  <a:gd name="connsiteX16" fmla="*/ 4732 w 9995"/>
                  <a:gd name="connsiteY16" fmla="*/ 9213 h 10000"/>
                  <a:gd name="connsiteX17" fmla="*/ 5328 w 9995"/>
                  <a:gd name="connsiteY17" fmla="*/ 9110 h 10000"/>
                  <a:gd name="connsiteX18" fmla="*/ 5679 w 9995"/>
                  <a:gd name="connsiteY18" fmla="*/ 9107 h 10000"/>
                  <a:gd name="connsiteX19" fmla="*/ 5915 w 9995"/>
                  <a:gd name="connsiteY19" fmla="*/ 9207 h 10000"/>
                  <a:gd name="connsiteX20" fmla="*/ 8088 w 9995"/>
                  <a:gd name="connsiteY20" fmla="*/ 9210 h 10000"/>
                  <a:gd name="connsiteX21" fmla="*/ 8098 w 9995"/>
                  <a:gd name="connsiteY21" fmla="*/ 5256 h 10000"/>
                  <a:gd name="connsiteX22" fmla="*/ 8359 w 9995"/>
                  <a:gd name="connsiteY22" fmla="*/ 6309 h 10000"/>
                  <a:gd name="connsiteX23" fmla="*/ 8497 w 9995"/>
                  <a:gd name="connsiteY23" fmla="*/ 8812 h 10000"/>
                  <a:gd name="connsiteX24" fmla="*/ 8691 w 9995"/>
                  <a:gd name="connsiteY24" fmla="*/ 10000 h 10000"/>
                  <a:gd name="connsiteX25" fmla="*/ 8975 w 9995"/>
                  <a:gd name="connsiteY25" fmla="*/ 9923 h 10000"/>
                  <a:gd name="connsiteX26" fmla="*/ 9377 w 9995"/>
                  <a:gd name="connsiteY26" fmla="*/ 9923 h 10000"/>
                  <a:gd name="connsiteX27" fmla="*/ 9454 w 9995"/>
                  <a:gd name="connsiteY27" fmla="*/ 8812 h 10000"/>
                  <a:gd name="connsiteX28" fmla="*/ 9990 w 9995"/>
                  <a:gd name="connsiteY28" fmla="*/ 5769 h 10000"/>
                  <a:gd name="connsiteX29" fmla="*/ 9090 w 9995"/>
                  <a:gd name="connsiteY29" fmla="*/ 2043 h 10000"/>
                  <a:gd name="connsiteX30" fmla="*/ 8446 w 9995"/>
                  <a:gd name="connsiteY30" fmla="*/ 938 h 10000"/>
                  <a:gd name="connsiteX31" fmla="*/ 8069 w 9995"/>
                  <a:gd name="connsiteY31" fmla="*/ 713 h 10000"/>
                  <a:gd name="connsiteX32" fmla="*/ 6381 w 9995"/>
                  <a:gd name="connsiteY32" fmla="*/ 0 h 10000"/>
                  <a:gd name="connsiteX33" fmla="*/ 6611 w 9995"/>
                  <a:gd name="connsiteY33" fmla="*/ 463 h 10000"/>
                  <a:gd name="connsiteX34" fmla="*/ 6033 w 9995"/>
                  <a:gd name="connsiteY34" fmla="*/ 1943 h 10000"/>
                  <a:gd name="connsiteX35" fmla="*/ 5848 w 9995"/>
                  <a:gd name="connsiteY35" fmla="*/ 1677 h 10000"/>
                  <a:gd name="connsiteX36" fmla="*/ 5644 w 9995"/>
                  <a:gd name="connsiteY36" fmla="*/ 1999 h 10000"/>
                  <a:gd name="connsiteX37" fmla="*/ 5887 w 9995"/>
                  <a:gd name="connsiteY37" fmla="*/ 7739 h 10000"/>
                  <a:gd name="connsiteX38" fmla="*/ 5800 w 9995"/>
                  <a:gd name="connsiteY38" fmla="*/ 8152 h 10000"/>
                  <a:gd name="connsiteX39" fmla="*/ 5408 w 9995"/>
                  <a:gd name="connsiteY39" fmla="*/ 8759 h 10000"/>
                  <a:gd name="connsiteX40" fmla="*/ 4990 w 9995"/>
                  <a:gd name="connsiteY40" fmla="*/ 8152 h 10000"/>
                  <a:gd name="connsiteX41" fmla="*/ 4904 w 9995"/>
                  <a:gd name="connsiteY41" fmla="*/ 7765 h 10000"/>
                  <a:gd name="connsiteX42" fmla="*/ 5140 w 9995"/>
                  <a:gd name="connsiteY42" fmla="*/ 2473 h 10000"/>
                  <a:gd name="connsiteX43" fmla="*/ 4955 w 9995"/>
                  <a:gd name="connsiteY43" fmla="*/ 1719 h 10000"/>
                  <a:gd name="connsiteX44" fmla="*/ 4942 w 9995"/>
                  <a:gd name="connsiteY44" fmla="*/ 1707 h 10000"/>
                  <a:gd name="connsiteX45" fmla="*/ 4929 w 9995"/>
                  <a:gd name="connsiteY45" fmla="*/ 1695 h 10000"/>
                  <a:gd name="connsiteX46" fmla="*/ 4757 w 9995"/>
                  <a:gd name="connsiteY46" fmla="*/ 1943 h 10000"/>
                  <a:gd name="connsiteX47" fmla="*/ 4227 w 9995"/>
                  <a:gd name="connsiteY47" fmla="*/ 1067 h 10000"/>
                  <a:gd name="connsiteX48" fmla="*/ 4387 w 9995"/>
                  <a:gd name="connsiteY48" fmla="*/ 0 h 10000"/>
                  <a:gd name="connsiteX49" fmla="*/ 2884 w 9995"/>
                  <a:gd name="connsiteY49" fmla="*/ 587 h 10000"/>
                  <a:gd name="connsiteX50" fmla="*/ 2485 w 9995"/>
                  <a:gd name="connsiteY50" fmla="*/ 893 h 10000"/>
                  <a:gd name="connsiteX51" fmla="*/ 1802 w 9995"/>
                  <a:gd name="connsiteY51" fmla="*/ 1586 h 10000"/>
                  <a:gd name="connsiteX52" fmla="*/ 785 w 9995"/>
                  <a:gd name="connsiteY52" fmla="*/ 4667 h 10000"/>
                  <a:gd name="connsiteX53" fmla="*/ 453 w 9995"/>
                  <a:gd name="connsiteY53" fmla="*/ 5681 h 10000"/>
                  <a:gd name="connsiteX54" fmla="*/ 242 w 9995"/>
                  <a:gd name="connsiteY54" fmla="*/ 6801 h 10000"/>
                  <a:gd name="connsiteX0" fmla="*/ 242 w 9998"/>
                  <a:gd name="connsiteY0" fmla="*/ 6801 h 10000"/>
                  <a:gd name="connsiteX1" fmla="*/ 51 w 9998"/>
                  <a:gd name="connsiteY1" fmla="*/ 8844 h 10000"/>
                  <a:gd name="connsiteX2" fmla="*/ 3 w 9998"/>
                  <a:gd name="connsiteY2" fmla="*/ 9387 h 10000"/>
                  <a:gd name="connsiteX3" fmla="*/ 95 w 9998"/>
                  <a:gd name="connsiteY3" fmla="*/ 9805 h 10000"/>
                  <a:gd name="connsiteX4" fmla="*/ 1251 w 9998"/>
                  <a:gd name="connsiteY4" fmla="*/ 9847 h 10000"/>
                  <a:gd name="connsiteX5" fmla="*/ 1507 w 9998"/>
                  <a:gd name="connsiteY5" fmla="*/ 9900 h 10000"/>
                  <a:gd name="connsiteX6" fmla="*/ 1523 w 9998"/>
                  <a:gd name="connsiteY6" fmla="*/ 9915 h 10000"/>
                  <a:gd name="connsiteX7" fmla="*/ 1558 w 9998"/>
                  <a:gd name="connsiteY7" fmla="*/ 9953 h 10000"/>
                  <a:gd name="connsiteX8" fmla="*/ 1733 w 9998"/>
                  <a:gd name="connsiteY8" fmla="*/ 9307 h 10000"/>
                  <a:gd name="connsiteX9" fmla="*/ 1807 w 9998"/>
                  <a:gd name="connsiteY9" fmla="*/ 8564 h 10000"/>
                  <a:gd name="connsiteX10" fmla="*/ 2024 w 9998"/>
                  <a:gd name="connsiteY10" fmla="*/ 6359 h 10000"/>
                  <a:gd name="connsiteX11" fmla="*/ 2585 w 9998"/>
                  <a:gd name="connsiteY11" fmla="*/ 4655 h 10000"/>
                  <a:gd name="connsiteX12" fmla="*/ 2611 w 9998"/>
                  <a:gd name="connsiteY12" fmla="*/ 4578 h 10000"/>
                  <a:gd name="connsiteX13" fmla="*/ 2627 w 9998"/>
                  <a:gd name="connsiteY13" fmla="*/ 4543 h 10000"/>
                  <a:gd name="connsiteX14" fmla="*/ 2662 w 9998"/>
                  <a:gd name="connsiteY14" fmla="*/ 4490 h 10000"/>
                  <a:gd name="connsiteX15" fmla="*/ 2659 w 9998"/>
                  <a:gd name="connsiteY15" fmla="*/ 9231 h 10000"/>
                  <a:gd name="connsiteX16" fmla="*/ 4734 w 9998"/>
                  <a:gd name="connsiteY16" fmla="*/ 9213 h 10000"/>
                  <a:gd name="connsiteX17" fmla="*/ 5331 w 9998"/>
                  <a:gd name="connsiteY17" fmla="*/ 9110 h 10000"/>
                  <a:gd name="connsiteX18" fmla="*/ 5682 w 9998"/>
                  <a:gd name="connsiteY18" fmla="*/ 9107 h 10000"/>
                  <a:gd name="connsiteX19" fmla="*/ 5918 w 9998"/>
                  <a:gd name="connsiteY19" fmla="*/ 9207 h 10000"/>
                  <a:gd name="connsiteX20" fmla="*/ 8092 w 9998"/>
                  <a:gd name="connsiteY20" fmla="*/ 9210 h 10000"/>
                  <a:gd name="connsiteX21" fmla="*/ 8102 w 9998"/>
                  <a:gd name="connsiteY21" fmla="*/ 5256 h 10000"/>
                  <a:gd name="connsiteX22" fmla="*/ 8363 w 9998"/>
                  <a:gd name="connsiteY22" fmla="*/ 6309 h 10000"/>
                  <a:gd name="connsiteX23" fmla="*/ 8501 w 9998"/>
                  <a:gd name="connsiteY23" fmla="*/ 8812 h 10000"/>
                  <a:gd name="connsiteX24" fmla="*/ 8695 w 9998"/>
                  <a:gd name="connsiteY24" fmla="*/ 10000 h 10000"/>
                  <a:gd name="connsiteX25" fmla="*/ 8979 w 9998"/>
                  <a:gd name="connsiteY25" fmla="*/ 9923 h 10000"/>
                  <a:gd name="connsiteX26" fmla="*/ 9382 w 9998"/>
                  <a:gd name="connsiteY26" fmla="*/ 9923 h 10000"/>
                  <a:gd name="connsiteX27" fmla="*/ 9995 w 9998"/>
                  <a:gd name="connsiteY27" fmla="*/ 5769 h 10000"/>
                  <a:gd name="connsiteX28" fmla="*/ 9095 w 9998"/>
                  <a:gd name="connsiteY28" fmla="*/ 2043 h 10000"/>
                  <a:gd name="connsiteX29" fmla="*/ 8450 w 9998"/>
                  <a:gd name="connsiteY29" fmla="*/ 938 h 10000"/>
                  <a:gd name="connsiteX30" fmla="*/ 8073 w 9998"/>
                  <a:gd name="connsiteY30" fmla="*/ 713 h 10000"/>
                  <a:gd name="connsiteX31" fmla="*/ 6384 w 9998"/>
                  <a:gd name="connsiteY31" fmla="*/ 0 h 10000"/>
                  <a:gd name="connsiteX32" fmla="*/ 6614 w 9998"/>
                  <a:gd name="connsiteY32" fmla="*/ 463 h 10000"/>
                  <a:gd name="connsiteX33" fmla="*/ 6036 w 9998"/>
                  <a:gd name="connsiteY33" fmla="*/ 1943 h 10000"/>
                  <a:gd name="connsiteX34" fmla="*/ 5851 w 9998"/>
                  <a:gd name="connsiteY34" fmla="*/ 1677 h 10000"/>
                  <a:gd name="connsiteX35" fmla="*/ 5647 w 9998"/>
                  <a:gd name="connsiteY35" fmla="*/ 1999 h 10000"/>
                  <a:gd name="connsiteX36" fmla="*/ 5890 w 9998"/>
                  <a:gd name="connsiteY36" fmla="*/ 7739 h 10000"/>
                  <a:gd name="connsiteX37" fmla="*/ 5803 w 9998"/>
                  <a:gd name="connsiteY37" fmla="*/ 8152 h 10000"/>
                  <a:gd name="connsiteX38" fmla="*/ 5411 w 9998"/>
                  <a:gd name="connsiteY38" fmla="*/ 8759 h 10000"/>
                  <a:gd name="connsiteX39" fmla="*/ 4992 w 9998"/>
                  <a:gd name="connsiteY39" fmla="*/ 8152 h 10000"/>
                  <a:gd name="connsiteX40" fmla="*/ 4906 w 9998"/>
                  <a:gd name="connsiteY40" fmla="*/ 7765 h 10000"/>
                  <a:gd name="connsiteX41" fmla="*/ 5143 w 9998"/>
                  <a:gd name="connsiteY41" fmla="*/ 2473 h 10000"/>
                  <a:gd name="connsiteX42" fmla="*/ 4957 w 9998"/>
                  <a:gd name="connsiteY42" fmla="*/ 1719 h 10000"/>
                  <a:gd name="connsiteX43" fmla="*/ 4944 w 9998"/>
                  <a:gd name="connsiteY43" fmla="*/ 1707 h 10000"/>
                  <a:gd name="connsiteX44" fmla="*/ 4931 w 9998"/>
                  <a:gd name="connsiteY44" fmla="*/ 1695 h 10000"/>
                  <a:gd name="connsiteX45" fmla="*/ 4759 w 9998"/>
                  <a:gd name="connsiteY45" fmla="*/ 1943 h 10000"/>
                  <a:gd name="connsiteX46" fmla="*/ 4229 w 9998"/>
                  <a:gd name="connsiteY46" fmla="*/ 1067 h 10000"/>
                  <a:gd name="connsiteX47" fmla="*/ 4389 w 9998"/>
                  <a:gd name="connsiteY47" fmla="*/ 0 h 10000"/>
                  <a:gd name="connsiteX48" fmla="*/ 2885 w 9998"/>
                  <a:gd name="connsiteY48" fmla="*/ 587 h 10000"/>
                  <a:gd name="connsiteX49" fmla="*/ 2486 w 9998"/>
                  <a:gd name="connsiteY49" fmla="*/ 893 h 10000"/>
                  <a:gd name="connsiteX50" fmla="*/ 1803 w 9998"/>
                  <a:gd name="connsiteY50" fmla="*/ 1586 h 10000"/>
                  <a:gd name="connsiteX51" fmla="*/ 785 w 9998"/>
                  <a:gd name="connsiteY51" fmla="*/ 4667 h 10000"/>
                  <a:gd name="connsiteX52" fmla="*/ 453 w 9998"/>
                  <a:gd name="connsiteY52" fmla="*/ 5681 h 10000"/>
                  <a:gd name="connsiteX53" fmla="*/ 242 w 9998"/>
                  <a:gd name="connsiteY53" fmla="*/ 6801 h 10000"/>
                  <a:gd name="connsiteX0" fmla="*/ 242 w 10001"/>
                  <a:gd name="connsiteY0" fmla="*/ 6801 h 10000"/>
                  <a:gd name="connsiteX1" fmla="*/ 51 w 10001"/>
                  <a:gd name="connsiteY1" fmla="*/ 8844 h 10000"/>
                  <a:gd name="connsiteX2" fmla="*/ 3 w 10001"/>
                  <a:gd name="connsiteY2" fmla="*/ 9387 h 10000"/>
                  <a:gd name="connsiteX3" fmla="*/ 95 w 10001"/>
                  <a:gd name="connsiteY3" fmla="*/ 9805 h 10000"/>
                  <a:gd name="connsiteX4" fmla="*/ 1251 w 10001"/>
                  <a:gd name="connsiteY4" fmla="*/ 9847 h 10000"/>
                  <a:gd name="connsiteX5" fmla="*/ 1507 w 10001"/>
                  <a:gd name="connsiteY5" fmla="*/ 9900 h 10000"/>
                  <a:gd name="connsiteX6" fmla="*/ 1523 w 10001"/>
                  <a:gd name="connsiteY6" fmla="*/ 9915 h 10000"/>
                  <a:gd name="connsiteX7" fmla="*/ 1558 w 10001"/>
                  <a:gd name="connsiteY7" fmla="*/ 9953 h 10000"/>
                  <a:gd name="connsiteX8" fmla="*/ 1733 w 10001"/>
                  <a:gd name="connsiteY8" fmla="*/ 9307 h 10000"/>
                  <a:gd name="connsiteX9" fmla="*/ 1807 w 10001"/>
                  <a:gd name="connsiteY9" fmla="*/ 8564 h 10000"/>
                  <a:gd name="connsiteX10" fmla="*/ 2024 w 10001"/>
                  <a:gd name="connsiteY10" fmla="*/ 6359 h 10000"/>
                  <a:gd name="connsiteX11" fmla="*/ 2586 w 10001"/>
                  <a:gd name="connsiteY11" fmla="*/ 4655 h 10000"/>
                  <a:gd name="connsiteX12" fmla="*/ 2612 w 10001"/>
                  <a:gd name="connsiteY12" fmla="*/ 4578 h 10000"/>
                  <a:gd name="connsiteX13" fmla="*/ 2628 w 10001"/>
                  <a:gd name="connsiteY13" fmla="*/ 4543 h 10000"/>
                  <a:gd name="connsiteX14" fmla="*/ 2663 w 10001"/>
                  <a:gd name="connsiteY14" fmla="*/ 4490 h 10000"/>
                  <a:gd name="connsiteX15" fmla="*/ 2660 w 10001"/>
                  <a:gd name="connsiteY15" fmla="*/ 9231 h 10000"/>
                  <a:gd name="connsiteX16" fmla="*/ 4735 w 10001"/>
                  <a:gd name="connsiteY16" fmla="*/ 9213 h 10000"/>
                  <a:gd name="connsiteX17" fmla="*/ 5332 w 10001"/>
                  <a:gd name="connsiteY17" fmla="*/ 9110 h 10000"/>
                  <a:gd name="connsiteX18" fmla="*/ 5683 w 10001"/>
                  <a:gd name="connsiteY18" fmla="*/ 9107 h 10000"/>
                  <a:gd name="connsiteX19" fmla="*/ 5919 w 10001"/>
                  <a:gd name="connsiteY19" fmla="*/ 9207 h 10000"/>
                  <a:gd name="connsiteX20" fmla="*/ 8094 w 10001"/>
                  <a:gd name="connsiteY20" fmla="*/ 9210 h 10000"/>
                  <a:gd name="connsiteX21" fmla="*/ 8104 w 10001"/>
                  <a:gd name="connsiteY21" fmla="*/ 5256 h 10000"/>
                  <a:gd name="connsiteX22" fmla="*/ 8365 w 10001"/>
                  <a:gd name="connsiteY22" fmla="*/ 6309 h 10000"/>
                  <a:gd name="connsiteX23" fmla="*/ 8503 w 10001"/>
                  <a:gd name="connsiteY23" fmla="*/ 8812 h 10000"/>
                  <a:gd name="connsiteX24" fmla="*/ 8697 w 10001"/>
                  <a:gd name="connsiteY24" fmla="*/ 10000 h 10000"/>
                  <a:gd name="connsiteX25" fmla="*/ 8981 w 10001"/>
                  <a:gd name="connsiteY25" fmla="*/ 9923 h 10000"/>
                  <a:gd name="connsiteX26" fmla="*/ 9533 w 10001"/>
                  <a:gd name="connsiteY26" fmla="*/ 9992 h 10000"/>
                  <a:gd name="connsiteX27" fmla="*/ 9997 w 10001"/>
                  <a:gd name="connsiteY27" fmla="*/ 5769 h 10000"/>
                  <a:gd name="connsiteX28" fmla="*/ 9097 w 10001"/>
                  <a:gd name="connsiteY28" fmla="*/ 2043 h 10000"/>
                  <a:gd name="connsiteX29" fmla="*/ 8452 w 10001"/>
                  <a:gd name="connsiteY29" fmla="*/ 938 h 10000"/>
                  <a:gd name="connsiteX30" fmla="*/ 8075 w 10001"/>
                  <a:gd name="connsiteY30" fmla="*/ 713 h 10000"/>
                  <a:gd name="connsiteX31" fmla="*/ 6385 w 10001"/>
                  <a:gd name="connsiteY31" fmla="*/ 0 h 10000"/>
                  <a:gd name="connsiteX32" fmla="*/ 6615 w 10001"/>
                  <a:gd name="connsiteY32" fmla="*/ 463 h 10000"/>
                  <a:gd name="connsiteX33" fmla="*/ 6037 w 10001"/>
                  <a:gd name="connsiteY33" fmla="*/ 1943 h 10000"/>
                  <a:gd name="connsiteX34" fmla="*/ 5852 w 10001"/>
                  <a:gd name="connsiteY34" fmla="*/ 1677 h 10000"/>
                  <a:gd name="connsiteX35" fmla="*/ 5648 w 10001"/>
                  <a:gd name="connsiteY35" fmla="*/ 1999 h 10000"/>
                  <a:gd name="connsiteX36" fmla="*/ 5891 w 10001"/>
                  <a:gd name="connsiteY36" fmla="*/ 7739 h 10000"/>
                  <a:gd name="connsiteX37" fmla="*/ 5804 w 10001"/>
                  <a:gd name="connsiteY37" fmla="*/ 8152 h 10000"/>
                  <a:gd name="connsiteX38" fmla="*/ 5412 w 10001"/>
                  <a:gd name="connsiteY38" fmla="*/ 8759 h 10000"/>
                  <a:gd name="connsiteX39" fmla="*/ 4993 w 10001"/>
                  <a:gd name="connsiteY39" fmla="*/ 8152 h 10000"/>
                  <a:gd name="connsiteX40" fmla="*/ 4907 w 10001"/>
                  <a:gd name="connsiteY40" fmla="*/ 7765 h 10000"/>
                  <a:gd name="connsiteX41" fmla="*/ 5144 w 10001"/>
                  <a:gd name="connsiteY41" fmla="*/ 2473 h 10000"/>
                  <a:gd name="connsiteX42" fmla="*/ 4958 w 10001"/>
                  <a:gd name="connsiteY42" fmla="*/ 1719 h 10000"/>
                  <a:gd name="connsiteX43" fmla="*/ 4945 w 10001"/>
                  <a:gd name="connsiteY43" fmla="*/ 1707 h 10000"/>
                  <a:gd name="connsiteX44" fmla="*/ 4932 w 10001"/>
                  <a:gd name="connsiteY44" fmla="*/ 1695 h 10000"/>
                  <a:gd name="connsiteX45" fmla="*/ 4760 w 10001"/>
                  <a:gd name="connsiteY45" fmla="*/ 1943 h 10000"/>
                  <a:gd name="connsiteX46" fmla="*/ 4230 w 10001"/>
                  <a:gd name="connsiteY46" fmla="*/ 1067 h 10000"/>
                  <a:gd name="connsiteX47" fmla="*/ 4390 w 10001"/>
                  <a:gd name="connsiteY47" fmla="*/ 0 h 10000"/>
                  <a:gd name="connsiteX48" fmla="*/ 2886 w 10001"/>
                  <a:gd name="connsiteY48" fmla="*/ 587 h 10000"/>
                  <a:gd name="connsiteX49" fmla="*/ 2486 w 10001"/>
                  <a:gd name="connsiteY49" fmla="*/ 893 h 10000"/>
                  <a:gd name="connsiteX50" fmla="*/ 1803 w 10001"/>
                  <a:gd name="connsiteY50" fmla="*/ 1586 h 10000"/>
                  <a:gd name="connsiteX51" fmla="*/ 785 w 10001"/>
                  <a:gd name="connsiteY51" fmla="*/ 4667 h 10000"/>
                  <a:gd name="connsiteX52" fmla="*/ 453 w 10001"/>
                  <a:gd name="connsiteY52" fmla="*/ 5681 h 10000"/>
                  <a:gd name="connsiteX53" fmla="*/ 242 w 10001"/>
                  <a:gd name="connsiteY53" fmla="*/ 6801 h 10000"/>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56"/>
                  <a:gd name="connsiteX1" fmla="*/ 51 w 10001"/>
                  <a:gd name="connsiteY1" fmla="*/ 8844 h 10356"/>
                  <a:gd name="connsiteX2" fmla="*/ 3 w 10001"/>
                  <a:gd name="connsiteY2" fmla="*/ 9387 h 10356"/>
                  <a:gd name="connsiteX3" fmla="*/ 95 w 10001"/>
                  <a:gd name="connsiteY3" fmla="*/ 9805 h 10356"/>
                  <a:gd name="connsiteX4" fmla="*/ 1251 w 10001"/>
                  <a:gd name="connsiteY4" fmla="*/ 9847 h 10356"/>
                  <a:gd name="connsiteX5" fmla="*/ 1507 w 10001"/>
                  <a:gd name="connsiteY5" fmla="*/ 9900 h 10356"/>
                  <a:gd name="connsiteX6" fmla="*/ 1523 w 10001"/>
                  <a:gd name="connsiteY6" fmla="*/ 9915 h 10356"/>
                  <a:gd name="connsiteX7" fmla="*/ 1558 w 10001"/>
                  <a:gd name="connsiteY7" fmla="*/ 9953 h 10356"/>
                  <a:gd name="connsiteX8" fmla="*/ 1733 w 10001"/>
                  <a:gd name="connsiteY8" fmla="*/ 9307 h 10356"/>
                  <a:gd name="connsiteX9" fmla="*/ 1807 w 10001"/>
                  <a:gd name="connsiteY9" fmla="*/ 8564 h 10356"/>
                  <a:gd name="connsiteX10" fmla="*/ 2024 w 10001"/>
                  <a:gd name="connsiteY10" fmla="*/ 6359 h 10356"/>
                  <a:gd name="connsiteX11" fmla="*/ 2586 w 10001"/>
                  <a:gd name="connsiteY11" fmla="*/ 4655 h 10356"/>
                  <a:gd name="connsiteX12" fmla="*/ 2612 w 10001"/>
                  <a:gd name="connsiteY12" fmla="*/ 4578 h 10356"/>
                  <a:gd name="connsiteX13" fmla="*/ 2628 w 10001"/>
                  <a:gd name="connsiteY13" fmla="*/ 4543 h 10356"/>
                  <a:gd name="connsiteX14" fmla="*/ 2663 w 10001"/>
                  <a:gd name="connsiteY14" fmla="*/ 4490 h 10356"/>
                  <a:gd name="connsiteX15" fmla="*/ 2660 w 10001"/>
                  <a:gd name="connsiteY15" fmla="*/ 9231 h 10356"/>
                  <a:gd name="connsiteX16" fmla="*/ 4735 w 10001"/>
                  <a:gd name="connsiteY16" fmla="*/ 9213 h 10356"/>
                  <a:gd name="connsiteX17" fmla="*/ 5332 w 10001"/>
                  <a:gd name="connsiteY17" fmla="*/ 9110 h 10356"/>
                  <a:gd name="connsiteX18" fmla="*/ 5683 w 10001"/>
                  <a:gd name="connsiteY18" fmla="*/ 9107 h 10356"/>
                  <a:gd name="connsiteX19" fmla="*/ 5919 w 10001"/>
                  <a:gd name="connsiteY19" fmla="*/ 9207 h 10356"/>
                  <a:gd name="connsiteX20" fmla="*/ 8094 w 10001"/>
                  <a:gd name="connsiteY20" fmla="*/ 9210 h 10356"/>
                  <a:gd name="connsiteX21" fmla="*/ 8104 w 10001"/>
                  <a:gd name="connsiteY21" fmla="*/ 5256 h 10356"/>
                  <a:gd name="connsiteX22" fmla="*/ 8365 w 10001"/>
                  <a:gd name="connsiteY22" fmla="*/ 6309 h 10356"/>
                  <a:gd name="connsiteX23" fmla="*/ 8503 w 10001"/>
                  <a:gd name="connsiteY23" fmla="*/ 8812 h 10356"/>
                  <a:gd name="connsiteX24" fmla="*/ 8697 w 10001"/>
                  <a:gd name="connsiteY24" fmla="*/ 10000 h 10356"/>
                  <a:gd name="connsiteX25" fmla="*/ 9533 w 10001"/>
                  <a:gd name="connsiteY25" fmla="*/ 9992 h 10356"/>
                  <a:gd name="connsiteX26" fmla="*/ 9997 w 10001"/>
                  <a:gd name="connsiteY26" fmla="*/ 5769 h 10356"/>
                  <a:gd name="connsiteX27" fmla="*/ 9097 w 10001"/>
                  <a:gd name="connsiteY27" fmla="*/ 2043 h 10356"/>
                  <a:gd name="connsiteX28" fmla="*/ 8452 w 10001"/>
                  <a:gd name="connsiteY28" fmla="*/ 938 h 10356"/>
                  <a:gd name="connsiteX29" fmla="*/ 8075 w 10001"/>
                  <a:gd name="connsiteY29" fmla="*/ 713 h 10356"/>
                  <a:gd name="connsiteX30" fmla="*/ 6385 w 10001"/>
                  <a:gd name="connsiteY30" fmla="*/ 0 h 10356"/>
                  <a:gd name="connsiteX31" fmla="*/ 6615 w 10001"/>
                  <a:gd name="connsiteY31" fmla="*/ 463 h 10356"/>
                  <a:gd name="connsiteX32" fmla="*/ 6037 w 10001"/>
                  <a:gd name="connsiteY32" fmla="*/ 1943 h 10356"/>
                  <a:gd name="connsiteX33" fmla="*/ 5852 w 10001"/>
                  <a:gd name="connsiteY33" fmla="*/ 1677 h 10356"/>
                  <a:gd name="connsiteX34" fmla="*/ 5648 w 10001"/>
                  <a:gd name="connsiteY34" fmla="*/ 1999 h 10356"/>
                  <a:gd name="connsiteX35" fmla="*/ 5891 w 10001"/>
                  <a:gd name="connsiteY35" fmla="*/ 7739 h 10356"/>
                  <a:gd name="connsiteX36" fmla="*/ 5804 w 10001"/>
                  <a:gd name="connsiteY36" fmla="*/ 8152 h 10356"/>
                  <a:gd name="connsiteX37" fmla="*/ 5412 w 10001"/>
                  <a:gd name="connsiteY37" fmla="*/ 8759 h 10356"/>
                  <a:gd name="connsiteX38" fmla="*/ 4993 w 10001"/>
                  <a:gd name="connsiteY38" fmla="*/ 8152 h 10356"/>
                  <a:gd name="connsiteX39" fmla="*/ 4907 w 10001"/>
                  <a:gd name="connsiteY39" fmla="*/ 7765 h 10356"/>
                  <a:gd name="connsiteX40" fmla="*/ 5144 w 10001"/>
                  <a:gd name="connsiteY40" fmla="*/ 2473 h 10356"/>
                  <a:gd name="connsiteX41" fmla="*/ 4958 w 10001"/>
                  <a:gd name="connsiteY41" fmla="*/ 1719 h 10356"/>
                  <a:gd name="connsiteX42" fmla="*/ 4945 w 10001"/>
                  <a:gd name="connsiteY42" fmla="*/ 1707 h 10356"/>
                  <a:gd name="connsiteX43" fmla="*/ 4932 w 10001"/>
                  <a:gd name="connsiteY43" fmla="*/ 1695 h 10356"/>
                  <a:gd name="connsiteX44" fmla="*/ 4760 w 10001"/>
                  <a:gd name="connsiteY44" fmla="*/ 1943 h 10356"/>
                  <a:gd name="connsiteX45" fmla="*/ 4230 w 10001"/>
                  <a:gd name="connsiteY45" fmla="*/ 1067 h 10356"/>
                  <a:gd name="connsiteX46" fmla="*/ 4390 w 10001"/>
                  <a:gd name="connsiteY46" fmla="*/ 0 h 10356"/>
                  <a:gd name="connsiteX47" fmla="*/ 2886 w 10001"/>
                  <a:gd name="connsiteY47" fmla="*/ 587 h 10356"/>
                  <a:gd name="connsiteX48" fmla="*/ 2486 w 10001"/>
                  <a:gd name="connsiteY48" fmla="*/ 893 h 10356"/>
                  <a:gd name="connsiteX49" fmla="*/ 1803 w 10001"/>
                  <a:gd name="connsiteY49" fmla="*/ 1586 h 10356"/>
                  <a:gd name="connsiteX50" fmla="*/ 785 w 10001"/>
                  <a:gd name="connsiteY50" fmla="*/ 4667 h 10356"/>
                  <a:gd name="connsiteX51" fmla="*/ 453 w 10001"/>
                  <a:gd name="connsiteY51" fmla="*/ 5681 h 10356"/>
                  <a:gd name="connsiteX52" fmla="*/ 242 w 10001"/>
                  <a:gd name="connsiteY52" fmla="*/ 6801 h 10356"/>
                  <a:gd name="connsiteX0" fmla="*/ 242 w 10001"/>
                  <a:gd name="connsiteY0" fmla="*/ 6801 h 10309"/>
                  <a:gd name="connsiteX1" fmla="*/ 51 w 10001"/>
                  <a:gd name="connsiteY1" fmla="*/ 8844 h 10309"/>
                  <a:gd name="connsiteX2" fmla="*/ 3 w 10001"/>
                  <a:gd name="connsiteY2" fmla="*/ 9387 h 10309"/>
                  <a:gd name="connsiteX3" fmla="*/ 95 w 10001"/>
                  <a:gd name="connsiteY3" fmla="*/ 9805 h 10309"/>
                  <a:gd name="connsiteX4" fmla="*/ 1251 w 10001"/>
                  <a:gd name="connsiteY4" fmla="*/ 9847 h 10309"/>
                  <a:gd name="connsiteX5" fmla="*/ 1507 w 10001"/>
                  <a:gd name="connsiteY5" fmla="*/ 9900 h 10309"/>
                  <a:gd name="connsiteX6" fmla="*/ 1523 w 10001"/>
                  <a:gd name="connsiteY6" fmla="*/ 9915 h 10309"/>
                  <a:gd name="connsiteX7" fmla="*/ 1558 w 10001"/>
                  <a:gd name="connsiteY7" fmla="*/ 9953 h 10309"/>
                  <a:gd name="connsiteX8" fmla="*/ 1733 w 10001"/>
                  <a:gd name="connsiteY8" fmla="*/ 9307 h 10309"/>
                  <a:gd name="connsiteX9" fmla="*/ 1807 w 10001"/>
                  <a:gd name="connsiteY9" fmla="*/ 8564 h 10309"/>
                  <a:gd name="connsiteX10" fmla="*/ 2024 w 10001"/>
                  <a:gd name="connsiteY10" fmla="*/ 6359 h 10309"/>
                  <a:gd name="connsiteX11" fmla="*/ 2586 w 10001"/>
                  <a:gd name="connsiteY11" fmla="*/ 4655 h 10309"/>
                  <a:gd name="connsiteX12" fmla="*/ 2612 w 10001"/>
                  <a:gd name="connsiteY12" fmla="*/ 4578 h 10309"/>
                  <a:gd name="connsiteX13" fmla="*/ 2628 w 10001"/>
                  <a:gd name="connsiteY13" fmla="*/ 4543 h 10309"/>
                  <a:gd name="connsiteX14" fmla="*/ 2663 w 10001"/>
                  <a:gd name="connsiteY14" fmla="*/ 4490 h 10309"/>
                  <a:gd name="connsiteX15" fmla="*/ 2660 w 10001"/>
                  <a:gd name="connsiteY15" fmla="*/ 9231 h 10309"/>
                  <a:gd name="connsiteX16" fmla="*/ 4735 w 10001"/>
                  <a:gd name="connsiteY16" fmla="*/ 9213 h 10309"/>
                  <a:gd name="connsiteX17" fmla="*/ 5332 w 10001"/>
                  <a:gd name="connsiteY17" fmla="*/ 9110 h 10309"/>
                  <a:gd name="connsiteX18" fmla="*/ 5683 w 10001"/>
                  <a:gd name="connsiteY18" fmla="*/ 9107 h 10309"/>
                  <a:gd name="connsiteX19" fmla="*/ 5919 w 10001"/>
                  <a:gd name="connsiteY19" fmla="*/ 9207 h 10309"/>
                  <a:gd name="connsiteX20" fmla="*/ 8094 w 10001"/>
                  <a:gd name="connsiteY20" fmla="*/ 9210 h 10309"/>
                  <a:gd name="connsiteX21" fmla="*/ 8104 w 10001"/>
                  <a:gd name="connsiteY21" fmla="*/ 5256 h 10309"/>
                  <a:gd name="connsiteX22" fmla="*/ 8365 w 10001"/>
                  <a:gd name="connsiteY22" fmla="*/ 6309 h 10309"/>
                  <a:gd name="connsiteX23" fmla="*/ 8503 w 10001"/>
                  <a:gd name="connsiteY23" fmla="*/ 8812 h 10309"/>
                  <a:gd name="connsiteX24" fmla="*/ 8697 w 10001"/>
                  <a:gd name="connsiteY24" fmla="*/ 10000 h 10309"/>
                  <a:gd name="connsiteX25" fmla="*/ 9533 w 10001"/>
                  <a:gd name="connsiteY25" fmla="*/ 9992 h 10309"/>
                  <a:gd name="connsiteX26" fmla="*/ 9997 w 10001"/>
                  <a:gd name="connsiteY26" fmla="*/ 5769 h 10309"/>
                  <a:gd name="connsiteX27" fmla="*/ 9097 w 10001"/>
                  <a:gd name="connsiteY27" fmla="*/ 2043 h 10309"/>
                  <a:gd name="connsiteX28" fmla="*/ 8452 w 10001"/>
                  <a:gd name="connsiteY28" fmla="*/ 938 h 10309"/>
                  <a:gd name="connsiteX29" fmla="*/ 8075 w 10001"/>
                  <a:gd name="connsiteY29" fmla="*/ 713 h 10309"/>
                  <a:gd name="connsiteX30" fmla="*/ 6385 w 10001"/>
                  <a:gd name="connsiteY30" fmla="*/ 0 h 10309"/>
                  <a:gd name="connsiteX31" fmla="*/ 6615 w 10001"/>
                  <a:gd name="connsiteY31" fmla="*/ 463 h 10309"/>
                  <a:gd name="connsiteX32" fmla="*/ 6037 w 10001"/>
                  <a:gd name="connsiteY32" fmla="*/ 1943 h 10309"/>
                  <a:gd name="connsiteX33" fmla="*/ 5852 w 10001"/>
                  <a:gd name="connsiteY33" fmla="*/ 1677 h 10309"/>
                  <a:gd name="connsiteX34" fmla="*/ 5648 w 10001"/>
                  <a:gd name="connsiteY34" fmla="*/ 1999 h 10309"/>
                  <a:gd name="connsiteX35" fmla="*/ 5891 w 10001"/>
                  <a:gd name="connsiteY35" fmla="*/ 7739 h 10309"/>
                  <a:gd name="connsiteX36" fmla="*/ 5804 w 10001"/>
                  <a:gd name="connsiteY36" fmla="*/ 8152 h 10309"/>
                  <a:gd name="connsiteX37" fmla="*/ 5412 w 10001"/>
                  <a:gd name="connsiteY37" fmla="*/ 8759 h 10309"/>
                  <a:gd name="connsiteX38" fmla="*/ 4993 w 10001"/>
                  <a:gd name="connsiteY38" fmla="*/ 8152 h 10309"/>
                  <a:gd name="connsiteX39" fmla="*/ 4907 w 10001"/>
                  <a:gd name="connsiteY39" fmla="*/ 7765 h 10309"/>
                  <a:gd name="connsiteX40" fmla="*/ 5144 w 10001"/>
                  <a:gd name="connsiteY40" fmla="*/ 2473 h 10309"/>
                  <a:gd name="connsiteX41" fmla="*/ 4958 w 10001"/>
                  <a:gd name="connsiteY41" fmla="*/ 1719 h 10309"/>
                  <a:gd name="connsiteX42" fmla="*/ 4945 w 10001"/>
                  <a:gd name="connsiteY42" fmla="*/ 1707 h 10309"/>
                  <a:gd name="connsiteX43" fmla="*/ 4932 w 10001"/>
                  <a:gd name="connsiteY43" fmla="*/ 1695 h 10309"/>
                  <a:gd name="connsiteX44" fmla="*/ 4760 w 10001"/>
                  <a:gd name="connsiteY44" fmla="*/ 1943 h 10309"/>
                  <a:gd name="connsiteX45" fmla="*/ 4230 w 10001"/>
                  <a:gd name="connsiteY45" fmla="*/ 1067 h 10309"/>
                  <a:gd name="connsiteX46" fmla="*/ 4390 w 10001"/>
                  <a:gd name="connsiteY46" fmla="*/ 0 h 10309"/>
                  <a:gd name="connsiteX47" fmla="*/ 2886 w 10001"/>
                  <a:gd name="connsiteY47" fmla="*/ 587 h 10309"/>
                  <a:gd name="connsiteX48" fmla="*/ 2486 w 10001"/>
                  <a:gd name="connsiteY48" fmla="*/ 893 h 10309"/>
                  <a:gd name="connsiteX49" fmla="*/ 1803 w 10001"/>
                  <a:gd name="connsiteY49" fmla="*/ 1586 h 10309"/>
                  <a:gd name="connsiteX50" fmla="*/ 785 w 10001"/>
                  <a:gd name="connsiteY50" fmla="*/ 4667 h 10309"/>
                  <a:gd name="connsiteX51" fmla="*/ 453 w 10001"/>
                  <a:gd name="connsiteY51" fmla="*/ 5681 h 10309"/>
                  <a:gd name="connsiteX52" fmla="*/ 242 w 10001"/>
                  <a:gd name="connsiteY52" fmla="*/ 6801 h 10309"/>
                  <a:gd name="connsiteX0" fmla="*/ 242 w 10001"/>
                  <a:gd name="connsiteY0" fmla="*/ 6801 h 10065"/>
                  <a:gd name="connsiteX1" fmla="*/ 51 w 10001"/>
                  <a:gd name="connsiteY1" fmla="*/ 8844 h 10065"/>
                  <a:gd name="connsiteX2" fmla="*/ 3 w 10001"/>
                  <a:gd name="connsiteY2" fmla="*/ 9387 h 10065"/>
                  <a:gd name="connsiteX3" fmla="*/ 95 w 10001"/>
                  <a:gd name="connsiteY3" fmla="*/ 9805 h 10065"/>
                  <a:gd name="connsiteX4" fmla="*/ 1251 w 10001"/>
                  <a:gd name="connsiteY4" fmla="*/ 9847 h 10065"/>
                  <a:gd name="connsiteX5" fmla="*/ 1507 w 10001"/>
                  <a:gd name="connsiteY5" fmla="*/ 9900 h 10065"/>
                  <a:gd name="connsiteX6" fmla="*/ 1523 w 10001"/>
                  <a:gd name="connsiteY6" fmla="*/ 9915 h 10065"/>
                  <a:gd name="connsiteX7" fmla="*/ 1558 w 10001"/>
                  <a:gd name="connsiteY7" fmla="*/ 9953 h 10065"/>
                  <a:gd name="connsiteX8" fmla="*/ 1733 w 10001"/>
                  <a:gd name="connsiteY8" fmla="*/ 9307 h 10065"/>
                  <a:gd name="connsiteX9" fmla="*/ 1807 w 10001"/>
                  <a:gd name="connsiteY9" fmla="*/ 8564 h 10065"/>
                  <a:gd name="connsiteX10" fmla="*/ 2024 w 10001"/>
                  <a:gd name="connsiteY10" fmla="*/ 6359 h 10065"/>
                  <a:gd name="connsiteX11" fmla="*/ 2586 w 10001"/>
                  <a:gd name="connsiteY11" fmla="*/ 4655 h 10065"/>
                  <a:gd name="connsiteX12" fmla="*/ 2612 w 10001"/>
                  <a:gd name="connsiteY12" fmla="*/ 4578 h 10065"/>
                  <a:gd name="connsiteX13" fmla="*/ 2628 w 10001"/>
                  <a:gd name="connsiteY13" fmla="*/ 4543 h 10065"/>
                  <a:gd name="connsiteX14" fmla="*/ 2663 w 10001"/>
                  <a:gd name="connsiteY14" fmla="*/ 4490 h 10065"/>
                  <a:gd name="connsiteX15" fmla="*/ 2660 w 10001"/>
                  <a:gd name="connsiteY15" fmla="*/ 9231 h 10065"/>
                  <a:gd name="connsiteX16" fmla="*/ 4735 w 10001"/>
                  <a:gd name="connsiteY16" fmla="*/ 9213 h 10065"/>
                  <a:gd name="connsiteX17" fmla="*/ 5332 w 10001"/>
                  <a:gd name="connsiteY17" fmla="*/ 9110 h 10065"/>
                  <a:gd name="connsiteX18" fmla="*/ 5683 w 10001"/>
                  <a:gd name="connsiteY18" fmla="*/ 9107 h 10065"/>
                  <a:gd name="connsiteX19" fmla="*/ 5919 w 10001"/>
                  <a:gd name="connsiteY19" fmla="*/ 9207 h 10065"/>
                  <a:gd name="connsiteX20" fmla="*/ 8094 w 10001"/>
                  <a:gd name="connsiteY20" fmla="*/ 9210 h 10065"/>
                  <a:gd name="connsiteX21" fmla="*/ 8104 w 10001"/>
                  <a:gd name="connsiteY21" fmla="*/ 5256 h 10065"/>
                  <a:gd name="connsiteX22" fmla="*/ 8365 w 10001"/>
                  <a:gd name="connsiteY22" fmla="*/ 6309 h 10065"/>
                  <a:gd name="connsiteX23" fmla="*/ 8503 w 10001"/>
                  <a:gd name="connsiteY23" fmla="*/ 8812 h 10065"/>
                  <a:gd name="connsiteX24" fmla="*/ 8697 w 10001"/>
                  <a:gd name="connsiteY24" fmla="*/ 10000 h 10065"/>
                  <a:gd name="connsiteX25" fmla="*/ 9533 w 10001"/>
                  <a:gd name="connsiteY25" fmla="*/ 9992 h 10065"/>
                  <a:gd name="connsiteX26" fmla="*/ 9997 w 10001"/>
                  <a:gd name="connsiteY26" fmla="*/ 5769 h 10065"/>
                  <a:gd name="connsiteX27" fmla="*/ 9097 w 10001"/>
                  <a:gd name="connsiteY27" fmla="*/ 2043 h 10065"/>
                  <a:gd name="connsiteX28" fmla="*/ 8452 w 10001"/>
                  <a:gd name="connsiteY28" fmla="*/ 938 h 10065"/>
                  <a:gd name="connsiteX29" fmla="*/ 8075 w 10001"/>
                  <a:gd name="connsiteY29" fmla="*/ 713 h 10065"/>
                  <a:gd name="connsiteX30" fmla="*/ 6385 w 10001"/>
                  <a:gd name="connsiteY30" fmla="*/ 0 h 10065"/>
                  <a:gd name="connsiteX31" fmla="*/ 6615 w 10001"/>
                  <a:gd name="connsiteY31" fmla="*/ 463 h 10065"/>
                  <a:gd name="connsiteX32" fmla="*/ 6037 w 10001"/>
                  <a:gd name="connsiteY32" fmla="*/ 1943 h 10065"/>
                  <a:gd name="connsiteX33" fmla="*/ 5852 w 10001"/>
                  <a:gd name="connsiteY33" fmla="*/ 1677 h 10065"/>
                  <a:gd name="connsiteX34" fmla="*/ 5648 w 10001"/>
                  <a:gd name="connsiteY34" fmla="*/ 1999 h 10065"/>
                  <a:gd name="connsiteX35" fmla="*/ 5891 w 10001"/>
                  <a:gd name="connsiteY35" fmla="*/ 7739 h 10065"/>
                  <a:gd name="connsiteX36" fmla="*/ 5804 w 10001"/>
                  <a:gd name="connsiteY36" fmla="*/ 8152 h 10065"/>
                  <a:gd name="connsiteX37" fmla="*/ 5412 w 10001"/>
                  <a:gd name="connsiteY37" fmla="*/ 8759 h 10065"/>
                  <a:gd name="connsiteX38" fmla="*/ 4993 w 10001"/>
                  <a:gd name="connsiteY38" fmla="*/ 8152 h 10065"/>
                  <a:gd name="connsiteX39" fmla="*/ 4907 w 10001"/>
                  <a:gd name="connsiteY39" fmla="*/ 7765 h 10065"/>
                  <a:gd name="connsiteX40" fmla="*/ 5144 w 10001"/>
                  <a:gd name="connsiteY40" fmla="*/ 2473 h 10065"/>
                  <a:gd name="connsiteX41" fmla="*/ 4958 w 10001"/>
                  <a:gd name="connsiteY41" fmla="*/ 1719 h 10065"/>
                  <a:gd name="connsiteX42" fmla="*/ 4945 w 10001"/>
                  <a:gd name="connsiteY42" fmla="*/ 1707 h 10065"/>
                  <a:gd name="connsiteX43" fmla="*/ 4932 w 10001"/>
                  <a:gd name="connsiteY43" fmla="*/ 1695 h 10065"/>
                  <a:gd name="connsiteX44" fmla="*/ 4760 w 10001"/>
                  <a:gd name="connsiteY44" fmla="*/ 1943 h 10065"/>
                  <a:gd name="connsiteX45" fmla="*/ 4230 w 10001"/>
                  <a:gd name="connsiteY45" fmla="*/ 1067 h 10065"/>
                  <a:gd name="connsiteX46" fmla="*/ 4390 w 10001"/>
                  <a:gd name="connsiteY46" fmla="*/ 0 h 10065"/>
                  <a:gd name="connsiteX47" fmla="*/ 2886 w 10001"/>
                  <a:gd name="connsiteY47" fmla="*/ 587 h 10065"/>
                  <a:gd name="connsiteX48" fmla="*/ 2486 w 10001"/>
                  <a:gd name="connsiteY48" fmla="*/ 893 h 10065"/>
                  <a:gd name="connsiteX49" fmla="*/ 1803 w 10001"/>
                  <a:gd name="connsiteY49" fmla="*/ 1586 h 10065"/>
                  <a:gd name="connsiteX50" fmla="*/ 785 w 10001"/>
                  <a:gd name="connsiteY50" fmla="*/ 4667 h 10065"/>
                  <a:gd name="connsiteX51" fmla="*/ 453 w 10001"/>
                  <a:gd name="connsiteY51" fmla="*/ 5681 h 10065"/>
                  <a:gd name="connsiteX52" fmla="*/ 242 w 10001"/>
                  <a:gd name="connsiteY52" fmla="*/ 6801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 h="10065">
                    <a:moveTo>
                      <a:pt x="242" y="6801"/>
                    </a:moveTo>
                    <a:cubicBezTo>
                      <a:pt x="178" y="7482"/>
                      <a:pt x="115" y="8163"/>
                      <a:pt x="51" y="8844"/>
                    </a:cubicBezTo>
                    <a:lnTo>
                      <a:pt x="3" y="9387"/>
                    </a:lnTo>
                    <a:cubicBezTo>
                      <a:pt x="-10" y="9555"/>
                      <a:pt x="19" y="9685"/>
                      <a:pt x="95" y="9805"/>
                    </a:cubicBezTo>
                    <a:cubicBezTo>
                      <a:pt x="287" y="9785"/>
                      <a:pt x="966" y="9838"/>
                      <a:pt x="1251" y="9847"/>
                    </a:cubicBezTo>
                    <a:cubicBezTo>
                      <a:pt x="1475" y="9856"/>
                      <a:pt x="1440" y="9835"/>
                      <a:pt x="1507" y="9900"/>
                    </a:cubicBezTo>
                    <a:cubicBezTo>
                      <a:pt x="1513" y="9903"/>
                      <a:pt x="1519" y="9909"/>
                      <a:pt x="1523" y="9915"/>
                    </a:cubicBezTo>
                    <a:lnTo>
                      <a:pt x="1558" y="9953"/>
                    </a:lnTo>
                    <a:cubicBezTo>
                      <a:pt x="1631" y="9705"/>
                      <a:pt x="1679" y="9917"/>
                      <a:pt x="1733" y="9307"/>
                    </a:cubicBezTo>
                    <a:cubicBezTo>
                      <a:pt x="1759" y="9057"/>
                      <a:pt x="1781" y="8815"/>
                      <a:pt x="1807" y="8564"/>
                    </a:cubicBezTo>
                    <a:cubicBezTo>
                      <a:pt x="1829" y="8314"/>
                      <a:pt x="1976" y="6527"/>
                      <a:pt x="2024" y="6359"/>
                    </a:cubicBezTo>
                    <a:cubicBezTo>
                      <a:pt x="2167" y="5855"/>
                      <a:pt x="2426" y="5183"/>
                      <a:pt x="2586" y="4655"/>
                    </a:cubicBezTo>
                    <a:cubicBezTo>
                      <a:pt x="2593" y="4631"/>
                      <a:pt x="2602" y="4599"/>
                      <a:pt x="2612" y="4578"/>
                    </a:cubicBezTo>
                    <a:cubicBezTo>
                      <a:pt x="2615" y="4573"/>
                      <a:pt x="2624" y="4549"/>
                      <a:pt x="2628" y="4543"/>
                    </a:cubicBezTo>
                    <a:cubicBezTo>
                      <a:pt x="2656" y="4487"/>
                      <a:pt x="2640" y="4517"/>
                      <a:pt x="2663" y="4490"/>
                    </a:cubicBezTo>
                    <a:cubicBezTo>
                      <a:pt x="2662" y="6070"/>
                      <a:pt x="2661" y="7651"/>
                      <a:pt x="2660" y="9231"/>
                    </a:cubicBezTo>
                    <a:cubicBezTo>
                      <a:pt x="2822" y="9186"/>
                      <a:pt x="4498" y="9186"/>
                      <a:pt x="4735" y="9213"/>
                    </a:cubicBezTo>
                    <a:cubicBezTo>
                      <a:pt x="4830" y="9060"/>
                      <a:pt x="5090" y="9110"/>
                      <a:pt x="5332" y="9110"/>
                    </a:cubicBezTo>
                    <a:cubicBezTo>
                      <a:pt x="5447" y="9110"/>
                      <a:pt x="5572" y="9104"/>
                      <a:pt x="5683" y="9107"/>
                    </a:cubicBezTo>
                    <a:cubicBezTo>
                      <a:pt x="5849" y="9113"/>
                      <a:pt x="5846" y="9127"/>
                      <a:pt x="5919" y="9207"/>
                    </a:cubicBezTo>
                    <a:lnTo>
                      <a:pt x="8094" y="9210"/>
                    </a:lnTo>
                    <a:cubicBezTo>
                      <a:pt x="8097" y="7892"/>
                      <a:pt x="8101" y="6574"/>
                      <a:pt x="8104" y="5256"/>
                    </a:cubicBezTo>
                    <a:cubicBezTo>
                      <a:pt x="8113" y="5413"/>
                      <a:pt x="8318" y="6076"/>
                      <a:pt x="8365" y="6309"/>
                    </a:cubicBezTo>
                    <a:cubicBezTo>
                      <a:pt x="8420" y="6563"/>
                      <a:pt x="8487" y="8405"/>
                      <a:pt x="8503" y="8812"/>
                    </a:cubicBezTo>
                    <a:cubicBezTo>
                      <a:pt x="8519" y="9198"/>
                      <a:pt x="8480" y="9714"/>
                      <a:pt x="8697" y="10000"/>
                    </a:cubicBezTo>
                    <a:cubicBezTo>
                      <a:pt x="9148" y="10008"/>
                      <a:pt x="9112" y="10148"/>
                      <a:pt x="9533" y="9992"/>
                    </a:cubicBezTo>
                    <a:cubicBezTo>
                      <a:pt x="9702" y="9300"/>
                      <a:pt x="10045" y="7082"/>
                      <a:pt x="9997" y="5769"/>
                    </a:cubicBezTo>
                    <a:cubicBezTo>
                      <a:pt x="9687" y="4525"/>
                      <a:pt x="9397" y="3281"/>
                      <a:pt x="9097" y="2043"/>
                    </a:cubicBezTo>
                    <a:cubicBezTo>
                      <a:pt x="8991" y="1619"/>
                      <a:pt x="8962" y="1129"/>
                      <a:pt x="8452" y="938"/>
                    </a:cubicBezTo>
                    <a:cubicBezTo>
                      <a:pt x="8091" y="802"/>
                      <a:pt x="8346" y="929"/>
                      <a:pt x="8075" y="713"/>
                    </a:cubicBezTo>
                    <a:cubicBezTo>
                      <a:pt x="7778" y="475"/>
                      <a:pt x="6940" y="44"/>
                      <a:pt x="6385" y="0"/>
                    </a:cubicBezTo>
                    <a:cubicBezTo>
                      <a:pt x="6433" y="106"/>
                      <a:pt x="6564" y="174"/>
                      <a:pt x="6615" y="463"/>
                    </a:cubicBezTo>
                    <a:cubicBezTo>
                      <a:pt x="6701" y="958"/>
                      <a:pt x="6325" y="1616"/>
                      <a:pt x="6037" y="1943"/>
                    </a:cubicBezTo>
                    <a:cubicBezTo>
                      <a:pt x="5961" y="1884"/>
                      <a:pt x="5907" y="1766"/>
                      <a:pt x="5852" y="1677"/>
                    </a:cubicBezTo>
                    <a:cubicBezTo>
                      <a:pt x="5804" y="1792"/>
                      <a:pt x="5670" y="1902"/>
                      <a:pt x="5648" y="1999"/>
                    </a:cubicBezTo>
                    <a:lnTo>
                      <a:pt x="5891" y="7739"/>
                    </a:lnTo>
                    <a:cubicBezTo>
                      <a:pt x="5907" y="7998"/>
                      <a:pt x="5926" y="7960"/>
                      <a:pt x="5804" y="8152"/>
                    </a:cubicBezTo>
                    <a:cubicBezTo>
                      <a:pt x="5702" y="8311"/>
                      <a:pt x="5524" y="8638"/>
                      <a:pt x="5412" y="8759"/>
                    </a:cubicBezTo>
                    <a:cubicBezTo>
                      <a:pt x="5342" y="8706"/>
                      <a:pt x="5077" y="8272"/>
                      <a:pt x="4993" y="8152"/>
                    </a:cubicBezTo>
                    <a:cubicBezTo>
                      <a:pt x="4872" y="7972"/>
                      <a:pt x="4897" y="8004"/>
                      <a:pt x="4907" y="7765"/>
                    </a:cubicBezTo>
                    <a:lnTo>
                      <a:pt x="5144" y="2473"/>
                    </a:lnTo>
                    <a:cubicBezTo>
                      <a:pt x="5160" y="2167"/>
                      <a:pt x="5230" y="1999"/>
                      <a:pt x="4958" y="1719"/>
                    </a:cubicBezTo>
                    <a:cubicBezTo>
                      <a:pt x="4958" y="1716"/>
                      <a:pt x="4948" y="1716"/>
                      <a:pt x="4945" y="1707"/>
                    </a:cubicBezTo>
                    <a:cubicBezTo>
                      <a:pt x="4945" y="1701"/>
                      <a:pt x="4939" y="1698"/>
                      <a:pt x="4932" y="1695"/>
                    </a:cubicBezTo>
                    <a:cubicBezTo>
                      <a:pt x="4875" y="1778"/>
                      <a:pt x="4817" y="1860"/>
                      <a:pt x="4760" y="1943"/>
                    </a:cubicBezTo>
                    <a:cubicBezTo>
                      <a:pt x="4597" y="1816"/>
                      <a:pt x="4320" y="1330"/>
                      <a:pt x="4230" y="1067"/>
                    </a:cubicBezTo>
                    <a:cubicBezTo>
                      <a:pt x="4061" y="578"/>
                      <a:pt x="4160" y="342"/>
                      <a:pt x="4390" y="0"/>
                    </a:cubicBezTo>
                    <a:cubicBezTo>
                      <a:pt x="3863" y="77"/>
                      <a:pt x="3305" y="318"/>
                      <a:pt x="2886" y="587"/>
                    </a:cubicBezTo>
                    <a:cubicBezTo>
                      <a:pt x="2733" y="687"/>
                      <a:pt x="2605" y="823"/>
                      <a:pt x="2486" y="893"/>
                    </a:cubicBezTo>
                    <a:cubicBezTo>
                      <a:pt x="2244" y="1047"/>
                      <a:pt x="1992" y="979"/>
                      <a:pt x="1803" y="1586"/>
                    </a:cubicBezTo>
                    <a:lnTo>
                      <a:pt x="785" y="4667"/>
                    </a:lnTo>
                    <a:cubicBezTo>
                      <a:pt x="673" y="5000"/>
                      <a:pt x="568" y="5345"/>
                      <a:pt x="453" y="5681"/>
                    </a:cubicBezTo>
                    <a:cubicBezTo>
                      <a:pt x="354" y="5970"/>
                      <a:pt x="210" y="6527"/>
                      <a:pt x="242" y="6801"/>
                    </a:cubicBezTo>
                    <a:close/>
                  </a:path>
                </a:pathLst>
              </a:custGeom>
              <a:solidFill>
                <a:srgbClr val="34ACEE"/>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28" name="Freeform: Shape 327">
                <a:extLst>
                  <a:ext uri="{FF2B5EF4-FFF2-40B4-BE49-F238E27FC236}">
                    <a16:creationId xmlns:a16="http://schemas.microsoft.com/office/drawing/2014/main" id="{27956B73-3A07-46AF-824A-E3830A5D5EDC}"/>
                  </a:ext>
                </a:extLst>
              </p:cNvPr>
              <p:cNvSpPr>
                <a:spLocks/>
              </p:cNvSpPr>
              <p:nvPr/>
            </p:nvSpPr>
            <p:spPr bwMode="auto">
              <a:xfrm>
                <a:off x="2123283" y="2814361"/>
                <a:ext cx="561975" cy="1568728"/>
              </a:xfrm>
              <a:custGeom>
                <a:avLst/>
                <a:gdLst>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237408 w 561975"/>
                  <a:gd name="connsiteY6" fmla="*/ 737979 h 1568728"/>
                  <a:gd name="connsiteX7" fmla="*/ 218016 w 561975"/>
                  <a:gd name="connsiteY7" fmla="*/ 767645 h 1568728"/>
                  <a:gd name="connsiteX8" fmla="*/ 154990 w 561975"/>
                  <a:gd name="connsiteY8" fmla="*/ 804324 h 1568728"/>
                  <a:gd name="connsiteX9" fmla="*/ 152901 w 561975"/>
                  <a:gd name="connsiteY9" fmla="*/ 796044 h 1568728"/>
                  <a:gd name="connsiteX10" fmla="*/ 155105 w 561975"/>
                  <a:gd name="connsiteY10" fmla="*/ 804819 h 1568728"/>
                  <a:gd name="connsiteX11" fmla="*/ 217800 w 561975"/>
                  <a:gd name="connsiteY11" fmla="*/ 768162 h 1568728"/>
                  <a:gd name="connsiteX12" fmla="*/ 237392 w 561975"/>
                  <a:gd name="connsiteY12" fmla="*/ 738050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152901 w 561975"/>
                  <a:gd name="connsiteY10" fmla="*/ 796044 h 1568728"/>
                  <a:gd name="connsiteX11" fmla="*/ 217800 w 561975"/>
                  <a:gd name="connsiteY11" fmla="*/ 768162 h 1568728"/>
                  <a:gd name="connsiteX12" fmla="*/ 237392 w 561975"/>
                  <a:gd name="connsiteY12" fmla="*/ 738050 h 1568728"/>
                  <a:gd name="connsiteX13" fmla="*/ 237408 w 561975"/>
                  <a:gd name="connsiteY13" fmla="*/ 737979 h 1568728"/>
                  <a:gd name="connsiteX14" fmla="*/ 4649 w 561975"/>
                  <a:gd name="connsiteY14" fmla="*/ 0 h 1568728"/>
                  <a:gd name="connsiteX15" fmla="*/ 205214 w 561975"/>
                  <a:gd name="connsiteY15" fmla="*/ 328 h 1568728"/>
                  <a:gd name="connsiteX16" fmla="*/ 213092 w 561975"/>
                  <a:gd name="connsiteY16" fmla="*/ 3930 h 1568728"/>
                  <a:gd name="connsiteX17" fmla="*/ 238039 w 561975"/>
                  <a:gd name="connsiteY17" fmla="*/ 17030 h 1568728"/>
                  <a:gd name="connsiteX18" fmla="*/ 274476 w 561975"/>
                  <a:gd name="connsiteY18" fmla="*/ 16702 h 1568728"/>
                  <a:gd name="connsiteX19" fmla="*/ 335531 w 561975"/>
                  <a:gd name="connsiteY19" fmla="*/ 983 h 1568728"/>
                  <a:gd name="connsiteX20" fmla="*/ 557433 w 561975"/>
                  <a:gd name="connsiteY20" fmla="*/ 328 h 1568728"/>
                  <a:gd name="connsiteX21" fmla="*/ 560059 w 561975"/>
                  <a:gd name="connsiteY21" fmla="*/ 92026 h 1568728"/>
                  <a:gd name="connsiteX22" fmla="*/ 560059 w 561975"/>
                  <a:gd name="connsiteY22" fmla="*/ 369085 h 1568728"/>
                  <a:gd name="connsiteX23" fmla="*/ 560387 w 561975"/>
                  <a:gd name="connsiteY23" fmla="*/ 743410 h 1568728"/>
                  <a:gd name="connsiteX24" fmla="*/ 555135 w 561975"/>
                  <a:gd name="connsiteY24" fmla="*/ 730638 h 1568728"/>
                  <a:gd name="connsiteX25" fmla="*/ 553959 w 561975"/>
                  <a:gd name="connsiteY25" fmla="*/ 734127 h 1568728"/>
                  <a:gd name="connsiteX26" fmla="*/ 554363 w 561975"/>
                  <a:gd name="connsiteY26" fmla="*/ 743707 h 1568728"/>
                  <a:gd name="connsiteX27" fmla="*/ 559044 w 561975"/>
                  <a:gd name="connsiteY27" fmla="*/ 743952 h 1568728"/>
                  <a:gd name="connsiteX28" fmla="*/ 561975 w 561975"/>
                  <a:gd name="connsiteY28" fmla="*/ 1534676 h 1568728"/>
                  <a:gd name="connsiteX29" fmla="*/ 514106 w 561975"/>
                  <a:gd name="connsiteY29" fmla="*/ 1535986 h 1568728"/>
                  <a:gd name="connsiteX30" fmla="*/ 519316 w 561975"/>
                  <a:gd name="connsiteY30" fmla="*/ 1562835 h 1568728"/>
                  <a:gd name="connsiteX31" fmla="*/ 517037 w 561975"/>
                  <a:gd name="connsiteY31" fmla="*/ 1568728 h 1568728"/>
                  <a:gd name="connsiteX32" fmla="*/ 499452 w 561975"/>
                  <a:gd name="connsiteY32" fmla="*/ 1558906 h 1568728"/>
                  <a:gd name="connsiteX33" fmla="*/ 477308 w 561975"/>
                  <a:gd name="connsiteY33" fmla="*/ 1556286 h 1568728"/>
                  <a:gd name="connsiteX34" fmla="*/ 429765 w 561975"/>
                  <a:gd name="connsiteY34" fmla="*/ 1554322 h 1568728"/>
                  <a:gd name="connsiteX35" fmla="*/ 339562 w 561975"/>
                  <a:gd name="connsiteY35" fmla="*/ 1565781 h 1568728"/>
                  <a:gd name="connsiteX36" fmla="*/ 336957 w 561975"/>
                  <a:gd name="connsiteY36" fmla="*/ 1559560 h 1568728"/>
                  <a:gd name="connsiteX37" fmla="*/ 341516 w 561975"/>
                  <a:gd name="connsiteY37" fmla="*/ 1536313 h 1568728"/>
                  <a:gd name="connsiteX38" fmla="*/ 316767 w 561975"/>
                  <a:gd name="connsiteY38" fmla="*/ 1535986 h 1568728"/>
                  <a:gd name="connsiteX39" fmla="*/ 313185 w 561975"/>
                  <a:gd name="connsiteY39" fmla="*/ 815985 h 1568728"/>
                  <a:gd name="connsiteX40" fmla="*/ 314488 w 561975"/>
                  <a:gd name="connsiteY40" fmla="*/ 578932 h 1568728"/>
                  <a:gd name="connsiteX41" fmla="*/ 316354 w 561975"/>
                  <a:gd name="connsiteY41" fmla="*/ 558423 h 1568728"/>
                  <a:gd name="connsiteX42" fmla="*/ 316329 w 561975"/>
                  <a:gd name="connsiteY42" fmla="*/ 551501 h 1568728"/>
                  <a:gd name="connsiteX43" fmla="*/ 316621 w 561975"/>
                  <a:gd name="connsiteY43" fmla="*/ 548316 h 1568728"/>
                  <a:gd name="connsiteX44" fmla="*/ 316865 w 561975"/>
                  <a:gd name="connsiteY44" fmla="*/ 533708 h 1568728"/>
                  <a:gd name="connsiteX45" fmla="*/ 316513 w 561975"/>
                  <a:gd name="connsiteY45" fmla="*/ 435902 h 1568728"/>
                  <a:gd name="connsiteX46" fmla="*/ 315836 w 561975"/>
                  <a:gd name="connsiteY46" fmla="*/ 415589 h 1568728"/>
                  <a:gd name="connsiteX47" fmla="*/ 316329 w 561975"/>
                  <a:gd name="connsiteY47" fmla="*/ 551501 h 1568728"/>
                  <a:gd name="connsiteX48" fmla="*/ 313867 w 561975"/>
                  <a:gd name="connsiteY48" fmla="*/ 578353 h 1568728"/>
                  <a:gd name="connsiteX49" fmla="*/ 312882 w 561975"/>
                  <a:gd name="connsiteY49" fmla="*/ 576061 h 1568728"/>
                  <a:gd name="connsiteX50" fmla="*/ 312225 w 561975"/>
                  <a:gd name="connsiteY50" fmla="*/ 573769 h 1568728"/>
                  <a:gd name="connsiteX51" fmla="*/ 311241 w 561975"/>
                  <a:gd name="connsiteY51" fmla="*/ 568856 h 1568728"/>
                  <a:gd name="connsiteX52" fmla="*/ 310912 w 561975"/>
                  <a:gd name="connsiteY52" fmla="*/ 557721 h 1568728"/>
                  <a:gd name="connsiteX53" fmla="*/ 310912 w 561975"/>
                  <a:gd name="connsiteY53" fmla="*/ 421812 h 1568728"/>
                  <a:gd name="connsiteX54" fmla="*/ 309599 w 561975"/>
                  <a:gd name="connsiteY54" fmla="*/ 264615 h 1568728"/>
                  <a:gd name="connsiteX55" fmla="*/ 253796 w 561975"/>
                  <a:gd name="connsiteY55" fmla="*/ 265270 h 1568728"/>
                  <a:gd name="connsiteX56" fmla="*/ 251498 w 561975"/>
                  <a:gd name="connsiteY56" fmla="*/ 565909 h 1568728"/>
                  <a:gd name="connsiteX57" fmla="*/ 248544 w 561975"/>
                  <a:gd name="connsiteY57" fmla="*/ 862290 h 1568728"/>
                  <a:gd name="connsiteX58" fmla="*/ 246574 w 561975"/>
                  <a:gd name="connsiteY58" fmla="*/ 697561 h 1568728"/>
                  <a:gd name="connsiteX59" fmla="*/ 246193 w 561975"/>
                  <a:gd name="connsiteY59" fmla="*/ 699276 h 1568728"/>
                  <a:gd name="connsiteX60" fmla="*/ 245734 w 561975"/>
                  <a:gd name="connsiteY60" fmla="*/ 733647 h 1568728"/>
                  <a:gd name="connsiteX61" fmla="*/ 248168 w 561975"/>
                  <a:gd name="connsiteY61" fmla="*/ 862752 h 1568728"/>
                  <a:gd name="connsiteX62" fmla="*/ 247515 w 561975"/>
                  <a:gd name="connsiteY62" fmla="*/ 1361888 h 1568728"/>
                  <a:gd name="connsiteX63" fmla="*/ 245882 w 561975"/>
                  <a:gd name="connsiteY63" fmla="*/ 1524558 h 1568728"/>
                  <a:gd name="connsiteX64" fmla="*/ 221719 w 561975"/>
                  <a:gd name="connsiteY64" fmla="*/ 1524885 h 1568728"/>
                  <a:gd name="connsiteX65" fmla="*/ 225637 w 561975"/>
                  <a:gd name="connsiteY65" fmla="*/ 1545178 h 1568728"/>
                  <a:gd name="connsiteX66" fmla="*/ 222372 w 561975"/>
                  <a:gd name="connsiteY66" fmla="*/ 1552051 h 1568728"/>
                  <a:gd name="connsiteX67" fmla="*/ 204412 w 561975"/>
                  <a:gd name="connsiteY67" fmla="*/ 1546160 h 1568728"/>
                  <a:gd name="connsiteX68" fmla="*/ 48981 w 561975"/>
                  <a:gd name="connsiteY68" fmla="*/ 1552051 h 1568728"/>
                  <a:gd name="connsiteX69" fmla="*/ 45715 w 561975"/>
                  <a:gd name="connsiteY69" fmla="*/ 1543214 h 1568728"/>
                  <a:gd name="connsiteX70" fmla="*/ 49307 w 561975"/>
                  <a:gd name="connsiteY70" fmla="*/ 1523903 h 1568728"/>
                  <a:gd name="connsiteX71" fmla="*/ 0 w 561975"/>
                  <a:gd name="connsiteY71" fmla="*/ 1523576 h 1568728"/>
                  <a:gd name="connsiteX72" fmla="*/ 3265 w 561975"/>
                  <a:gd name="connsiteY72" fmla="*/ 860788 h 1568728"/>
                  <a:gd name="connsiteX73" fmla="*/ 5878 w 561975"/>
                  <a:gd name="connsiteY73" fmla="*/ 844750 h 1568728"/>
                  <a:gd name="connsiteX74" fmla="*/ 43430 w 561975"/>
                  <a:gd name="connsiteY74" fmla="*/ 805147 h 1568728"/>
                  <a:gd name="connsiteX75" fmla="*/ 43430 w 561975"/>
                  <a:gd name="connsiteY75" fmla="*/ 571126 h 1568728"/>
                  <a:gd name="connsiteX76" fmla="*/ 60409 w 561975"/>
                  <a:gd name="connsiteY76" fmla="*/ 519412 h 1568728"/>
                  <a:gd name="connsiteX77" fmla="*/ 61267 w 561975"/>
                  <a:gd name="connsiteY77" fmla="*/ 411443 h 1568728"/>
                  <a:gd name="connsiteX78" fmla="*/ 60422 w 561975"/>
                  <a:gd name="connsiteY78" fmla="*/ 308157 h 1568728"/>
                  <a:gd name="connsiteX79" fmla="*/ 59796 w 561975"/>
                  <a:gd name="connsiteY79" fmla="*/ 305879 h 1568728"/>
                  <a:gd name="connsiteX80" fmla="*/ 3008 w 561975"/>
                  <a:gd name="connsiteY80" fmla="*/ 260357 h 1568728"/>
                  <a:gd name="connsiteX81" fmla="*/ 2023 w 561975"/>
                  <a:gd name="connsiteY81" fmla="*/ 130670 h 1568728"/>
                  <a:gd name="connsiteX82" fmla="*/ 4649 w 561975"/>
                  <a:gd name="connsiteY82"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154990 w 561975"/>
                  <a:gd name="connsiteY9" fmla="*/ 804324 h 1568728"/>
                  <a:gd name="connsiteX10" fmla="*/ 217800 w 561975"/>
                  <a:gd name="connsiteY10" fmla="*/ 768162 h 1568728"/>
                  <a:gd name="connsiteX11" fmla="*/ 237392 w 561975"/>
                  <a:gd name="connsiteY11" fmla="*/ 738050 h 1568728"/>
                  <a:gd name="connsiteX12" fmla="*/ 237408 w 561975"/>
                  <a:gd name="connsiteY12" fmla="*/ 737979 h 1568728"/>
                  <a:gd name="connsiteX13" fmla="*/ 4649 w 561975"/>
                  <a:gd name="connsiteY13" fmla="*/ 0 h 1568728"/>
                  <a:gd name="connsiteX14" fmla="*/ 205214 w 561975"/>
                  <a:gd name="connsiteY14" fmla="*/ 328 h 1568728"/>
                  <a:gd name="connsiteX15" fmla="*/ 213092 w 561975"/>
                  <a:gd name="connsiteY15" fmla="*/ 3930 h 1568728"/>
                  <a:gd name="connsiteX16" fmla="*/ 238039 w 561975"/>
                  <a:gd name="connsiteY16" fmla="*/ 17030 h 1568728"/>
                  <a:gd name="connsiteX17" fmla="*/ 274476 w 561975"/>
                  <a:gd name="connsiteY17" fmla="*/ 16702 h 1568728"/>
                  <a:gd name="connsiteX18" fmla="*/ 335531 w 561975"/>
                  <a:gd name="connsiteY18" fmla="*/ 983 h 1568728"/>
                  <a:gd name="connsiteX19" fmla="*/ 557433 w 561975"/>
                  <a:gd name="connsiteY19" fmla="*/ 328 h 1568728"/>
                  <a:gd name="connsiteX20" fmla="*/ 560059 w 561975"/>
                  <a:gd name="connsiteY20" fmla="*/ 92026 h 1568728"/>
                  <a:gd name="connsiteX21" fmla="*/ 560059 w 561975"/>
                  <a:gd name="connsiteY21" fmla="*/ 369085 h 1568728"/>
                  <a:gd name="connsiteX22" fmla="*/ 560387 w 561975"/>
                  <a:gd name="connsiteY22" fmla="*/ 743410 h 1568728"/>
                  <a:gd name="connsiteX23" fmla="*/ 555135 w 561975"/>
                  <a:gd name="connsiteY23" fmla="*/ 730638 h 1568728"/>
                  <a:gd name="connsiteX24" fmla="*/ 553959 w 561975"/>
                  <a:gd name="connsiteY24" fmla="*/ 734127 h 1568728"/>
                  <a:gd name="connsiteX25" fmla="*/ 554363 w 561975"/>
                  <a:gd name="connsiteY25" fmla="*/ 743707 h 1568728"/>
                  <a:gd name="connsiteX26" fmla="*/ 559044 w 561975"/>
                  <a:gd name="connsiteY26" fmla="*/ 743952 h 1568728"/>
                  <a:gd name="connsiteX27" fmla="*/ 561975 w 561975"/>
                  <a:gd name="connsiteY27" fmla="*/ 1534676 h 1568728"/>
                  <a:gd name="connsiteX28" fmla="*/ 514106 w 561975"/>
                  <a:gd name="connsiteY28" fmla="*/ 1535986 h 1568728"/>
                  <a:gd name="connsiteX29" fmla="*/ 519316 w 561975"/>
                  <a:gd name="connsiteY29" fmla="*/ 1562835 h 1568728"/>
                  <a:gd name="connsiteX30" fmla="*/ 517037 w 561975"/>
                  <a:gd name="connsiteY30" fmla="*/ 1568728 h 1568728"/>
                  <a:gd name="connsiteX31" fmla="*/ 499452 w 561975"/>
                  <a:gd name="connsiteY31" fmla="*/ 1558906 h 1568728"/>
                  <a:gd name="connsiteX32" fmla="*/ 477308 w 561975"/>
                  <a:gd name="connsiteY32" fmla="*/ 1556286 h 1568728"/>
                  <a:gd name="connsiteX33" fmla="*/ 429765 w 561975"/>
                  <a:gd name="connsiteY33" fmla="*/ 1554322 h 1568728"/>
                  <a:gd name="connsiteX34" fmla="*/ 339562 w 561975"/>
                  <a:gd name="connsiteY34" fmla="*/ 1565781 h 1568728"/>
                  <a:gd name="connsiteX35" fmla="*/ 336957 w 561975"/>
                  <a:gd name="connsiteY35" fmla="*/ 1559560 h 1568728"/>
                  <a:gd name="connsiteX36" fmla="*/ 341516 w 561975"/>
                  <a:gd name="connsiteY36" fmla="*/ 1536313 h 1568728"/>
                  <a:gd name="connsiteX37" fmla="*/ 316767 w 561975"/>
                  <a:gd name="connsiteY37" fmla="*/ 1535986 h 1568728"/>
                  <a:gd name="connsiteX38" fmla="*/ 313185 w 561975"/>
                  <a:gd name="connsiteY38" fmla="*/ 815985 h 1568728"/>
                  <a:gd name="connsiteX39" fmla="*/ 314488 w 561975"/>
                  <a:gd name="connsiteY39" fmla="*/ 578932 h 1568728"/>
                  <a:gd name="connsiteX40" fmla="*/ 316354 w 561975"/>
                  <a:gd name="connsiteY40" fmla="*/ 558423 h 1568728"/>
                  <a:gd name="connsiteX41" fmla="*/ 316329 w 561975"/>
                  <a:gd name="connsiteY41" fmla="*/ 551501 h 1568728"/>
                  <a:gd name="connsiteX42" fmla="*/ 316621 w 561975"/>
                  <a:gd name="connsiteY42" fmla="*/ 548316 h 1568728"/>
                  <a:gd name="connsiteX43" fmla="*/ 316865 w 561975"/>
                  <a:gd name="connsiteY43" fmla="*/ 533708 h 1568728"/>
                  <a:gd name="connsiteX44" fmla="*/ 316513 w 561975"/>
                  <a:gd name="connsiteY44" fmla="*/ 435902 h 1568728"/>
                  <a:gd name="connsiteX45" fmla="*/ 315836 w 561975"/>
                  <a:gd name="connsiteY45" fmla="*/ 415589 h 1568728"/>
                  <a:gd name="connsiteX46" fmla="*/ 316329 w 561975"/>
                  <a:gd name="connsiteY46" fmla="*/ 551501 h 1568728"/>
                  <a:gd name="connsiteX47" fmla="*/ 313867 w 561975"/>
                  <a:gd name="connsiteY47" fmla="*/ 578353 h 1568728"/>
                  <a:gd name="connsiteX48" fmla="*/ 312882 w 561975"/>
                  <a:gd name="connsiteY48" fmla="*/ 576061 h 1568728"/>
                  <a:gd name="connsiteX49" fmla="*/ 312225 w 561975"/>
                  <a:gd name="connsiteY49" fmla="*/ 573769 h 1568728"/>
                  <a:gd name="connsiteX50" fmla="*/ 311241 w 561975"/>
                  <a:gd name="connsiteY50" fmla="*/ 568856 h 1568728"/>
                  <a:gd name="connsiteX51" fmla="*/ 310912 w 561975"/>
                  <a:gd name="connsiteY51" fmla="*/ 557721 h 1568728"/>
                  <a:gd name="connsiteX52" fmla="*/ 310912 w 561975"/>
                  <a:gd name="connsiteY52" fmla="*/ 421812 h 1568728"/>
                  <a:gd name="connsiteX53" fmla="*/ 309599 w 561975"/>
                  <a:gd name="connsiteY53" fmla="*/ 264615 h 1568728"/>
                  <a:gd name="connsiteX54" fmla="*/ 253796 w 561975"/>
                  <a:gd name="connsiteY54" fmla="*/ 265270 h 1568728"/>
                  <a:gd name="connsiteX55" fmla="*/ 251498 w 561975"/>
                  <a:gd name="connsiteY55" fmla="*/ 565909 h 1568728"/>
                  <a:gd name="connsiteX56" fmla="*/ 248544 w 561975"/>
                  <a:gd name="connsiteY56" fmla="*/ 862290 h 1568728"/>
                  <a:gd name="connsiteX57" fmla="*/ 246574 w 561975"/>
                  <a:gd name="connsiteY57" fmla="*/ 697561 h 1568728"/>
                  <a:gd name="connsiteX58" fmla="*/ 246193 w 561975"/>
                  <a:gd name="connsiteY58" fmla="*/ 699276 h 1568728"/>
                  <a:gd name="connsiteX59" fmla="*/ 245734 w 561975"/>
                  <a:gd name="connsiteY59" fmla="*/ 733647 h 1568728"/>
                  <a:gd name="connsiteX60" fmla="*/ 248168 w 561975"/>
                  <a:gd name="connsiteY60" fmla="*/ 862752 h 1568728"/>
                  <a:gd name="connsiteX61" fmla="*/ 247515 w 561975"/>
                  <a:gd name="connsiteY61" fmla="*/ 1361888 h 1568728"/>
                  <a:gd name="connsiteX62" fmla="*/ 245882 w 561975"/>
                  <a:gd name="connsiteY62" fmla="*/ 1524558 h 1568728"/>
                  <a:gd name="connsiteX63" fmla="*/ 221719 w 561975"/>
                  <a:gd name="connsiteY63" fmla="*/ 1524885 h 1568728"/>
                  <a:gd name="connsiteX64" fmla="*/ 225637 w 561975"/>
                  <a:gd name="connsiteY64" fmla="*/ 1545178 h 1568728"/>
                  <a:gd name="connsiteX65" fmla="*/ 222372 w 561975"/>
                  <a:gd name="connsiteY65" fmla="*/ 1552051 h 1568728"/>
                  <a:gd name="connsiteX66" fmla="*/ 204412 w 561975"/>
                  <a:gd name="connsiteY66" fmla="*/ 1546160 h 1568728"/>
                  <a:gd name="connsiteX67" fmla="*/ 48981 w 561975"/>
                  <a:gd name="connsiteY67" fmla="*/ 1552051 h 1568728"/>
                  <a:gd name="connsiteX68" fmla="*/ 45715 w 561975"/>
                  <a:gd name="connsiteY68" fmla="*/ 1543214 h 1568728"/>
                  <a:gd name="connsiteX69" fmla="*/ 49307 w 561975"/>
                  <a:gd name="connsiteY69" fmla="*/ 1523903 h 1568728"/>
                  <a:gd name="connsiteX70" fmla="*/ 0 w 561975"/>
                  <a:gd name="connsiteY70" fmla="*/ 1523576 h 1568728"/>
                  <a:gd name="connsiteX71" fmla="*/ 3265 w 561975"/>
                  <a:gd name="connsiteY71" fmla="*/ 860788 h 1568728"/>
                  <a:gd name="connsiteX72" fmla="*/ 5878 w 561975"/>
                  <a:gd name="connsiteY72" fmla="*/ 844750 h 1568728"/>
                  <a:gd name="connsiteX73" fmla="*/ 43430 w 561975"/>
                  <a:gd name="connsiteY73" fmla="*/ 805147 h 1568728"/>
                  <a:gd name="connsiteX74" fmla="*/ 43430 w 561975"/>
                  <a:gd name="connsiteY74" fmla="*/ 571126 h 1568728"/>
                  <a:gd name="connsiteX75" fmla="*/ 60409 w 561975"/>
                  <a:gd name="connsiteY75" fmla="*/ 519412 h 1568728"/>
                  <a:gd name="connsiteX76" fmla="*/ 61267 w 561975"/>
                  <a:gd name="connsiteY76" fmla="*/ 411443 h 1568728"/>
                  <a:gd name="connsiteX77" fmla="*/ 60422 w 561975"/>
                  <a:gd name="connsiteY77" fmla="*/ 308157 h 1568728"/>
                  <a:gd name="connsiteX78" fmla="*/ 59796 w 561975"/>
                  <a:gd name="connsiteY78" fmla="*/ 305879 h 1568728"/>
                  <a:gd name="connsiteX79" fmla="*/ 3008 w 561975"/>
                  <a:gd name="connsiteY79" fmla="*/ 260357 h 1568728"/>
                  <a:gd name="connsiteX80" fmla="*/ 2023 w 561975"/>
                  <a:gd name="connsiteY80" fmla="*/ 130670 h 1568728"/>
                  <a:gd name="connsiteX81" fmla="*/ 4649 w 561975"/>
                  <a:gd name="connsiteY81"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17800 w 561975"/>
                  <a:gd name="connsiteY9" fmla="*/ 768162 h 1568728"/>
                  <a:gd name="connsiteX10" fmla="*/ 237392 w 561975"/>
                  <a:gd name="connsiteY10" fmla="*/ 738050 h 1568728"/>
                  <a:gd name="connsiteX11" fmla="*/ 237408 w 561975"/>
                  <a:gd name="connsiteY11" fmla="*/ 737979 h 1568728"/>
                  <a:gd name="connsiteX12" fmla="*/ 4649 w 561975"/>
                  <a:gd name="connsiteY12" fmla="*/ 0 h 1568728"/>
                  <a:gd name="connsiteX13" fmla="*/ 205214 w 561975"/>
                  <a:gd name="connsiteY13" fmla="*/ 328 h 1568728"/>
                  <a:gd name="connsiteX14" fmla="*/ 213092 w 561975"/>
                  <a:gd name="connsiteY14" fmla="*/ 3930 h 1568728"/>
                  <a:gd name="connsiteX15" fmla="*/ 238039 w 561975"/>
                  <a:gd name="connsiteY15" fmla="*/ 17030 h 1568728"/>
                  <a:gd name="connsiteX16" fmla="*/ 274476 w 561975"/>
                  <a:gd name="connsiteY16" fmla="*/ 16702 h 1568728"/>
                  <a:gd name="connsiteX17" fmla="*/ 335531 w 561975"/>
                  <a:gd name="connsiteY17" fmla="*/ 983 h 1568728"/>
                  <a:gd name="connsiteX18" fmla="*/ 557433 w 561975"/>
                  <a:gd name="connsiteY18" fmla="*/ 328 h 1568728"/>
                  <a:gd name="connsiteX19" fmla="*/ 560059 w 561975"/>
                  <a:gd name="connsiteY19" fmla="*/ 92026 h 1568728"/>
                  <a:gd name="connsiteX20" fmla="*/ 560059 w 561975"/>
                  <a:gd name="connsiteY20" fmla="*/ 369085 h 1568728"/>
                  <a:gd name="connsiteX21" fmla="*/ 560387 w 561975"/>
                  <a:gd name="connsiteY21" fmla="*/ 743410 h 1568728"/>
                  <a:gd name="connsiteX22" fmla="*/ 555135 w 561975"/>
                  <a:gd name="connsiteY22" fmla="*/ 730638 h 1568728"/>
                  <a:gd name="connsiteX23" fmla="*/ 553959 w 561975"/>
                  <a:gd name="connsiteY23" fmla="*/ 734127 h 1568728"/>
                  <a:gd name="connsiteX24" fmla="*/ 554363 w 561975"/>
                  <a:gd name="connsiteY24" fmla="*/ 743707 h 1568728"/>
                  <a:gd name="connsiteX25" fmla="*/ 559044 w 561975"/>
                  <a:gd name="connsiteY25" fmla="*/ 743952 h 1568728"/>
                  <a:gd name="connsiteX26" fmla="*/ 561975 w 561975"/>
                  <a:gd name="connsiteY26" fmla="*/ 1534676 h 1568728"/>
                  <a:gd name="connsiteX27" fmla="*/ 514106 w 561975"/>
                  <a:gd name="connsiteY27" fmla="*/ 1535986 h 1568728"/>
                  <a:gd name="connsiteX28" fmla="*/ 519316 w 561975"/>
                  <a:gd name="connsiteY28" fmla="*/ 1562835 h 1568728"/>
                  <a:gd name="connsiteX29" fmla="*/ 517037 w 561975"/>
                  <a:gd name="connsiteY29" fmla="*/ 1568728 h 1568728"/>
                  <a:gd name="connsiteX30" fmla="*/ 499452 w 561975"/>
                  <a:gd name="connsiteY30" fmla="*/ 1558906 h 1568728"/>
                  <a:gd name="connsiteX31" fmla="*/ 477308 w 561975"/>
                  <a:gd name="connsiteY31" fmla="*/ 1556286 h 1568728"/>
                  <a:gd name="connsiteX32" fmla="*/ 429765 w 561975"/>
                  <a:gd name="connsiteY32" fmla="*/ 1554322 h 1568728"/>
                  <a:gd name="connsiteX33" fmla="*/ 339562 w 561975"/>
                  <a:gd name="connsiteY33" fmla="*/ 1565781 h 1568728"/>
                  <a:gd name="connsiteX34" fmla="*/ 336957 w 561975"/>
                  <a:gd name="connsiteY34" fmla="*/ 1559560 h 1568728"/>
                  <a:gd name="connsiteX35" fmla="*/ 341516 w 561975"/>
                  <a:gd name="connsiteY35" fmla="*/ 1536313 h 1568728"/>
                  <a:gd name="connsiteX36" fmla="*/ 316767 w 561975"/>
                  <a:gd name="connsiteY36" fmla="*/ 1535986 h 1568728"/>
                  <a:gd name="connsiteX37" fmla="*/ 313185 w 561975"/>
                  <a:gd name="connsiteY37" fmla="*/ 815985 h 1568728"/>
                  <a:gd name="connsiteX38" fmla="*/ 314488 w 561975"/>
                  <a:gd name="connsiteY38" fmla="*/ 578932 h 1568728"/>
                  <a:gd name="connsiteX39" fmla="*/ 316354 w 561975"/>
                  <a:gd name="connsiteY39" fmla="*/ 558423 h 1568728"/>
                  <a:gd name="connsiteX40" fmla="*/ 316329 w 561975"/>
                  <a:gd name="connsiteY40" fmla="*/ 551501 h 1568728"/>
                  <a:gd name="connsiteX41" fmla="*/ 316621 w 561975"/>
                  <a:gd name="connsiteY41" fmla="*/ 548316 h 1568728"/>
                  <a:gd name="connsiteX42" fmla="*/ 316865 w 561975"/>
                  <a:gd name="connsiteY42" fmla="*/ 533708 h 1568728"/>
                  <a:gd name="connsiteX43" fmla="*/ 316513 w 561975"/>
                  <a:gd name="connsiteY43" fmla="*/ 435902 h 1568728"/>
                  <a:gd name="connsiteX44" fmla="*/ 315836 w 561975"/>
                  <a:gd name="connsiteY44" fmla="*/ 415589 h 1568728"/>
                  <a:gd name="connsiteX45" fmla="*/ 316329 w 561975"/>
                  <a:gd name="connsiteY45" fmla="*/ 551501 h 1568728"/>
                  <a:gd name="connsiteX46" fmla="*/ 313867 w 561975"/>
                  <a:gd name="connsiteY46" fmla="*/ 578353 h 1568728"/>
                  <a:gd name="connsiteX47" fmla="*/ 312882 w 561975"/>
                  <a:gd name="connsiteY47" fmla="*/ 576061 h 1568728"/>
                  <a:gd name="connsiteX48" fmla="*/ 312225 w 561975"/>
                  <a:gd name="connsiteY48" fmla="*/ 573769 h 1568728"/>
                  <a:gd name="connsiteX49" fmla="*/ 311241 w 561975"/>
                  <a:gd name="connsiteY49" fmla="*/ 568856 h 1568728"/>
                  <a:gd name="connsiteX50" fmla="*/ 310912 w 561975"/>
                  <a:gd name="connsiteY50" fmla="*/ 557721 h 1568728"/>
                  <a:gd name="connsiteX51" fmla="*/ 310912 w 561975"/>
                  <a:gd name="connsiteY51" fmla="*/ 421812 h 1568728"/>
                  <a:gd name="connsiteX52" fmla="*/ 309599 w 561975"/>
                  <a:gd name="connsiteY52" fmla="*/ 264615 h 1568728"/>
                  <a:gd name="connsiteX53" fmla="*/ 253796 w 561975"/>
                  <a:gd name="connsiteY53" fmla="*/ 265270 h 1568728"/>
                  <a:gd name="connsiteX54" fmla="*/ 251498 w 561975"/>
                  <a:gd name="connsiteY54" fmla="*/ 565909 h 1568728"/>
                  <a:gd name="connsiteX55" fmla="*/ 248544 w 561975"/>
                  <a:gd name="connsiteY55" fmla="*/ 862290 h 1568728"/>
                  <a:gd name="connsiteX56" fmla="*/ 246574 w 561975"/>
                  <a:gd name="connsiteY56" fmla="*/ 697561 h 1568728"/>
                  <a:gd name="connsiteX57" fmla="*/ 246193 w 561975"/>
                  <a:gd name="connsiteY57" fmla="*/ 699276 h 1568728"/>
                  <a:gd name="connsiteX58" fmla="*/ 245734 w 561975"/>
                  <a:gd name="connsiteY58" fmla="*/ 733647 h 1568728"/>
                  <a:gd name="connsiteX59" fmla="*/ 248168 w 561975"/>
                  <a:gd name="connsiteY59" fmla="*/ 862752 h 1568728"/>
                  <a:gd name="connsiteX60" fmla="*/ 247515 w 561975"/>
                  <a:gd name="connsiteY60" fmla="*/ 1361888 h 1568728"/>
                  <a:gd name="connsiteX61" fmla="*/ 245882 w 561975"/>
                  <a:gd name="connsiteY61" fmla="*/ 1524558 h 1568728"/>
                  <a:gd name="connsiteX62" fmla="*/ 221719 w 561975"/>
                  <a:gd name="connsiteY62" fmla="*/ 1524885 h 1568728"/>
                  <a:gd name="connsiteX63" fmla="*/ 225637 w 561975"/>
                  <a:gd name="connsiteY63" fmla="*/ 1545178 h 1568728"/>
                  <a:gd name="connsiteX64" fmla="*/ 222372 w 561975"/>
                  <a:gd name="connsiteY64" fmla="*/ 1552051 h 1568728"/>
                  <a:gd name="connsiteX65" fmla="*/ 204412 w 561975"/>
                  <a:gd name="connsiteY65" fmla="*/ 1546160 h 1568728"/>
                  <a:gd name="connsiteX66" fmla="*/ 48981 w 561975"/>
                  <a:gd name="connsiteY66" fmla="*/ 1552051 h 1568728"/>
                  <a:gd name="connsiteX67" fmla="*/ 45715 w 561975"/>
                  <a:gd name="connsiteY67" fmla="*/ 1543214 h 1568728"/>
                  <a:gd name="connsiteX68" fmla="*/ 49307 w 561975"/>
                  <a:gd name="connsiteY68" fmla="*/ 1523903 h 1568728"/>
                  <a:gd name="connsiteX69" fmla="*/ 0 w 561975"/>
                  <a:gd name="connsiteY69" fmla="*/ 1523576 h 1568728"/>
                  <a:gd name="connsiteX70" fmla="*/ 3265 w 561975"/>
                  <a:gd name="connsiteY70" fmla="*/ 860788 h 1568728"/>
                  <a:gd name="connsiteX71" fmla="*/ 5878 w 561975"/>
                  <a:gd name="connsiteY71" fmla="*/ 844750 h 1568728"/>
                  <a:gd name="connsiteX72" fmla="*/ 43430 w 561975"/>
                  <a:gd name="connsiteY72" fmla="*/ 805147 h 1568728"/>
                  <a:gd name="connsiteX73" fmla="*/ 43430 w 561975"/>
                  <a:gd name="connsiteY73" fmla="*/ 571126 h 1568728"/>
                  <a:gd name="connsiteX74" fmla="*/ 60409 w 561975"/>
                  <a:gd name="connsiteY74" fmla="*/ 519412 h 1568728"/>
                  <a:gd name="connsiteX75" fmla="*/ 61267 w 561975"/>
                  <a:gd name="connsiteY75" fmla="*/ 411443 h 1568728"/>
                  <a:gd name="connsiteX76" fmla="*/ 60422 w 561975"/>
                  <a:gd name="connsiteY76" fmla="*/ 308157 h 1568728"/>
                  <a:gd name="connsiteX77" fmla="*/ 59796 w 561975"/>
                  <a:gd name="connsiteY77" fmla="*/ 305879 h 1568728"/>
                  <a:gd name="connsiteX78" fmla="*/ 3008 w 561975"/>
                  <a:gd name="connsiteY78" fmla="*/ 260357 h 1568728"/>
                  <a:gd name="connsiteX79" fmla="*/ 2023 w 561975"/>
                  <a:gd name="connsiteY79" fmla="*/ 130670 h 1568728"/>
                  <a:gd name="connsiteX80" fmla="*/ 4649 w 561975"/>
                  <a:gd name="connsiteY80"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408 w 561975"/>
                  <a:gd name="connsiteY7" fmla="*/ 737979 h 1568728"/>
                  <a:gd name="connsiteX8" fmla="*/ 218016 w 561975"/>
                  <a:gd name="connsiteY8" fmla="*/ 767645 h 1568728"/>
                  <a:gd name="connsiteX9" fmla="*/ 237392 w 561975"/>
                  <a:gd name="connsiteY9" fmla="*/ 738050 h 1568728"/>
                  <a:gd name="connsiteX10" fmla="*/ 237408 w 561975"/>
                  <a:gd name="connsiteY10" fmla="*/ 737979 h 1568728"/>
                  <a:gd name="connsiteX11" fmla="*/ 4649 w 561975"/>
                  <a:gd name="connsiteY11" fmla="*/ 0 h 1568728"/>
                  <a:gd name="connsiteX12" fmla="*/ 205214 w 561975"/>
                  <a:gd name="connsiteY12" fmla="*/ 328 h 1568728"/>
                  <a:gd name="connsiteX13" fmla="*/ 213092 w 561975"/>
                  <a:gd name="connsiteY13" fmla="*/ 3930 h 1568728"/>
                  <a:gd name="connsiteX14" fmla="*/ 238039 w 561975"/>
                  <a:gd name="connsiteY14" fmla="*/ 17030 h 1568728"/>
                  <a:gd name="connsiteX15" fmla="*/ 274476 w 561975"/>
                  <a:gd name="connsiteY15" fmla="*/ 16702 h 1568728"/>
                  <a:gd name="connsiteX16" fmla="*/ 335531 w 561975"/>
                  <a:gd name="connsiteY16" fmla="*/ 983 h 1568728"/>
                  <a:gd name="connsiteX17" fmla="*/ 557433 w 561975"/>
                  <a:gd name="connsiteY17" fmla="*/ 328 h 1568728"/>
                  <a:gd name="connsiteX18" fmla="*/ 560059 w 561975"/>
                  <a:gd name="connsiteY18" fmla="*/ 92026 h 1568728"/>
                  <a:gd name="connsiteX19" fmla="*/ 560059 w 561975"/>
                  <a:gd name="connsiteY19" fmla="*/ 369085 h 1568728"/>
                  <a:gd name="connsiteX20" fmla="*/ 560387 w 561975"/>
                  <a:gd name="connsiteY20" fmla="*/ 743410 h 1568728"/>
                  <a:gd name="connsiteX21" fmla="*/ 555135 w 561975"/>
                  <a:gd name="connsiteY21" fmla="*/ 730638 h 1568728"/>
                  <a:gd name="connsiteX22" fmla="*/ 553959 w 561975"/>
                  <a:gd name="connsiteY22" fmla="*/ 734127 h 1568728"/>
                  <a:gd name="connsiteX23" fmla="*/ 554363 w 561975"/>
                  <a:gd name="connsiteY23" fmla="*/ 743707 h 1568728"/>
                  <a:gd name="connsiteX24" fmla="*/ 559044 w 561975"/>
                  <a:gd name="connsiteY24" fmla="*/ 743952 h 1568728"/>
                  <a:gd name="connsiteX25" fmla="*/ 561975 w 561975"/>
                  <a:gd name="connsiteY25" fmla="*/ 1534676 h 1568728"/>
                  <a:gd name="connsiteX26" fmla="*/ 514106 w 561975"/>
                  <a:gd name="connsiteY26" fmla="*/ 1535986 h 1568728"/>
                  <a:gd name="connsiteX27" fmla="*/ 519316 w 561975"/>
                  <a:gd name="connsiteY27" fmla="*/ 1562835 h 1568728"/>
                  <a:gd name="connsiteX28" fmla="*/ 517037 w 561975"/>
                  <a:gd name="connsiteY28" fmla="*/ 1568728 h 1568728"/>
                  <a:gd name="connsiteX29" fmla="*/ 499452 w 561975"/>
                  <a:gd name="connsiteY29" fmla="*/ 1558906 h 1568728"/>
                  <a:gd name="connsiteX30" fmla="*/ 477308 w 561975"/>
                  <a:gd name="connsiteY30" fmla="*/ 1556286 h 1568728"/>
                  <a:gd name="connsiteX31" fmla="*/ 429765 w 561975"/>
                  <a:gd name="connsiteY31" fmla="*/ 1554322 h 1568728"/>
                  <a:gd name="connsiteX32" fmla="*/ 339562 w 561975"/>
                  <a:gd name="connsiteY32" fmla="*/ 1565781 h 1568728"/>
                  <a:gd name="connsiteX33" fmla="*/ 336957 w 561975"/>
                  <a:gd name="connsiteY33" fmla="*/ 1559560 h 1568728"/>
                  <a:gd name="connsiteX34" fmla="*/ 341516 w 561975"/>
                  <a:gd name="connsiteY34" fmla="*/ 1536313 h 1568728"/>
                  <a:gd name="connsiteX35" fmla="*/ 316767 w 561975"/>
                  <a:gd name="connsiteY35" fmla="*/ 1535986 h 1568728"/>
                  <a:gd name="connsiteX36" fmla="*/ 313185 w 561975"/>
                  <a:gd name="connsiteY36" fmla="*/ 815985 h 1568728"/>
                  <a:gd name="connsiteX37" fmla="*/ 314488 w 561975"/>
                  <a:gd name="connsiteY37" fmla="*/ 578932 h 1568728"/>
                  <a:gd name="connsiteX38" fmla="*/ 316354 w 561975"/>
                  <a:gd name="connsiteY38" fmla="*/ 558423 h 1568728"/>
                  <a:gd name="connsiteX39" fmla="*/ 316329 w 561975"/>
                  <a:gd name="connsiteY39" fmla="*/ 551501 h 1568728"/>
                  <a:gd name="connsiteX40" fmla="*/ 316621 w 561975"/>
                  <a:gd name="connsiteY40" fmla="*/ 548316 h 1568728"/>
                  <a:gd name="connsiteX41" fmla="*/ 316865 w 561975"/>
                  <a:gd name="connsiteY41" fmla="*/ 533708 h 1568728"/>
                  <a:gd name="connsiteX42" fmla="*/ 316513 w 561975"/>
                  <a:gd name="connsiteY42" fmla="*/ 435902 h 1568728"/>
                  <a:gd name="connsiteX43" fmla="*/ 315836 w 561975"/>
                  <a:gd name="connsiteY43" fmla="*/ 415589 h 1568728"/>
                  <a:gd name="connsiteX44" fmla="*/ 316329 w 561975"/>
                  <a:gd name="connsiteY44" fmla="*/ 551501 h 1568728"/>
                  <a:gd name="connsiteX45" fmla="*/ 313867 w 561975"/>
                  <a:gd name="connsiteY45" fmla="*/ 578353 h 1568728"/>
                  <a:gd name="connsiteX46" fmla="*/ 312882 w 561975"/>
                  <a:gd name="connsiteY46" fmla="*/ 576061 h 1568728"/>
                  <a:gd name="connsiteX47" fmla="*/ 312225 w 561975"/>
                  <a:gd name="connsiteY47" fmla="*/ 573769 h 1568728"/>
                  <a:gd name="connsiteX48" fmla="*/ 311241 w 561975"/>
                  <a:gd name="connsiteY48" fmla="*/ 568856 h 1568728"/>
                  <a:gd name="connsiteX49" fmla="*/ 310912 w 561975"/>
                  <a:gd name="connsiteY49" fmla="*/ 557721 h 1568728"/>
                  <a:gd name="connsiteX50" fmla="*/ 310912 w 561975"/>
                  <a:gd name="connsiteY50" fmla="*/ 421812 h 1568728"/>
                  <a:gd name="connsiteX51" fmla="*/ 309599 w 561975"/>
                  <a:gd name="connsiteY51" fmla="*/ 264615 h 1568728"/>
                  <a:gd name="connsiteX52" fmla="*/ 253796 w 561975"/>
                  <a:gd name="connsiteY52" fmla="*/ 265270 h 1568728"/>
                  <a:gd name="connsiteX53" fmla="*/ 251498 w 561975"/>
                  <a:gd name="connsiteY53" fmla="*/ 565909 h 1568728"/>
                  <a:gd name="connsiteX54" fmla="*/ 248544 w 561975"/>
                  <a:gd name="connsiteY54" fmla="*/ 862290 h 1568728"/>
                  <a:gd name="connsiteX55" fmla="*/ 246574 w 561975"/>
                  <a:gd name="connsiteY55" fmla="*/ 697561 h 1568728"/>
                  <a:gd name="connsiteX56" fmla="*/ 246193 w 561975"/>
                  <a:gd name="connsiteY56" fmla="*/ 699276 h 1568728"/>
                  <a:gd name="connsiteX57" fmla="*/ 245734 w 561975"/>
                  <a:gd name="connsiteY57" fmla="*/ 733647 h 1568728"/>
                  <a:gd name="connsiteX58" fmla="*/ 248168 w 561975"/>
                  <a:gd name="connsiteY58" fmla="*/ 862752 h 1568728"/>
                  <a:gd name="connsiteX59" fmla="*/ 247515 w 561975"/>
                  <a:gd name="connsiteY59" fmla="*/ 1361888 h 1568728"/>
                  <a:gd name="connsiteX60" fmla="*/ 245882 w 561975"/>
                  <a:gd name="connsiteY60" fmla="*/ 1524558 h 1568728"/>
                  <a:gd name="connsiteX61" fmla="*/ 221719 w 561975"/>
                  <a:gd name="connsiteY61" fmla="*/ 1524885 h 1568728"/>
                  <a:gd name="connsiteX62" fmla="*/ 225637 w 561975"/>
                  <a:gd name="connsiteY62" fmla="*/ 1545178 h 1568728"/>
                  <a:gd name="connsiteX63" fmla="*/ 222372 w 561975"/>
                  <a:gd name="connsiteY63" fmla="*/ 1552051 h 1568728"/>
                  <a:gd name="connsiteX64" fmla="*/ 204412 w 561975"/>
                  <a:gd name="connsiteY64" fmla="*/ 1546160 h 1568728"/>
                  <a:gd name="connsiteX65" fmla="*/ 48981 w 561975"/>
                  <a:gd name="connsiteY65" fmla="*/ 1552051 h 1568728"/>
                  <a:gd name="connsiteX66" fmla="*/ 45715 w 561975"/>
                  <a:gd name="connsiteY66" fmla="*/ 1543214 h 1568728"/>
                  <a:gd name="connsiteX67" fmla="*/ 49307 w 561975"/>
                  <a:gd name="connsiteY67" fmla="*/ 1523903 h 1568728"/>
                  <a:gd name="connsiteX68" fmla="*/ 0 w 561975"/>
                  <a:gd name="connsiteY68" fmla="*/ 1523576 h 1568728"/>
                  <a:gd name="connsiteX69" fmla="*/ 3265 w 561975"/>
                  <a:gd name="connsiteY69" fmla="*/ 860788 h 1568728"/>
                  <a:gd name="connsiteX70" fmla="*/ 5878 w 561975"/>
                  <a:gd name="connsiteY70" fmla="*/ 844750 h 1568728"/>
                  <a:gd name="connsiteX71" fmla="*/ 43430 w 561975"/>
                  <a:gd name="connsiteY71" fmla="*/ 805147 h 1568728"/>
                  <a:gd name="connsiteX72" fmla="*/ 43430 w 561975"/>
                  <a:gd name="connsiteY72" fmla="*/ 571126 h 1568728"/>
                  <a:gd name="connsiteX73" fmla="*/ 60409 w 561975"/>
                  <a:gd name="connsiteY73" fmla="*/ 519412 h 1568728"/>
                  <a:gd name="connsiteX74" fmla="*/ 61267 w 561975"/>
                  <a:gd name="connsiteY74" fmla="*/ 411443 h 1568728"/>
                  <a:gd name="connsiteX75" fmla="*/ 60422 w 561975"/>
                  <a:gd name="connsiteY75" fmla="*/ 308157 h 1568728"/>
                  <a:gd name="connsiteX76" fmla="*/ 59796 w 561975"/>
                  <a:gd name="connsiteY76" fmla="*/ 305879 h 1568728"/>
                  <a:gd name="connsiteX77" fmla="*/ 3008 w 561975"/>
                  <a:gd name="connsiteY77" fmla="*/ 260357 h 1568728"/>
                  <a:gd name="connsiteX78" fmla="*/ 2023 w 561975"/>
                  <a:gd name="connsiteY78" fmla="*/ 130670 h 1568728"/>
                  <a:gd name="connsiteX79" fmla="*/ 4649 w 561975"/>
                  <a:gd name="connsiteY79"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237392 w 561975"/>
                  <a:gd name="connsiteY7" fmla="*/ 738050 h 1568728"/>
                  <a:gd name="connsiteX8" fmla="*/ 218016 w 561975"/>
                  <a:gd name="connsiteY8" fmla="*/ 767645 h 1568728"/>
                  <a:gd name="connsiteX9" fmla="*/ 237392 w 561975"/>
                  <a:gd name="connsiteY9" fmla="*/ 738050 h 1568728"/>
                  <a:gd name="connsiteX10" fmla="*/ 4649 w 561975"/>
                  <a:gd name="connsiteY10" fmla="*/ 0 h 1568728"/>
                  <a:gd name="connsiteX11" fmla="*/ 205214 w 561975"/>
                  <a:gd name="connsiteY11" fmla="*/ 328 h 1568728"/>
                  <a:gd name="connsiteX12" fmla="*/ 213092 w 561975"/>
                  <a:gd name="connsiteY12" fmla="*/ 3930 h 1568728"/>
                  <a:gd name="connsiteX13" fmla="*/ 238039 w 561975"/>
                  <a:gd name="connsiteY13" fmla="*/ 17030 h 1568728"/>
                  <a:gd name="connsiteX14" fmla="*/ 274476 w 561975"/>
                  <a:gd name="connsiteY14" fmla="*/ 16702 h 1568728"/>
                  <a:gd name="connsiteX15" fmla="*/ 335531 w 561975"/>
                  <a:gd name="connsiteY15" fmla="*/ 983 h 1568728"/>
                  <a:gd name="connsiteX16" fmla="*/ 557433 w 561975"/>
                  <a:gd name="connsiteY16" fmla="*/ 328 h 1568728"/>
                  <a:gd name="connsiteX17" fmla="*/ 560059 w 561975"/>
                  <a:gd name="connsiteY17" fmla="*/ 92026 h 1568728"/>
                  <a:gd name="connsiteX18" fmla="*/ 560059 w 561975"/>
                  <a:gd name="connsiteY18" fmla="*/ 369085 h 1568728"/>
                  <a:gd name="connsiteX19" fmla="*/ 560387 w 561975"/>
                  <a:gd name="connsiteY19" fmla="*/ 743410 h 1568728"/>
                  <a:gd name="connsiteX20" fmla="*/ 555135 w 561975"/>
                  <a:gd name="connsiteY20" fmla="*/ 730638 h 1568728"/>
                  <a:gd name="connsiteX21" fmla="*/ 553959 w 561975"/>
                  <a:gd name="connsiteY21" fmla="*/ 734127 h 1568728"/>
                  <a:gd name="connsiteX22" fmla="*/ 554363 w 561975"/>
                  <a:gd name="connsiteY22" fmla="*/ 743707 h 1568728"/>
                  <a:gd name="connsiteX23" fmla="*/ 559044 w 561975"/>
                  <a:gd name="connsiteY23" fmla="*/ 743952 h 1568728"/>
                  <a:gd name="connsiteX24" fmla="*/ 561975 w 561975"/>
                  <a:gd name="connsiteY24" fmla="*/ 1534676 h 1568728"/>
                  <a:gd name="connsiteX25" fmla="*/ 514106 w 561975"/>
                  <a:gd name="connsiteY25" fmla="*/ 1535986 h 1568728"/>
                  <a:gd name="connsiteX26" fmla="*/ 519316 w 561975"/>
                  <a:gd name="connsiteY26" fmla="*/ 1562835 h 1568728"/>
                  <a:gd name="connsiteX27" fmla="*/ 517037 w 561975"/>
                  <a:gd name="connsiteY27" fmla="*/ 1568728 h 1568728"/>
                  <a:gd name="connsiteX28" fmla="*/ 499452 w 561975"/>
                  <a:gd name="connsiteY28" fmla="*/ 1558906 h 1568728"/>
                  <a:gd name="connsiteX29" fmla="*/ 477308 w 561975"/>
                  <a:gd name="connsiteY29" fmla="*/ 1556286 h 1568728"/>
                  <a:gd name="connsiteX30" fmla="*/ 429765 w 561975"/>
                  <a:gd name="connsiteY30" fmla="*/ 1554322 h 1568728"/>
                  <a:gd name="connsiteX31" fmla="*/ 339562 w 561975"/>
                  <a:gd name="connsiteY31" fmla="*/ 1565781 h 1568728"/>
                  <a:gd name="connsiteX32" fmla="*/ 336957 w 561975"/>
                  <a:gd name="connsiteY32" fmla="*/ 1559560 h 1568728"/>
                  <a:gd name="connsiteX33" fmla="*/ 341516 w 561975"/>
                  <a:gd name="connsiteY33" fmla="*/ 1536313 h 1568728"/>
                  <a:gd name="connsiteX34" fmla="*/ 316767 w 561975"/>
                  <a:gd name="connsiteY34" fmla="*/ 1535986 h 1568728"/>
                  <a:gd name="connsiteX35" fmla="*/ 313185 w 561975"/>
                  <a:gd name="connsiteY35" fmla="*/ 815985 h 1568728"/>
                  <a:gd name="connsiteX36" fmla="*/ 314488 w 561975"/>
                  <a:gd name="connsiteY36" fmla="*/ 578932 h 1568728"/>
                  <a:gd name="connsiteX37" fmla="*/ 316354 w 561975"/>
                  <a:gd name="connsiteY37" fmla="*/ 558423 h 1568728"/>
                  <a:gd name="connsiteX38" fmla="*/ 316329 w 561975"/>
                  <a:gd name="connsiteY38" fmla="*/ 551501 h 1568728"/>
                  <a:gd name="connsiteX39" fmla="*/ 316621 w 561975"/>
                  <a:gd name="connsiteY39" fmla="*/ 548316 h 1568728"/>
                  <a:gd name="connsiteX40" fmla="*/ 316865 w 561975"/>
                  <a:gd name="connsiteY40" fmla="*/ 533708 h 1568728"/>
                  <a:gd name="connsiteX41" fmla="*/ 316513 w 561975"/>
                  <a:gd name="connsiteY41" fmla="*/ 435902 h 1568728"/>
                  <a:gd name="connsiteX42" fmla="*/ 315836 w 561975"/>
                  <a:gd name="connsiteY42" fmla="*/ 415589 h 1568728"/>
                  <a:gd name="connsiteX43" fmla="*/ 316329 w 561975"/>
                  <a:gd name="connsiteY43" fmla="*/ 551501 h 1568728"/>
                  <a:gd name="connsiteX44" fmla="*/ 313867 w 561975"/>
                  <a:gd name="connsiteY44" fmla="*/ 578353 h 1568728"/>
                  <a:gd name="connsiteX45" fmla="*/ 312882 w 561975"/>
                  <a:gd name="connsiteY45" fmla="*/ 576061 h 1568728"/>
                  <a:gd name="connsiteX46" fmla="*/ 312225 w 561975"/>
                  <a:gd name="connsiteY46" fmla="*/ 573769 h 1568728"/>
                  <a:gd name="connsiteX47" fmla="*/ 311241 w 561975"/>
                  <a:gd name="connsiteY47" fmla="*/ 568856 h 1568728"/>
                  <a:gd name="connsiteX48" fmla="*/ 310912 w 561975"/>
                  <a:gd name="connsiteY48" fmla="*/ 557721 h 1568728"/>
                  <a:gd name="connsiteX49" fmla="*/ 310912 w 561975"/>
                  <a:gd name="connsiteY49" fmla="*/ 421812 h 1568728"/>
                  <a:gd name="connsiteX50" fmla="*/ 309599 w 561975"/>
                  <a:gd name="connsiteY50" fmla="*/ 264615 h 1568728"/>
                  <a:gd name="connsiteX51" fmla="*/ 253796 w 561975"/>
                  <a:gd name="connsiteY51" fmla="*/ 265270 h 1568728"/>
                  <a:gd name="connsiteX52" fmla="*/ 251498 w 561975"/>
                  <a:gd name="connsiteY52" fmla="*/ 565909 h 1568728"/>
                  <a:gd name="connsiteX53" fmla="*/ 248544 w 561975"/>
                  <a:gd name="connsiteY53" fmla="*/ 862290 h 1568728"/>
                  <a:gd name="connsiteX54" fmla="*/ 246574 w 561975"/>
                  <a:gd name="connsiteY54" fmla="*/ 697561 h 1568728"/>
                  <a:gd name="connsiteX55" fmla="*/ 246193 w 561975"/>
                  <a:gd name="connsiteY55" fmla="*/ 699276 h 1568728"/>
                  <a:gd name="connsiteX56" fmla="*/ 245734 w 561975"/>
                  <a:gd name="connsiteY56" fmla="*/ 733647 h 1568728"/>
                  <a:gd name="connsiteX57" fmla="*/ 248168 w 561975"/>
                  <a:gd name="connsiteY57" fmla="*/ 862752 h 1568728"/>
                  <a:gd name="connsiteX58" fmla="*/ 247515 w 561975"/>
                  <a:gd name="connsiteY58" fmla="*/ 1361888 h 1568728"/>
                  <a:gd name="connsiteX59" fmla="*/ 245882 w 561975"/>
                  <a:gd name="connsiteY59" fmla="*/ 1524558 h 1568728"/>
                  <a:gd name="connsiteX60" fmla="*/ 221719 w 561975"/>
                  <a:gd name="connsiteY60" fmla="*/ 1524885 h 1568728"/>
                  <a:gd name="connsiteX61" fmla="*/ 225637 w 561975"/>
                  <a:gd name="connsiteY61" fmla="*/ 1545178 h 1568728"/>
                  <a:gd name="connsiteX62" fmla="*/ 222372 w 561975"/>
                  <a:gd name="connsiteY62" fmla="*/ 1552051 h 1568728"/>
                  <a:gd name="connsiteX63" fmla="*/ 204412 w 561975"/>
                  <a:gd name="connsiteY63" fmla="*/ 1546160 h 1568728"/>
                  <a:gd name="connsiteX64" fmla="*/ 48981 w 561975"/>
                  <a:gd name="connsiteY64" fmla="*/ 1552051 h 1568728"/>
                  <a:gd name="connsiteX65" fmla="*/ 45715 w 561975"/>
                  <a:gd name="connsiteY65" fmla="*/ 1543214 h 1568728"/>
                  <a:gd name="connsiteX66" fmla="*/ 49307 w 561975"/>
                  <a:gd name="connsiteY66" fmla="*/ 1523903 h 1568728"/>
                  <a:gd name="connsiteX67" fmla="*/ 0 w 561975"/>
                  <a:gd name="connsiteY67" fmla="*/ 1523576 h 1568728"/>
                  <a:gd name="connsiteX68" fmla="*/ 3265 w 561975"/>
                  <a:gd name="connsiteY68" fmla="*/ 860788 h 1568728"/>
                  <a:gd name="connsiteX69" fmla="*/ 5878 w 561975"/>
                  <a:gd name="connsiteY69" fmla="*/ 844750 h 1568728"/>
                  <a:gd name="connsiteX70" fmla="*/ 43430 w 561975"/>
                  <a:gd name="connsiteY70" fmla="*/ 805147 h 1568728"/>
                  <a:gd name="connsiteX71" fmla="*/ 43430 w 561975"/>
                  <a:gd name="connsiteY71" fmla="*/ 571126 h 1568728"/>
                  <a:gd name="connsiteX72" fmla="*/ 60409 w 561975"/>
                  <a:gd name="connsiteY72" fmla="*/ 519412 h 1568728"/>
                  <a:gd name="connsiteX73" fmla="*/ 61267 w 561975"/>
                  <a:gd name="connsiteY73" fmla="*/ 411443 h 1568728"/>
                  <a:gd name="connsiteX74" fmla="*/ 60422 w 561975"/>
                  <a:gd name="connsiteY74" fmla="*/ 308157 h 1568728"/>
                  <a:gd name="connsiteX75" fmla="*/ 59796 w 561975"/>
                  <a:gd name="connsiteY75" fmla="*/ 305879 h 1568728"/>
                  <a:gd name="connsiteX76" fmla="*/ 3008 w 561975"/>
                  <a:gd name="connsiteY76" fmla="*/ 260357 h 1568728"/>
                  <a:gd name="connsiteX77" fmla="*/ 2023 w 561975"/>
                  <a:gd name="connsiteY77" fmla="*/ 130670 h 1568728"/>
                  <a:gd name="connsiteX78" fmla="*/ 4649 w 561975"/>
                  <a:gd name="connsiteY78"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491433 w 561975"/>
                  <a:gd name="connsiteY4" fmla="*/ 809798 h 1568728"/>
                  <a:gd name="connsiteX5" fmla="*/ 354509 w 561975"/>
                  <a:gd name="connsiteY5" fmla="*/ 792879 h 1568728"/>
                  <a:gd name="connsiteX6" fmla="*/ 332268 w 561975"/>
                  <a:gd name="connsiteY6" fmla="*/ 767912 h 1568728"/>
                  <a:gd name="connsiteX7" fmla="*/ 4649 w 561975"/>
                  <a:gd name="connsiteY7" fmla="*/ 0 h 1568728"/>
                  <a:gd name="connsiteX8" fmla="*/ 205214 w 561975"/>
                  <a:gd name="connsiteY8" fmla="*/ 328 h 1568728"/>
                  <a:gd name="connsiteX9" fmla="*/ 213092 w 561975"/>
                  <a:gd name="connsiteY9" fmla="*/ 3930 h 1568728"/>
                  <a:gd name="connsiteX10" fmla="*/ 238039 w 561975"/>
                  <a:gd name="connsiteY10" fmla="*/ 17030 h 1568728"/>
                  <a:gd name="connsiteX11" fmla="*/ 274476 w 561975"/>
                  <a:gd name="connsiteY11" fmla="*/ 16702 h 1568728"/>
                  <a:gd name="connsiteX12" fmla="*/ 335531 w 561975"/>
                  <a:gd name="connsiteY12" fmla="*/ 983 h 1568728"/>
                  <a:gd name="connsiteX13" fmla="*/ 557433 w 561975"/>
                  <a:gd name="connsiteY13" fmla="*/ 328 h 1568728"/>
                  <a:gd name="connsiteX14" fmla="*/ 560059 w 561975"/>
                  <a:gd name="connsiteY14" fmla="*/ 92026 h 1568728"/>
                  <a:gd name="connsiteX15" fmla="*/ 560059 w 561975"/>
                  <a:gd name="connsiteY15" fmla="*/ 369085 h 1568728"/>
                  <a:gd name="connsiteX16" fmla="*/ 560387 w 561975"/>
                  <a:gd name="connsiteY16" fmla="*/ 743410 h 1568728"/>
                  <a:gd name="connsiteX17" fmla="*/ 555135 w 561975"/>
                  <a:gd name="connsiteY17" fmla="*/ 730638 h 1568728"/>
                  <a:gd name="connsiteX18" fmla="*/ 553959 w 561975"/>
                  <a:gd name="connsiteY18" fmla="*/ 734127 h 1568728"/>
                  <a:gd name="connsiteX19" fmla="*/ 554363 w 561975"/>
                  <a:gd name="connsiteY19" fmla="*/ 743707 h 1568728"/>
                  <a:gd name="connsiteX20" fmla="*/ 559044 w 561975"/>
                  <a:gd name="connsiteY20" fmla="*/ 743952 h 1568728"/>
                  <a:gd name="connsiteX21" fmla="*/ 561975 w 561975"/>
                  <a:gd name="connsiteY21" fmla="*/ 1534676 h 1568728"/>
                  <a:gd name="connsiteX22" fmla="*/ 514106 w 561975"/>
                  <a:gd name="connsiteY22" fmla="*/ 1535986 h 1568728"/>
                  <a:gd name="connsiteX23" fmla="*/ 519316 w 561975"/>
                  <a:gd name="connsiteY23" fmla="*/ 1562835 h 1568728"/>
                  <a:gd name="connsiteX24" fmla="*/ 517037 w 561975"/>
                  <a:gd name="connsiteY24" fmla="*/ 1568728 h 1568728"/>
                  <a:gd name="connsiteX25" fmla="*/ 499452 w 561975"/>
                  <a:gd name="connsiteY25" fmla="*/ 1558906 h 1568728"/>
                  <a:gd name="connsiteX26" fmla="*/ 477308 w 561975"/>
                  <a:gd name="connsiteY26" fmla="*/ 1556286 h 1568728"/>
                  <a:gd name="connsiteX27" fmla="*/ 429765 w 561975"/>
                  <a:gd name="connsiteY27" fmla="*/ 1554322 h 1568728"/>
                  <a:gd name="connsiteX28" fmla="*/ 339562 w 561975"/>
                  <a:gd name="connsiteY28" fmla="*/ 1565781 h 1568728"/>
                  <a:gd name="connsiteX29" fmla="*/ 336957 w 561975"/>
                  <a:gd name="connsiteY29" fmla="*/ 1559560 h 1568728"/>
                  <a:gd name="connsiteX30" fmla="*/ 341516 w 561975"/>
                  <a:gd name="connsiteY30" fmla="*/ 1536313 h 1568728"/>
                  <a:gd name="connsiteX31" fmla="*/ 316767 w 561975"/>
                  <a:gd name="connsiteY31" fmla="*/ 1535986 h 1568728"/>
                  <a:gd name="connsiteX32" fmla="*/ 313185 w 561975"/>
                  <a:gd name="connsiteY32" fmla="*/ 815985 h 1568728"/>
                  <a:gd name="connsiteX33" fmla="*/ 314488 w 561975"/>
                  <a:gd name="connsiteY33" fmla="*/ 578932 h 1568728"/>
                  <a:gd name="connsiteX34" fmla="*/ 316354 w 561975"/>
                  <a:gd name="connsiteY34" fmla="*/ 558423 h 1568728"/>
                  <a:gd name="connsiteX35" fmla="*/ 316329 w 561975"/>
                  <a:gd name="connsiteY35" fmla="*/ 551501 h 1568728"/>
                  <a:gd name="connsiteX36" fmla="*/ 316621 w 561975"/>
                  <a:gd name="connsiteY36" fmla="*/ 548316 h 1568728"/>
                  <a:gd name="connsiteX37" fmla="*/ 316865 w 561975"/>
                  <a:gd name="connsiteY37" fmla="*/ 533708 h 1568728"/>
                  <a:gd name="connsiteX38" fmla="*/ 316513 w 561975"/>
                  <a:gd name="connsiteY38" fmla="*/ 435902 h 1568728"/>
                  <a:gd name="connsiteX39" fmla="*/ 315836 w 561975"/>
                  <a:gd name="connsiteY39" fmla="*/ 415589 h 1568728"/>
                  <a:gd name="connsiteX40" fmla="*/ 316329 w 561975"/>
                  <a:gd name="connsiteY40" fmla="*/ 551501 h 1568728"/>
                  <a:gd name="connsiteX41" fmla="*/ 313867 w 561975"/>
                  <a:gd name="connsiteY41" fmla="*/ 578353 h 1568728"/>
                  <a:gd name="connsiteX42" fmla="*/ 312882 w 561975"/>
                  <a:gd name="connsiteY42" fmla="*/ 576061 h 1568728"/>
                  <a:gd name="connsiteX43" fmla="*/ 312225 w 561975"/>
                  <a:gd name="connsiteY43" fmla="*/ 573769 h 1568728"/>
                  <a:gd name="connsiteX44" fmla="*/ 311241 w 561975"/>
                  <a:gd name="connsiteY44" fmla="*/ 568856 h 1568728"/>
                  <a:gd name="connsiteX45" fmla="*/ 310912 w 561975"/>
                  <a:gd name="connsiteY45" fmla="*/ 557721 h 1568728"/>
                  <a:gd name="connsiteX46" fmla="*/ 310912 w 561975"/>
                  <a:gd name="connsiteY46" fmla="*/ 421812 h 1568728"/>
                  <a:gd name="connsiteX47" fmla="*/ 309599 w 561975"/>
                  <a:gd name="connsiteY47" fmla="*/ 264615 h 1568728"/>
                  <a:gd name="connsiteX48" fmla="*/ 253796 w 561975"/>
                  <a:gd name="connsiteY48" fmla="*/ 265270 h 1568728"/>
                  <a:gd name="connsiteX49" fmla="*/ 251498 w 561975"/>
                  <a:gd name="connsiteY49" fmla="*/ 565909 h 1568728"/>
                  <a:gd name="connsiteX50" fmla="*/ 248544 w 561975"/>
                  <a:gd name="connsiteY50" fmla="*/ 862290 h 1568728"/>
                  <a:gd name="connsiteX51" fmla="*/ 246574 w 561975"/>
                  <a:gd name="connsiteY51" fmla="*/ 697561 h 1568728"/>
                  <a:gd name="connsiteX52" fmla="*/ 246193 w 561975"/>
                  <a:gd name="connsiteY52" fmla="*/ 699276 h 1568728"/>
                  <a:gd name="connsiteX53" fmla="*/ 245734 w 561975"/>
                  <a:gd name="connsiteY53" fmla="*/ 733647 h 1568728"/>
                  <a:gd name="connsiteX54" fmla="*/ 248168 w 561975"/>
                  <a:gd name="connsiteY54" fmla="*/ 862752 h 1568728"/>
                  <a:gd name="connsiteX55" fmla="*/ 247515 w 561975"/>
                  <a:gd name="connsiteY55" fmla="*/ 1361888 h 1568728"/>
                  <a:gd name="connsiteX56" fmla="*/ 245882 w 561975"/>
                  <a:gd name="connsiteY56" fmla="*/ 1524558 h 1568728"/>
                  <a:gd name="connsiteX57" fmla="*/ 221719 w 561975"/>
                  <a:gd name="connsiteY57" fmla="*/ 1524885 h 1568728"/>
                  <a:gd name="connsiteX58" fmla="*/ 225637 w 561975"/>
                  <a:gd name="connsiteY58" fmla="*/ 1545178 h 1568728"/>
                  <a:gd name="connsiteX59" fmla="*/ 222372 w 561975"/>
                  <a:gd name="connsiteY59" fmla="*/ 1552051 h 1568728"/>
                  <a:gd name="connsiteX60" fmla="*/ 204412 w 561975"/>
                  <a:gd name="connsiteY60" fmla="*/ 1546160 h 1568728"/>
                  <a:gd name="connsiteX61" fmla="*/ 48981 w 561975"/>
                  <a:gd name="connsiteY61" fmla="*/ 1552051 h 1568728"/>
                  <a:gd name="connsiteX62" fmla="*/ 45715 w 561975"/>
                  <a:gd name="connsiteY62" fmla="*/ 1543214 h 1568728"/>
                  <a:gd name="connsiteX63" fmla="*/ 49307 w 561975"/>
                  <a:gd name="connsiteY63" fmla="*/ 1523903 h 1568728"/>
                  <a:gd name="connsiteX64" fmla="*/ 0 w 561975"/>
                  <a:gd name="connsiteY64" fmla="*/ 1523576 h 1568728"/>
                  <a:gd name="connsiteX65" fmla="*/ 3265 w 561975"/>
                  <a:gd name="connsiteY65" fmla="*/ 860788 h 1568728"/>
                  <a:gd name="connsiteX66" fmla="*/ 5878 w 561975"/>
                  <a:gd name="connsiteY66" fmla="*/ 844750 h 1568728"/>
                  <a:gd name="connsiteX67" fmla="*/ 43430 w 561975"/>
                  <a:gd name="connsiteY67" fmla="*/ 805147 h 1568728"/>
                  <a:gd name="connsiteX68" fmla="*/ 43430 w 561975"/>
                  <a:gd name="connsiteY68" fmla="*/ 571126 h 1568728"/>
                  <a:gd name="connsiteX69" fmla="*/ 60409 w 561975"/>
                  <a:gd name="connsiteY69" fmla="*/ 519412 h 1568728"/>
                  <a:gd name="connsiteX70" fmla="*/ 61267 w 561975"/>
                  <a:gd name="connsiteY70" fmla="*/ 411443 h 1568728"/>
                  <a:gd name="connsiteX71" fmla="*/ 60422 w 561975"/>
                  <a:gd name="connsiteY71" fmla="*/ 308157 h 1568728"/>
                  <a:gd name="connsiteX72" fmla="*/ 59796 w 561975"/>
                  <a:gd name="connsiteY72" fmla="*/ 305879 h 1568728"/>
                  <a:gd name="connsiteX73" fmla="*/ 3008 w 561975"/>
                  <a:gd name="connsiteY73" fmla="*/ 260357 h 1568728"/>
                  <a:gd name="connsiteX74" fmla="*/ 2023 w 561975"/>
                  <a:gd name="connsiteY74" fmla="*/ 130670 h 1568728"/>
                  <a:gd name="connsiteX75" fmla="*/ 4649 w 561975"/>
                  <a:gd name="connsiteY75"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501342 w 561975"/>
                  <a:gd name="connsiteY3" fmla="*/ 803835 h 1568728"/>
                  <a:gd name="connsiteX4" fmla="*/ 354509 w 561975"/>
                  <a:gd name="connsiteY4" fmla="*/ 792879 h 1568728"/>
                  <a:gd name="connsiteX5" fmla="*/ 332268 w 561975"/>
                  <a:gd name="connsiteY5" fmla="*/ 767912 h 1568728"/>
                  <a:gd name="connsiteX6" fmla="*/ 4649 w 561975"/>
                  <a:gd name="connsiteY6" fmla="*/ 0 h 1568728"/>
                  <a:gd name="connsiteX7" fmla="*/ 205214 w 561975"/>
                  <a:gd name="connsiteY7" fmla="*/ 328 h 1568728"/>
                  <a:gd name="connsiteX8" fmla="*/ 213092 w 561975"/>
                  <a:gd name="connsiteY8" fmla="*/ 3930 h 1568728"/>
                  <a:gd name="connsiteX9" fmla="*/ 238039 w 561975"/>
                  <a:gd name="connsiteY9" fmla="*/ 17030 h 1568728"/>
                  <a:gd name="connsiteX10" fmla="*/ 274476 w 561975"/>
                  <a:gd name="connsiteY10" fmla="*/ 16702 h 1568728"/>
                  <a:gd name="connsiteX11" fmla="*/ 335531 w 561975"/>
                  <a:gd name="connsiteY11" fmla="*/ 983 h 1568728"/>
                  <a:gd name="connsiteX12" fmla="*/ 557433 w 561975"/>
                  <a:gd name="connsiteY12" fmla="*/ 328 h 1568728"/>
                  <a:gd name="connsiteX13" fmla="*/ 560059 w 561975"/>
                  <a:gd name="connsiteY13" fmla="*/ 92026 h 1568728"/>
                  <a:gd name="connsiteX14" fmla="*/ 560059 w 561975"/>
                  <a:gd name="connsiteY14" fmla="*/ 369085 h 1568728"/>
                  <a:gd name="connsiteX15" fmla="*/ 560387 w 561975"/>
                  <a:gd name="connsiteY15" fmla="*/ 743410 h 1568728"/>
                  <a:gd name="connsiteX16" fmla="*/ 555135 w 561975"/>
                  <a:gd name="connsiteY16" fmla="*/ 730638 h 1568728"/>
                  <a:gd name="connsiteX17" fmla="*/ 553959 w 561975"/>
                  <a:gd name="connsiteY17" fmla="*/ 734127 h 1568728"/>
                  <a:gd name="connsiteX18" fmla="*/ 554363 w 561975"/>
                  <a:gd name="connsiteY18" fmla="*/ 743707 h 1568728"/>
                  <a:gd name="connsiteX19" fmla="*/ 559044 w 561975"/>
                  <a:gd name="connsiteY19" fmla="*/ 743952 h 1568728"/>
                  <a:gd name="connsiteX20" fmla="*/ 561975 w 561975"/>
                  <a:gd name="connsiteY20" fmla="*/ 1534676 h 1568728"/>
                  <a:gd name="connsiteX21" fmla="*/ 514106 w 561975"/>
                  <a:gd name="connsiteY21" fmla="*/ 1535986 h 1568728"/>
                  <a:gd name="connsiteX22" fmla="*/ 519316 w 561975"/>
                  <a:gd name="connsiteY22" fmla="*/ 1562835 h 1568728"/>
                  <a:gd name="connsiteX23" fmla="*/ 517037 w 561975"/>
                  <a:gd name="connsiteY23" fmla="*/ 1568728 h 1568728"/>
                  <a:gd name="connsiteX24" fmla="*/ 499452 w 561975"/>
                  <a:gd name="connsiteY24" fmla="*/ 1558906 h 1568728"/>
                  <a:gd name="connsiteX25" fmla="*/ 477308 w 561975"/>
                  <a:gd name="connsiteY25" fmla="*/ 1556286 h 1568728"/>
                  <a:gd name="connsiteX26" fmla="*/ 429765 w 561975"/>
                  <a:gd name="connsiteY26" fmla="*/ 1554322 h 1568728"/>
                  <a:gd name="connsiteX27" fmla="*/ 339562 w 561975"/>
                  <a:gd name="connsiteY27" fmla="*/ 1565781 h 1568728"/>
                  <a:gd name="connsiteX28" fmla="*/ 336957 w 561975"/>
                  <a:gd name="connsiteY28" fmla="*/ 1559560 h 1568728"/>
                  <a:gd name="connsiteX29" fmla="*/ 341516 w 561975"/>
                  <a:gd name="connsiteY29" fmla="*/ 1536313 h 1568728"/>
                  <a:gd name="connsiteX30" fmla="*/ 316767 w 561975"/>
                  <a:gd name="connsiteY30" fmla="*/ 1535986 h 1568728"/>
                  <a:gd name="connsiteX31" fmla="*/ 313185 w 561975"/>
                  <a:gd name="connsiteY31" fmla="*/ 815985 h 1568728"/>
                  <a:gd name="connsiteX32" fmla="*/ 314488 w 561975"/>
                  <a:gd name="connsiteY32" fmla="*/ 578932 h 1568728"/>
                  <a:gd name="connsiteX33" fmla="*/ 316354 w 561975"/>
                  <a:gd name="connsiteY33" fmla="*/ 558423 h 1568728"/>
                  <a:gd name="connsiteX34" fmla="*/ 316329 w 561975"/>
                  <a:gd name="connsiteY34" fmla="*/ 551501 h 1568728"/>
                  <a:gd name="connsiteX35" fmla="*/ 316621 w 561975"/>
                  <a:gd name="connsiteY35" fmla="*/ 548316 h 1568728"/>
                  <a:gd name="connsiteX36" fmla="*/ 316865 w 561975"/>
                  <a:gd name="connsiteY36" fmla="*/ 533708 h 1568728"/>
                  <a:gd name="connsiteX37" fmla="*/ 316513 w 561975"/>
                  <a:gd name="connsiteY37" fmla="*/ 435902 h 1568728"/>
                  <a:gd name="connsiteX38" fmla="*/ 315836 w 561975"/>
                  <a:gd name="connsiteY38" fmla="*/ 415589 h 1568728"/>
                  <a:gd name="connsiteX39" fmla="*/ 316329 w 561975"/>
                  <a:gd name="connsiteY39" fmla="*/ 551501 h 1568728"/>
                  <a:gd name="connsiteX40" fmla="*/ 313867 w 561975"/>
                  <a:gd name="connsiteY40" fmla="*/ 578353 h 1568728"/>
                  <a:gd name="connsiteX41" fmla="*/ 312882 w 561975"/>
                  <a:gd name="connsiteY41" fmla="*/ 576061 h 1568728"/>
                  <a:gd name="connsiteX42" fmla="*/ 312225 w 561975"/>
                  <a:gd name="connsiteY42" fmla="*/ 573769 h 1568728"/>
                  <a:gd name="connsiteX43" fmla="*/ 311241 w 561975"/>
                  <a:gd name="connsiteY43" fmla="*/ 568856 h 1568728"/>
                  <a:gd name="connsiteX44" fmla="*/ 310912 w 561975"/>
                  <a:gd name="connsiteY44" fmla="*/ 557721 h 1568728"/>
                  <a:gd name="connsiteX45" fmla="*/ 310912 w 561975"/>
                  <a:gd name="connsiteY45" fmla="*/ 421812 h 1568728"/>
                  <a:gd name="connsiteX46" fmla="*/ 309599 w 561975"/>
                  <a:gd name="connsiteY46" fmla="*/ 264615 h 1568728"/>
                  <a:gd name="connsiteX47" fmla="*/ 253796 w 561975"/>
                  <a:gd name="connsiteY47" fmla="*/ 265270 h 1568728"/>
                  <a:gd name="connsiteX48" fmla="*/ 251498 w 561975"/>
                  <a:gd name="connsiteY48" fmla="*/ 565909 h 1568728"/>
                  <a:gd name="connsiteX49" fmla="*/ 248544 w 561975"/>
                  <a:gd name="connsiteY49" fmla="*/ 862290 h 1568728"/>
                  <a:gd name="connsiteX50" fmla="*/ 246574 w 561975"/>
                  <a:gd name="connsiteY50" fmla="*/ 697561 h 1568728"/>
                  <a:gd name="connsiteX51" fmla="*/ 246193 w 561975"/>
                  <a:gd name="connsiteY51" fmla="*/ 699276 h 1568728"/>
                  <a:gd name="connsiteX52" fmla="*/ 245734 w 561975"/>
                  <a:gd name="connsiteY52" fmla="*/ 733647 h 1568728"/>
                  <a:gd name="connsiteX53" fmla="*/ 248168 w 561975"/>
                  <a:gd name="connsiteY53" fmla="*/ 862752 h 1568728"/>
                  <a:gd name="connsiteX54" fmla="*/ 247515 w 561975"/>
                  <a:gd name="connsiteY54" fmla="*/ 1361888 h 1568728"/>
                  <a:gd name="connsiteX55" fmla="*/ 245882 w 561975"/>
                  <a:gd name="connsiteY55" fmla="*/ 1524558 h 1568728"/>
                  <a:gd name="connsiteX56" fmla="*/ 221719 w 561975"/>
                  <a:gd name="connsiteY56" fmla="*/ 1524885 h 1568728"/>
                  <a:gd name="connsiteX57" fmla="*/ 225637 w 561975"/>
                  <a:gd name="connsiteY57" fmla="*/ 1545178 h 1568728"/>
                  <a:gd name="connsiteX58" fmla="*/ 222372 w 561975"/>
                  <a:gd name="connsiteY58" fmla="*/ 1552051 h 1568728"/>
                  <a:gd name="connsiteX59" fmla="*/ 204412 w 561975"/>
                  <a:gd name="connsiteY59" fmla="*/ 1546160 h 1568728"/>
                  <a:gd name="connsiteX60" fmla="*/ 48981 w 561975"/>
                  <a:gd name="connsiteY60" fmla="*/ 1552051 h 1568728"/>
                  <a:gd name="connsiteX61" fmla="*/ 45715 w 561975"/>
                  <a:gd name="connsiteY61" fmla="*/ 1543214 h 1568728"/>
                  <a:gd name="connsiteX62" fmla="*/ 49307 w 561975"/>
                  <a:gd name="connsiteY62" fmla="*/ 1523903 h 1568728"/>
                  <a:gd name="connsiteX63" fmla="*/ 0 w 561975"/>
                  <a:gd name="connsiteY63" fmla="*/ 1523576 h 1568728"/>
                  <a:gd name="connsiteX64" fmla="*/ 3265 w 561975"/>
                  <a:gd name="connsiteY64" fmla="*/ 860788 h 1568728"/>
                  <a:gd name="connsiteX65" fmla="*/ 5878 w 561975"/>
                  <a:gd name="connsiteY65" fmla="*/ 844750 h 1568728"/>
                  <a:gd name="connsiteX66" fmla="*/ 43430 w 561975"/>
                  <a:gd name="connsiteY66" fmla="*/ 805147 h 1568728"/>
                  <a:gd name="connsiteX67" fmla="*/ 43430 w 561975"/>
                  <a:gd name="connsiteY67" fmla="*/ 571126 h 1568728"/>
                  <a:gd name="connsiteX68" fmla="*/ 60409 w 561975"/>
                  <a:gd name="connsiteY68" fmla="*/ 519412 h 1568728"/>
                  <a:gd name="connsiteX69" fmla="*/ 61267 w 561975"/>
                  <a:gd name="connsiteY69" fmla="*/ 411443 h 1568728"/>
                  <a:gd name="connsiteX70" fmla="*/ 60422 w 561975"/>
                  <a:gd name="connsiteY70" fmla="*/ 308157 h 1568728"/>
                  <a:gd name="connsiteX71" fmla="*/ 59796 w 561975"/>
                  <a:gd name="connsiteY71" fmla="*/ 305879 h 1568728"/>
                  <a:gd name="connsiteX72" fmla="*/ 3008 w 561975"/>
                  <a:gd name="connsiteY72" fmla="*/ 260357 h 1568728"/>
                  <a:gd name="connsiteX73" fmla="*/ 2023 w 561975"/>
                  <a:gd name="connsiteY73" fmla="*/ 130670 h 1568728"/>
                  <a:gd name="connsiteX74" fmla="*/ 4649 w 561975"/>
                  <a:gd name="connsiteY74" fmla="*/ 0 h 1568728"/>
                  <a:gd name="connsiteX0" fmla="*/ 332268 w 561975"/>
                  <a:gd name="connsiteY0" fmla="*/ 767912 h 1568728"/>
                  <a:gd name="connsiteX1" fmla="*/ 354806 w 561975"/>
                  <a:gd name="connsiteY1" fmla="*/ 793410 h 1568728"/>
                  <a:gd name="connsiteX2" fmla="*/ 490639 w 561975"/>
                  <a:gd name="connsiteY2" fmla="*/ 810326 h 1568728"/>
                  <a:gd name="connsiteX3" fmla="*/ 354509 w 561975"/>
                  <a:gd name="connsiteY3" fmla="*/ 792879 h 1568728"/>
                  <a:gd name="connsiteX4" fmla="*/ 332268 w 561975"/>
                  <a:gd name="connsiteY4" fmla="*/ 767912 h 1568728"/>
                  <a:gd name="connsiteX5" fmla="*/ 4649 w 561975"/>
                  <a:gd name="connsiteY5" fmla="*/ 0 h 1568728"/>
                  <a:gd name="connsiteX6" fmla="*/ 205214 w 561975"/>
                  <a:gd name="connsiteY6" fmla="*/ 328 h 1568728"/>
                  <a:gd name="connsiteX7" fmla="*/ 213092 w 561975"/>
                  <a:gd name="connsiteY7" fmla="*/ 3930 h 1568728"/>
                  <a:gd name="connsiteX8" fmla="*/ 238039 w 561975"/>
                  <a:gd name="connsiteY8" fmla="*/ 17030 h 1568728"/>
                  <a:gd name="connsiteX9" fmla="*/ 274476 w 561975"/>
                  <a:gd name="connsiteY9" fmla="*/ 16702 h 1568728"/>
                  <a:gd name="connsiteX10" fmla="*/ 335531 w 561975"/>
                  <a:gd name="connsiteY10" fmla="*/ 983 h 1568728"/>
                  <a:gd name="connsiteX11" fmla="*/ 557433 w 561975"/>
                  <a:gd name="connsiteY11" fmla="*/ 328 h 1568728"/>
                  <a:gd name="connsiteX12" fmla="*/ 560059 w 561975"/>
                  <a:gd name="connsiteY12" fmla="*/ 92026 h 1568728"/>
                  <a:gd name="connsiteX13" fmla="*/ 560059 w 561975"/>
                  <a:gd name="connsiteY13" fmla="*/ 369085 h 1568728"/>
                  <a:gd name="connsiteX14" fmla="*/ 560387 w 561975"/>
                  <a:gd name="connsiteY14" fmla="*/ 743410 h 1568728"/>
                  <a:gd name="connsiteX15" fmla="*/ 555135 w 561975"/>
                  <a:gd name="connsiteY15" fmla="*/ 730638 h 1568728"/>
                  <a:gd name="connsiteX16" fmla="*/ 553959 w 561975"/>
                  <a:gd name="connsiteY16" fmla="*/ 734127 h 1568728"/>
                  <a:gd name="connsiteX17" fmla="*/ 554363 w 561975"/>
                  <a:gd name="connsiteY17" fmla="*/ 743707 h 1568728"/>
                  <a:gd name="connsiteX18" fmla="*/ 559044 w 561975"/>
                  <a:gd name="connsiteY18" fmla="*/ 743952 h 1568728"/>
                  <a:gd name="connsiteX19" fmla="*/ 561975 w 561975"/>
                  <a:gd name="connsiteY19" fmla="*/ 1534676 h 1568728"/>
                  <a:gd name="connsiteX20" fmla="*/ 514106 w 561975"/>
                  <a:gd name="connsiteY20" fmla="*/ 1535986 h 1568728"/>
                  <a:gd name="connsiteX21" fmla="*/ 519316 w 561975"/>
                  <a:gd name="connsiteY21" fmla="*/ 1562835 h 1568728"/>
                  <a:gd name="connsiteX22" fmla="*/ 517037 w 561975"/>
                  <a:gd name="connsiteY22" fmla="*/ 1568728 h 1568728"/>
                  <a:gd name="connsiteX23" fmla="*/ 499452 w 561975"/>
                  <a:gd name="connsiteY23" fmla="*/ 1558906 h 1568728"/>
                  <a:gd name="connsiteX24" fmla="*/ 477308 w 561975"/>
                  <a:gd name="connsiteY24" fmla="*/ 1556286 h 1568728"/>
                  <a:gd name="connsiteX25" fmla="*/ 429765 w 561975"/>
                  <a:gd name="connsiteY25" fmla="*/ 1554322 h 1568728"/>
                  <a:gd name="connsiteX26" fmla="*/ 339562 w 561975"/>
                  <a:gd name="connsiteY26" fmla="*/ 1565781 h 1568728"/>
                  <a:gd name="connsiteX27" fmla="*/ 336957 w 561975"/>
                  <a:gd name="connsiteY27" fmla="*/ 1559560 h 1568728"/>
                  <a:gd name="connsiteX28" fmla="*/ 341516 w 561975"/>
                  <a:gd name="connsiteY28" fmla="*/ 1536313 h 1568728"/>
                  <a:gd name="connsiteX29" fmla="*/ 316767 w 561975"/>
                  <a:gd name="connsiteY29" fmla="*/ 1535986 h 1568728"/>
                  <a:gd name="connsiteX30" fmla="*/ 313185 w 561975"/>
                  <a:gd name="connsiteY30" fmla="*/ 815985 h 1568728"/>
                  <a:gd name="connsiteX31" fmla="*/ 314488 w 561975"/>
                  <a:gd name="connsiteY31" fmla="*/ 578932 h 1568728"/>
                  <a:gd name="connsiteX32" fmla="*/ 316354 w 561975"/>
                  <a:gd name="connsiteY32" fmla="*/ 558423 h 1568728"/>
                  <a:gd name="connsiteX33" fmla="*/ 316329 w 561975"/>
                  <a:gd name="connsiteY33" fmla="*/ 551501 h 1568728"/>
                  <a:gd name="connsiteX34" fmla="*/ 316621 w 561975"/>
                  <a:gd name="connsiteY34" fmla="*/ 548316 h 1568728"/>
                  <a:gd name="connsiteX35" fmla="*/ 316865 w 561975"/>
                  <a:gd name="connsiteY35" fmla="*/ 533708 h 1568728"/>
                  <a:gd name="connsiteX36" fmla="*/ 316513 w 561975"/>
                  <a:gd name="connsiteY36" fmla="*/ 435902 h 1568728"/>
                  <a:gd name="connsiteX37" fmla="*/ 315836 w 561975"/>
                  <a:gd name="connsiteY37" fmla="*/ 415589 h 1568728"/>
                  <a:gd name="connsiteX38" fmla="*/ 316329 w 561975"/>
                  <a:gd name="connsiteY38" fmla="*/ 551501 h 1568728"/>
                  <a:gd name="connsiteX39" fmla="*/ 313867 w 561975"/>
                  <a:gd name="connsiteY39" fmla="*/ 578353 h 1568728"/>
                  <a:gd name="connsiteX40" fmla="*/ 312882 w 561975"/>
                  <a:gd name="connsiteY40" fmla="*/ 576061 h 1568728"/>
                  <a:gd name="connsiteX41" fmla="*/ 312225 w 561975"/>
                  <a:gd name="connsiteY41" fmla="*/ 573769 h 1568728"/>
                  <a:gd name="connsiteX42" fmla="*/ 311241 w 561975"/>
                  <a:gd name="connsiteY42" fmla="*/ 568856 h 1568728"/>
                  <a:gd name="connsiteX43" fmla="*/ 310912 w 561975"/>
                  <a:gd name="connsiteY43" fmla="*/ 557721 h 1568728"/>
                  <a:gd name="connsiteX44" fmla="*/ 310912 w 561975"/>
                  <a:gd name="connsiteY44" fmla="*/ 421812 h 1568728"/>
                  <a:gd name="connsiteX45" fmla="*/ 309599 w 561975"/>
                  <a:gd name="connsiteY45" fmla="*/ 264615 h 1568728"/>
                  <a:gd name="connsiteX46" fmla="*/ 253796 w 561975"/>
                  <a:gd name="connsiteY46" fmla="*/ 265270 h 1568728"/>
                  <a:gd name="connsiteX47" fmla="*/ 251498 w 561975"/>
                  <a:gd name="connsiteY47" fmla="*/ 565909 h 1568728"/>
                  <a:gd name="connsiteX48" fmla="*/ 248544 w 561975"/>
                  <a:gd name="connsiteY48" fmla="*/ 862290 h 1568728"/>
                  <a:gd name="connsiteX49" fmla="*/ 246574 w 561975"/>
                  <a:gd name="connsiteY49" fmla="*/ 697561 h 1568728"/>
                  <a:gd name="connsiteX50" fmla="*/ 246193 w 561975"/>
                  <a:gd name="connsiteY50" fmla="*/ 699276 h 1568728"/>
                  <a:gd name="connsiteX51" fmla="*/ 245734 w 561975"/>
                  <a:gd name="connsiteY51" fmla="*/ 733647 h 1568728"/>
                  <a:gd name="connsiteX52" fmla="*/ 248168 w 561975"/>
                  <a:gd name="connsiteY52" fmla="*/ 862752 h 1568728"/>
                  <a:gd name="connsiteX53" fmla="*/ 247515 w 561975"/>
                  <a:gd name="connsiteY53" fmla="*/ 1361888 h 1568728"/>
                  <a:gd name="connsiteX54" fmla="*/ 245882 w 561975"/>
                  <a:gd name="connsiteY54" fmla="*/ 1524558 h 1568728"/>
                  <a:gd name="connsiteX55" fmla="*/ 221719 w 561975"/>
                  <a:gd name="connsiteY55" fmla="*/ 1524885 h 1568728"/>
                  <a:gd name="connsiteX56" fmla="*/ 225637 w 561975"/>
                  <a:gd name="connsiteY56" fmla="*/ 1545178 h 1568728"/>
                  <a:gd name="connsiteX57" fmla="*/ 222372 w 561975"/>
                  <a:gd name="connsiteY57" fmla="*/ 1552051 h 1568728"/>
                  <a:gd name="connsiteX58" fmla="*/ 204412 w 561975"/>
                  <a:gd name="connsiteY58" fmla="*/ 1546160 h 1568728"/>
                  <a:gd name="connsiteX59" fmla="*/ 48981 w 561975"/>
                  <a:gd name="connsiteY59" fmla="*/ 1552051 h 1568728"/>
                  <a:gd name="connsiteX60" fmla="*/ 45715 w 561975"/>
                  <a:gd name="connsiteY60" fmla="*/ 1543214 h 1568728"/>
                  <a:gd name="connsiteX61" fmla="*/ 49307 w 561975"/>
                  <a:gd name="connsiteY61" fmla="*/ 1523903 h 1568728"/>
                  <a:gd name="connsiteX62" fmla="*/ 0 w 561975"/>
                  <a:gd name="connsiteY62" fmla="*/ 1523576 h 1568728"/>
                  <a:gd name="connsiteX63" fmla="*/ 3265 w 561975"/>
                  <a:gd name="connsiteY63" fmla="*/ 860788 h 1568728"/>
                  <a:gd name="connsiteX64" fmla="*/ 5878 w 561975"/>
                  <a:gd name="connsiteY64" fmla="*/ 844750 h 1568728"/>
                  <a:gd name="connsiteX65" fmla="*/ 43430 w 561975"/>
                  <a:gd name="connsiteY65" fmla="*/ 805147 h 1568728"/>
                  <a:gd name="connsiteX66" fmla="*/ 43430 w 561975"/>
                  <a:gd name="connsiteY66" fmla="*/ 571126 h 1568728"/>
                  <a:gd name="connsiteX67" fmla="*/ 60409 w 561975"/>
                  <a:gd name="connsiteY67" fmla="*/ 519412 h 1568728"/>
                  <a:gd name="connsiteX68" fmla="*/ 61267 w 561975"/>
                  <a:gd name="connsiteY68" fmla="*/ 411443 h 1568728"/>
                  <a:gd name="connsiteX69" fmla="*/ 60422 w 561975"/>
                  <a:gd name="connsiteY69" fmla="*/ 308157 h 1568728"/>
                  <a:gd name="connsiteX70" fmla="*/ 59796 w 561975"/>
                  <a:gd name="connsiteY70" fmla="*/ 305879 h 1568728"/>
                  <a:gd name="connsiteX71" fmla="*/ 3008 w 561975"/>
                  <a:gd name="connsiteY71" fmla="*/ 260357 h 1568728"/>
                  <a:gd name="connsiteX72" fmla="*/ 2023 w 561975"/>
                  <a:gd name="connsiteY72" fmla="*/ 130670 h 1568728"/>
                  <a:gd name="connsiteX73" fmla="*/ 4649 w 561975"/>
                  <a:gd name="connsiteY73" fmla="*/ 0 h 1568728"/>
                  <a:gd name="connsiteX0" fmla="*/ 332268 w 561975"/>
                  <a:gd name="connsiteY0" fmla="*/ 767912 h 1568728"/>
                  <a:gd name="connsiteX1" fmla="*/ 354806 w 561975"/>
                  <a:gd name="connsiteY1" fmla="*/ 793410 h 1568728"/>
                  <a:gd name="connsiteX2" fmla="*/ 354509 w 561975"/>
                  <a:gd name="connsiteY2" fmla="*/ 792879 h 1568728"/>
                  <a:gd name="connsiteX3" fmla="*/ 332268 w 561975"/>
                  <a:gd name="connsiteY3" fmla="*/ 767912 h 1568728"/>
                  <a:gd name="connsiteX4" fmla="*/ 4649 w 561975"/>
                  <a:gd name="connsiteY4" fmla="*/ 0 h 1568728"/>
                  <a:gd name="connsiteX5" fmla="*/ 205214 w 561975"/>
                  <a:gd name="connsiteY5" fmla="*/ 328 h 1568728"/>
                  <a:gd name="connsiteX6" fmla="*/ 213092 w 561975"/>
                  <a:gd name="connsiteY6" fmla="*/ 3930 h 1568728"/>
                  <a:gd name="connsiteX7" fmla="*/ 238039 w 561975"/>
                  <a:gd name="connsiteY7" fmla="*/ 17030 h 1568728"/>
                  <a:gd name="connsiteX8" fmla="*/ 274476 w 561975"/>
                  <a:gd name="connsiteY8" fmla="*/ 16702 h 1568728"/>
                  <a:gd name="connsiteX9" fmla="*/ 335531 w 561975"/>
                  <a:gd name="connsiteY9" fmla="*/ 983 h 1568728"/>
                  <a:gd name="connsiteX10" fmla="*/ 557433 w 561975"/>
                  <a:gd name="connsiteY10" fmla="*/ 328 h 1568728"/>
                  <a:gd name="connsiteX11" fmla="*/ 560059 w 561975"/>
                  <a:gd name="connsiteY11" fmla="*/ 92026 h 1568728"/>
                  <a:gd name="connsiteX12" fmla="*/ 560059 w 561975"/>
                  <a:gd name="connsiteY12" fmla="*/ 369085 h 1568728"/>
                  <a:gd name="connsiteX13" fmla="*/ 560387 w 561975"/>
                  <a:gd name="connsiteY13" fmla="*/ 743410 h 1568728"/>
                  <a:gd name="connsiteX14" fmla="*/ 555135 w 561975"/>
                  <a:gd name="connsiteY14" fmla="*/ 730638 h 1568728"/>
                  <a:gd name="connsiteX15" fmla="*/ 553959 w 561975"/>
                  <a:gd name="connsiteY15" fmla="*/ 734127 h 1568728"/>
                  <a:gd name="connsiteX16" fmla="*/ 554363 w 561975"/>
                  <a:gd name="connsiteY16" fmla="*/ 743707 h 1568728"/>
                  <a:gd name="connsiteX17" fmla="*/ 559044 w 561975"/>
                  <a:gd name="connsiteY17" fmla="*/ 743952 h 1568728"/>
                  <a:gd name="connsiteX18" fmla="*/ 561975 w 561975"/>
                  <a:gd name="connsiteY18" fmla="*/ 1534676 h 1568728"/>
                  <a:gd name="connsiteX19" fmla="*/ 514106 w 561975"/>
                  <a:gd name="connsiteY19" fmla="*/ 1535986 h 1568728"/>
                  <a:gd name="connsiteX20" fmla="*/ 519316 w 561975"/>
                  <a:gd name="connsiteY20" fmla="*/ 1562835 h 1568728"/>
                  <a:gd name="connsiteX21" fmla="*/ 517037 w 561975"/>
                  <a:gd name="connsiteY21" fmla="*/ 1568728 h 1568728"/>
                  <a:gd name="connsiteX22" fmla="*/ 499452 w 561975"/>
                  <a:gd name="connsiteY22" fmla="*/ 1558906 h 1568728"/>
                  <a:gd name="connsiteX23" fmla="*/ 477308 w 561975"/>
                  <a:gd name="connsiteY23" fmla="*/ 1556286 h 1568728"/>
                  <a:gd name="connsiteX24" fmla="*/ 429765 w 561975"/>
                  <a:gd name="connsiteY24" fmla="*/ 1554322 h 1568728"/>
                  <a:gd name="connsiteX25" fmla="*/ 339562 w 561975"/>
                  <a:gd name="connsiteY25" fmla="*/ 1565781 h 1568728"/>
                  <a:gd name="connsiteX26" fmla="*/ 336957 w 561975"/>
                  <a:gd name="connsiteY26" fmla="*/ 1559560 h 1568728"/>
                  <a:gd name="connsiteX27" fmla="*/ 341516 w 561975"/>
                  <a:gd name="connsiteY27" fmla="*/ 1536313 h 1568728"/>
                  <a:gd name="connsiteX28" fmla="*/ 316767 w 561975"/>
                  <a:gd name="connsiteY28" fmla="*/ 1535986 h 1568728"/>
                  <a:gd name="connsiteX29" fmla="*/ 313185 w 561975"/>
                  <a:gd name="connsiteY29" fmla="*/ 815985 h 1568728"/>
                  <a:gd name="connsiteX30" fmla="*/ 314488 w 561975"/>
                  <a:gd name="connsiteY30" fmla="*/ 578932 h 1568728"/>
                  <a:gd name="connsiteX31" fmla="*/ 316354 w 561975"/>
                  <a:gd name="connsiteY31" fmla="*/ 558423 h 1568728"/>
                  <a:gd name="connsiteX32" fmla="*/ 316329 w 561975"/>
                  <a:gd name="connsiteY32" fmla="*/ 551501 h 1568728"/>
                  <a:gd name="connsiteX33" fmla="*/ 316621 w 561975"/>
                  <a:gd name="connsiteY33" fmla="*/ 548316 h 1568728"/>
                  <a:gd name="connsiteX34" fmla="*/ 316865 w 561975"/>
                  <a:gd name="connsiteY34" fmla="*/ 533708 h 1568728"/>
                  <a:gd name="connsiteX35" fmla="*/ 316513 w 561975"/>
                  <a:gd name="connsiteY35" fmla="*/ 435902 h 1568728"/>
                  <a:gd name="connsiteX36" fmla="*/ 315836 w 561975"/>
                  <a:gd name="connsiteY36" fmla="*/ 415589 h 1568728"/>
                  <a:gd name="connsiteX37" fmla="*/ 316329 w 561975"/>
                  <a:gd name="connsiteY37" fmla="*/ 551501 h 1568728"/>
                  <a:gd name="connsiteX38" fmla="*/ 313867 w 561975"/>
                  <a:gd name="connsiteY38" fmla="*/ 578353 h 1568728"/>
                  <a:gd name="connsiteX39" fmla="*/ 312882 w 561975"/>
                  <a:gd name="connsiteY39" fmla="*/ 576061 h 1568728"/>
                  <a:gd name="connsiteX40" fmla="*/ 312225 w 561975"/>
                  <a:gd name="connsiteY40" fmla="*/ 573769 h 1568728"/>
                  <a:gd name="connsiteX41" fmla="*/ 311241 w 561975"/>
                  <a:gd name="connsiteY41" fmla="*/ 568856 h 1568728"/>
                  <a:gd name="connsiteX42" fmla="*/ 310912 w 561975"/>
                  <a:gd name="connsiteY42" fmla="*/ 557721 h 1568728"/>
                  <a:gd name="connsiteX43" fmla="*/ 310912 w 561975"/>
                  <a:gd name="connsiteY43" fmla="*/ 421812 h 1568728"/>
                  <a:gd name="connsiteX44" fmla="*/ 309599 w 561975"/>
                  <a:gd name="connsiteY44" fmla="*/ 264615 h 1568728"/>
                  <a:gd name="connsiteX45" fmla="*/ 253796 w 561975"/>
                  <a:gd name="connsiteY45" fmla="*/ 265270 h 1568728"/>
                  <a:gd name="connsiteX46" fmla="*/ 251498 w 561975"/>
                  <a:gd name="connsiteY46" fmla="*/ 565909 h 1568728"/>
                  <a:gd name="connsiteX47" fmla="*/ 248544 w 561975"/>
                  <a:gd name="connsiteY47" fmla="*/ 862290 h 1568728"/>
                  <a:gd name="connsiteX48" fmla="*/ 246574 w 561975"/>
                  <a:gd name="connsiteY48" fmla="*/ 697561 h 1568728"/>
                  <a:gd name="connsiteX49" fmla="*/ 246193 w 561975"/>
                  <a:gd name="connsiteY49" fmla="*/ 699276 h 1568728"/>
                  <a:gd name="connsiteX50" fmla="*/ 245734 w 561975"/>
                  <a:gd name="connsiteY50" fmla="*/ 733647 h 1568728"/>
                  <a:gd name="connsiteX51" fmla="*/ 248168 w 561975"/>
                  <a:gd name="connsiteY51" fmla="*/ 862752 h 1568728"/>
                  <a:gd name="connsiteX52" fmla="*/ 247515 w 561975"/>
                  <a:gd name="connsiteY52" fmla="*/ 1361888 h 1568728"/>
                  <a:gd name="connsiteX53" fmla="*/ 245882 w 561975"/>
                  <a:gd name="connsiteY53" fmla="*/ 1524558 h 1568728"/>
                  <a:gd name="connsiteX54" fmla="*/ 221719 w 561975"/>
                  <a:gd name="connsiteY54" fmla="*/ 1524885 h 1568728"/>
                  <a:gd name="connsiteX55" fmla="*/ 225637 w 561975"/>
                  <a:gd name="connsiteY55" fmla="*/ 1545178 h 1568728"/>
                  <a:gd name="connsiteX56" fmla="*/ 222372 w 561975"/>
                  <a:gd name="connsiteY56" fmla="*/ 1552051 h 1568728"/>
                  <a:gd name="connsiteX57" fmla="*/ 204412 w 561975"/>
                  <a:gd name="connsiteY57" fmla="*/ 1546160 h 1568728"/>
                  <a:gd name="connsiteX58" fmla="*/ 48981 w 561975"/>
                  <a:gd name="connsiteY58" fmla="*/ 1552051 h 1568728"/>
                  <a:gd name="connsiteX59" fmla="*/ 45715 w 561975"/>
                  <a:gd name="connsiteY59" fmla="*/ 1543214 h 1568728"/>
                  <a:gd name="connsiteX60" fmla="*/ 49307 w 561975"/>
                  <a:gd name="connsiteY60" fmla="*/ 1523903 h 1568728"/>
                  <a:gd name="connsiteX61" fmla="*/ 0 w 561975"/>
                  <a:gd name="connsiteY61" fmla="*/ 1523576 h 1568728"/>
                  <a:gd name="connsiteX62" fmla="*/ 3265 w 561975"/>
                  <a:gd name="connsiteY62" fmla="*/ 860788 h 1568728"/>
                  <a:gd name="connsiteX63" fmla="*/ 5878 w 561975"/>
                  <a:gd name="connsiteY63" fmla="*/ 844750 h 1568728"/>
                  <a:gd name="connsiteX64" fmla="*/ 43430 w 561975"/>
                  <a:gd name="connsiteY64" fmla="*/ 805147 h 1568728"/>
                  <a:gd name="connsiteX65" fmla="*/ 43430 w 561975"/>
                  <a:gd name="connsiteY65" fmla="*/ 571126 h 1568728"/>
                  <a:gd name="connsiteX66" fmla="*/ 60409 w 561975"/>
                  <a:gd name="connsiteY66" fmla="*/ 519412 h 1568728"/>
                  <a:gd name="connsiteX67" fmla="*/ 61267 w 561975"/>
                  <a:gd name="connsiteY67" fmla="*/ 411443 h 1568728"/>
                  <a:gd name="connsiteX68" fmla="*/ 60422 w 561975"/>
                  <a:gd name="connsiteY68" fmla="*/ 308157 h 1568728"/>
                  <a:gd name="connsiteX69" fmla="*/ 59796 w 561975"/>
                  <a:gd name="connsiteY69" fmla="*/ 305879 h 1568728"/>
                  <a:gd name="connsiteX70" fmla="*/ 3008 w 561975"/>
                  <a:gd name="connsiteY70" fmla="*/ 260357 h 1568728"/>
                  <a:gd name="connsiteX71" fmla="*/ 2023 w 561975"/>
                  <a:gd name="connsiteY71" fmla="*/ 130670 h 1568728"/>
                  <a:gd name="connsiteX72" fmla="*/ 4649 w 561975"/>
                  <a:gd name="connsiteY72" fmla="*/ 0 h 1568728"/>
                  <a:gd name="connsiteX0" fmla="*/ 332268 w 561975"/>
                  <a:gd name="connsiteY0" fmla="*/ 767912 h 1568728"/>
                  <a:gd name="connsiteX1" fmla="*/ 354806 w 561975"/>
                  <a:gd name="connsiteY1" fmla="*/ 793410 h 1568728"/>
                  <a:gd name="connsiteX2" fmla="*/ 332268 w 561975"/>
                  <a:gd name="connsiteY2" fmla="*/ 767912 h 1568728"/>
                  <a:gd name="connsiteX3" fmla="*/ 4649 w 561975"/>
                  <a:gd name="connsiteY3" fmla="*/ 0 h 1568728"/>
                  <a:gd name="connsiteX4" fmla="*/ 205214 w 561975"/>
                  <a:gd name="connsiteY4" fmla="*/ 328 h 1568728"/>
                  <a:gd name="connsiteX5" fmla="*/ 213092 w 561975"/>
                  <a:gd name="connsiteY5" fmla="*/ 3930 h 1568728"/>
                  <a:gd name="connsiteX6" fmla="*/ 238039 w 561975"/>
                  <a:gd name="connsiteY6" fmla="*/ 17030 h 1568728"/>
                  <a:gd name="connsiteX7" fmla="*/ 274476 w 561975"/>
                  <a:gd name="connsiteY7" fmla="*/ 16702 h 1568728"/>
                  <a:gd name="connsiteX8" fmla="*/ 335531 w 561975"/>
                  <a:gd name="connsiteY8" fmla="*/ 983 h 1568728"/>
                  <a:gd name="connsiteX9" fmla="*/ 557433 w 561975"/>
                  <a:gd name="connsiteY9" fmla="*/ 328 h 1568728"/>
                  <a:gd name="connsiteX10" fmla="*/ 560059 w 561975"/>
                  <a:gd name="connsiteY10" fmla="*/ 92026 h 1568728"/>
                  <a:gd name="connsiteX11" fmla="*/ 560059 w 561975"/>
                  <a:gd name="connsiteY11" fmla="*/ 369085 h 1568728"/>
                  <a:gd name="connsiteX12" fmla="*/ 560387 w 561975"/>
                  <a:gd name="connsiteY12" fmla="*/ 743410 h 1568728"/>
                  <a:gd name="connsiteX13" fmla="*/ 555135 w 561975"/>
                  <a:gd name="connsiteY13" fmla="*/ 730638 h 1568728"/>
                  <a:gd name="connsiteX14" fmla="*/ 553959 w 561975"/>
                  <a:gd name="connsiteY14" fmla="*/ 734127 h 1568728"/>
                  <a:gd name="connsiteX15" fmla="*/ 554363 w 561975"/>
                  <a:gd name="connsiteY15" fmla="*/ 743707 h 1568728"/>
                  <a:gd name="connsiteX16" fmla="*/ 559044 w 561975"/>
                  <a:gd name="connsiteY16" fmla="*/ 743952 h 1568728"/>
                  <a:gd name="connsiteX17" fmla="*/ 561975 w 561975"/>
                  <a:gd name="connsiteY17" fmla="*/ 1534676 h 1568728"/>
                  <a:gd name="connsiteX18" fmla="*/ 514106 w 561975"/>
                  <a:gd name="connsiteY18" fmla="*/ 1535986 h 1568728"/>
                  <a:gd name="connsiteX19" fmla="*/ 519316 w 561975"/>
                  <a:gd name="connsiteY19" fmla="*/ 1562835 h 1568728"/>
                  <a:gd name="connsiteX20" fmla="*/ 517037 w 561975"/>
                  <a:gd name="connsiteY20" fmla="*/ 1568728 h 1568728"/>
                  <a:gd name="connsiteX21" fmla="*/ 499452 w 561975"/>
                  <a:gd name="connsiteY21" fmla="*/ 1558906 h 1568728"/>
                  <a:gd name="connsiteX22" fmla="*/ 477308 w 561975"/>
                  <a:gd name="connsiteY22" fmla="*/ 1556286 h 1568728"/>
                  <a:gd name="connsiteX23" fmla="*/ 429765 w 561975"/>
                  <a:gd name="connsiteY23" fmla="*/ 1554322 h 1568728"/>
                  <a:gd name="connsiteX24" fmla="*/ 339562 w 561975"/>
                  <a:gd name="connsiteY24" fmla="*/ 1565781 h 1568728"/>
                  <a:gd name="connsiteX25" fmla="*/ 336957 w 561975"/>
                  <a:gd name="connsiteY25" fmla="*/ 1559560 h 1568728"/>
                  <a:gd name="connsiteX26" fmla="*/ 341516 w 561975"/>
                  <a:gd name="connsiteY26" fmla="*/ 1536313 h 1568728"/>
                  <a:gd name="connsiteX27" fmla="*/ 316767 w 561975"/>
                  <a:gd name="connsiteY27" fmla="*/ 1535986 h 1568728"/>
                  <a:gd name="connsiteX28" fmla="*/ 313185 w 561975"/>
                  <a:gd name="connsiteY28" fmla="*/ 815985 h 1568728"/>
                  <a:gd name="connsiteX29" fmla="*/ 314488 w 561975"/>
                  <a:gd name="connsiteY29" fmla="*/ 578932 h 1568728"/>
                  <a:gd name="connsiteX30" fmla="*/ 316354 w 561975"/>
                  <a:gd name="connsiteY30" fmla="*/ 558423 h 1568728"/>
                  <a:gd name="connsiteX31" fmla="*/ 316329 w 561975"/>
                  <a:gd name="connsiteY31" fmla="*/ 551501 h 1568728"/>
                  <a:gd name="connsiteX32" fmla="*/ 316621 w 561975"/>
                  <a:gd name="connsiteY32" fmla="*/ 548316 h 1568728"/>
                  <a:gd name="connsiteX33" fmla="*/ 316865 w 561975"/>
                  <a:gd name="connsiteY33" fmla="*/ 533708 h 1568728"/>
                  <a:gd name="connsiteX34" fmla="*/ 316513 w 561975"/>
                  <a:gd name="connsiteY34" fmla="*/ 435902 h 1568728"/>
                  <a:gd name="connsiteX35" fmla="*/ 315836 w 561975"/>
                  <a:gd name="connsiteY35" fmla="*/ 415589 h 1568728"/>
                  <a:gd name="connsiteX36" fmla="*/ 316329 w 561975"/>
                  <a:gd name="connsiteY36" fmla="*/ 551501 h 1568728"/>
                  <a:gd name="connsiteX37" fmla="*/ 313867 w 561975"/>
                  <a:gd name="connsiteY37" fmla="*/ 578353 h 1568728"/>
                  <a:gd name="connsiteX38" fmla="*/ 312882 w 561975"/>
                  <a:gd name="connsiteY38" fmla="*/ 576061 h 1568728"/>
                  <a:gd name="connsiteX39" fmla="*/ 312225 w 561975"/>
                  <a:gd name="connsiteY39" fmla="*/ 573769 h 1568728"/>
                  <a:gd name="connsiteX40" fmla="*/ 311241 w 561975"/>
                  <a:gd name="connsiteY40" fmla="*/ 568856 h 1568728"/>
                  <a:gd name="connsiteX41" fmla="*/ 310912 w 561975"/>
                  <a:gd name="connsiteY41" fmla="*/ 557721 h 1568728"/>
                  <a:gd name="connsiteX42" fmla="*/ 310912 w 561975"/>
                  <a:gd name="connsiteY42" fmla="*/ 421812 h 1568728"/>
                  <a:gd name="connsiteX43" fmla="*/ 309599 w 561975"/>
                  <a:gd name="connsiteY43" fmla="*/ 264615 h 1568728"/>
                  <a:gd name="connsiteX44" fmla="*/ 253796 w 561975"/>
                  <a:gd name="connsiteY44" fmla="*/ 265270 h 1568728"/>
                  <a:gd name="connsiteX45" fmla="*/ 251498 w 561975"/>
                  <a:gd name="connsiteY45" fmla="*/ 565909 h 1568728"/>
                  <a:gd name="connsiteX46" fmla="*/ 248544 w 561975"/>
                  <a:gd name="connsiteY46" fmla="*/ 862290 h 1568728"/>
                  <a:gd name="connsiteX47" fmla="*/ 246574 w 561975"/>
                  <a:gd name="connsiteY47" fmla="*/ 697561 h 1568728"/>
                  <a:gd name="connsiteX48" fmla="*/ 246193 w 561975"/>
                  <a:gd name="connsiteY48" fmla="*/ 699276 h 1568728"/>
                  <a:gd name="connsiteX49" fmla="*/ 245734 w 561975"/>
                  <a:gd name="connsiteY49" fmla="*/ 733647 h 1568728"/>
                  <a:gd name="connsiteX50" fmla="*/ 248168 w 561975"/>
                  <a:gd name="connsiteY50" fmla="*/ 862752 h 1568728"/>
                  <a:gd name="connsiteX51" fmla="*/ 247515 w 561975"/>
                  <a:gd name="connsiteY51" fmla="*/ 1361888 h 1568728"/>
                  <a:gd name="connsiteX52" fmla="*/ 245882 w 561975"/>
                  <a:gd name="connsiteY52" fmla="*/ 1524558 h 1568728"/>
                  <a:gd name="connsiteX53" fmla="*/ 221719 w 561975"/>
                  <a:gd name="connsiteY53" fmla="*/ 1524885 h 1568728"/>
                  <a:gd name="connsiteX54" fmla="*/ 225637 w 561975"/>
                  <a:gd name="connsiteY54" fmla="*/ 1545178 h 1568728"/>
                  <a:gd name="connsiteX55" fmla="*/ 222372 w 561975"/>
                  <a:gd name="connsiteY55" fmla="*/ 1552051 h 1568728"/>
                  <a:gd name="connsiteX56" fmla="*/ 204412 w 561975"/>
                  <a:gd name="connsiteY56" fmla="*/ 1546160 h 1568728"/>
                  <a:gd name="connsiteX57" fmla="*/ 48981 w 561975"/>
                  <a:gd name="connsiteY57" fmla="*/ 1552051 h 1568728"/>
                  <a:gd name="connsiteX58" fmla="*/ 45715 w 561975"/>
                  <a:gd name="connsiteY58" fmla="*/ 1543214 h 1568728"/>
                  <a:gd name="connsiteX59" fmla="*/ 49307 w 561975"/>
                  <a:gd name="connsiteY59" fmla="*/ 1523903 h 1568728"/>
                  <a:gd name="connsiteX60" fmla="*/ 0 w 561975"/>
                  <a:gd name="connsiteY60" fmla="*/ 1523576 h 1568728"/>
                  <a:gd name="connsiteX61" fmla="*/ 3265 w 561975"/>
                  <a:gd name="connsiteY61" fmla="*/ 860788 h 1568728"/>
                  <a:gd name="connsiteX62" fmla="*/ 5878 w 561975"/>
                  <a:gd name="connsiteY62" fmla="*/ 844750 h 1568728"/>
                  <a:gd name="connsiteX63" fmla="*/ 43430 w 561975"/>
                  <a:gd name="connsiteY63" fmla="*/ 805147 h 1568728"/>
                  <a:gd name="connsiteX64" fmla="*/ 43430 w 561975"/>
                  <a:gd name="connsiteY64" fmla="*/ 571126 h 1568728"/>
                  <a:gd name="connsiteX65" fmla="*/ 60409 w 561975"/>
                  <a:gd name="connsiteY65" fmla="*/ 519412 h 1568728"/>
                  <a:gd name="connsiteX66" fmla="*/ 61267 w 561975"/>
                  <a:gd name="connsiteY66" fmla="*/ 411443 h 1568728"/>
                  <a:gd name="connsiteX67" fmla="*/ 60422 w 561975"/>
                  <a:gd name="connsiteY67" fmla="*/ 308157 h 1568728"/>
                  <a:gd name="connsiteX68" fmla="*/ 59796 w 561975"/>
                  <a:gd name="connsiteY68" fmla="*/ 305879 h 1568728"/>
                  <a:gd name="connsiteX69" fmla="*/ 3008 w 561975"/>
                  <a:gd name="connsiteY69" fmla="*/ 260357 h 1568728"/>
                  <a:gd name="connsiteX70" fmla="*/ 2023 w 561975"/>
                  <a:gd name="connsiteY70" fmla="*/ 130670 h 1568728"/>
                  <a:gd name="connsiteX71" fmla="*/ 4649 w 561975"/>
                  <a:gd name="connsiteY71" fmla="*/ 0 h 1568728"/>
                  <a:gd name="connsiteX0" fmla="*/ 4649 w 561975"/>
                  <a:gd name="connsiteY0" fmla="*/ 0 h 1568728"/>
                  <a:gd name="connsiteX1" fmla="*/ 205214 w 561975"/>
                  <a:gd name="connsiteY1" fmla="*/ 328 h 1568728"/>
                  <a:gd name="connsiteX2" fmla="*/ 213092 w 561975"/>
                  <a:gd name="connsiteY2" fmla="*/ 3930 h 1568728"/>
                  <a:gd name="connsiteX3" fmla="*/ 238039 w 561975"/>
                  <a:gd name="connsiteY3" fmla="*/ 17030 h 1568728"/>
                  <a:gd name="connsiteX4" fmla="*/ 274476 w 561975"/>
                  <a:gd name="connsiteY4" fmla="*/ 16702 h 1568728"/>
                  <a:gd name="connsiteX5" fmla="*/ 335531 w 561975"/>
                  <a:gd name="connsiteY5" fmla="*/ 983 h 1568728"/>
                  <a:gd name="connsiteX6" fmla="*/ 557433 w 561975"/>
                  <a:gd name="connsiteY6" fmla="*/ 328 h 1568728"/>
                  <a:gd name="connsiteX7" fmla="*/ 560059 w 561975"/>
                  <a:gd name="connsiteY7" fmla="*/ 92026 h 1568728"/>
                  <a:gd name="connsiteX8" fmla="*/ 560059 w 561975"/>
                  <a:gd name="connsiteY8" fmla="*/ 369085 h 1568728"/>
                  <a:gd name="connsiteX9" fmla="*/ 560387 w 561975"/>
                  <a:gd name="connsiteY9" fmla="*/ 743410 h 1568728"/>
                  <a:gd name="connsiteX10" fmla="*/ 555135 w 561975"/>
                  <a:gd name="connsiteY10" fmla="*/ 730638 h 1568728"/>
                  <a:gd name="connsiteX11" fmla="*/ 553959 w 561975"/>
                  <a:gd name="connsiteY11" fmla="*/ 734127 h 1568728"/>
                  <a:gd name="connsiteX12" fmla="*/ 554363 w 561975"/>
                  <a:gd name="connsiteY12" fmla="*/ 743707 h 1568728"/>
                  <a:gd name="connsiteX13" fmla="*/ 559044 w 561975"/>
                  <a:gd name="connsiteY13" fmla="*/ 743952 h 1568728"/>
                  <a:gd name="connsiteX14" fmla="*/ 561975 w 561975"/>
                  <a:gd name="connsiteY14" fmla="*/ 1534676 h 1568728"/>
                  <a:gd name="connsiteX15" fmla="*/ 514106 w 561975"/>
                  <a:gd name="connsiteY15" fmla="*/ 1535986 h 1568728"/>
                  <a:gd name="connsiteX16" fmla="*/ 519316 w 561975"/>
                  <a:gd name="connsiteY16" fmla="*/ 1562835 h 1568728"/>
                  <a:gd name="connsiteX17" fmla="*/ 517037 w 561975"/>
                  <a:gd name="connsiteY17" fmla="*/ 1568728 h 1568728"/>
                  <a:gd name="connsiteX18" fmla="*/ 499452 w 561975"/>
                  <a:gd name="connsiteY18" fmla="*/ 1558906 h 1568728"/>
                  <a:gd name="connsiteX19" fmla="*/ 477308 w 561975"/>
                  <a:gd name="connsiteY19" fmla="*/ 1556286 h 1568728"/>
                  <a:gd name="connsiteX20" fmla="*/ 429765 w 561975"/>
                  <a:gd name="connsiteY20" fmla="*/ 1554322 h 1568728"/>
                  <a:gd name="connsiteX21" fmla="*/ 339562 w 561975"/>
                  <a:gd name="connsiteY21" fmla="*/ 1565781 h 1568728"/>
                  <a:gd name="connsiteX22" fmla="*/ 336957 w 561975"/>
                  <a:gd name="connsiteY22" fmla="*/ 1559560 h 1568728"/>
                  <a:gd name="connsiteX23" fmla="*/ 341516 w 561975"/>
                  <a:gd name="connsiteY23" fmla="*/ 1536313 h 1568728"/>
                  <a:gd name="connsiteX24" fmla="*/ 316767 w 561975"/>
                  <a:gd name="connsiteY24" fmla="*/ 1535986 h 1568728"/>
                  <a:gd name="connsiteX25" fmla="*/ 313185 w 561975"/>
                  <a:gd name="connsiteY25" fmla="*/ 815985 h 1568728"/>
                  <a:gd name="connsiteX26" fmla="*/ 314488 w 561975"/>
                  <a:gd name="connsiteY26" fmla="*/ 578932 h 1568728"/>
                  <a:gd name="connsiteX27" fmla="*/ 316354 w 561975"/>
                  <a:gd name="connsiteY27" fmla="*/ 558423 h 1568728"/>
                  <a:gd name="connsiteX28" fmla="*/ 316329 w 561975"/>
                  <a:gd name="connsiteY28" fmla="*/ 551501 h 1568728"/>
                  <a:gd name="connsiteX29" fmla="*/ 316621 w 561975"/>
                  <a:gd name="connsiteY29" fmla="*/ 548316 h 1568728"/>
                  <a:gd name="connsiteX30" fmla="*/ 316865 w 561975"/>
                  <a:gd name="connsiteY30" fmla="*/ 533708 h 1568728"/>
                  <a:gd name="connsiteX31" fmla="*/ 316513 w 561975"/>
                  <a:gd name="connsiteY31" fmla="*/ 435902 h 1568728"/>
                  <a:gd name="connsiteX32" fmla="*/ 315836 w 561975"/>
                  <a:gd name="connsiteY32" fmla="*/ 415589 h 1568728"/>
                  <a:gd name="connsiteX33" fmla="*/ 316329 w 561975"/>
                  <a:gd name="connsiteY33" fmla="*/ 551501 h 1568728"/>
                  <a:gd name="connsiteX34" fmla="*/ 313867 w 561975"/>
                  <a:gd name="connsiteY34" fmla="*/ 578353 h 1568728"/>
                  <a:gd name="connsiteX35" fmla="*/ 312882 w 561975"/>
                  <a:gd name="connsiteY35" fmla="*/ 576061 h 1568728"/>
                  <a:gd name="connsiteX36" fmla="*/ 312225 w 561975"/>
                  <a:gd name="connsiteY36" fmla="*/ 573769 h 1568728"/>
                  <a:gd name="connsiteX37" fmla="*/ 311241 w 561975"/>
                  <a:gd name="connsiteY37" fmla="*/ 568856 h 1568728"/>
                  <a:gd name="connsiteX38" fmla="*/ 310912 w 561975"/>
                  <a:gd name="connsiteY38" fmla="*/ 557721 h 1568728"/>
                  <a:gd name="connsiteX39" fmla="*/ 310912 w 561975"/>
                  <a:gd name="connsiteY39" fmla="*/ 421812 h 1568728"/>
                  <a:gd name="connsiteX40" fmla="*/ 309599 w 561975"/>
                  <a:gd name="connsiteY40" fmla="*/ 264615 h 1568728"/>
                  <a:gd name="connsiteX41" fmla="*/ 253796 w 561975"/>
                  <a:gd name="connsiteY41" fmla="*/ 265270 h 1568728"/>
                  <a:gd name="connsiteX42" fmla="*/ 251498 w 561975"/>
                  <a:gd name="connsiteY42" fmla="*/ 565909 h 1568728"/>
                  <a:gd name="connsiteX43" fmla="*/ 248544 w 561975"/>
                  <a:gd name="connsiteY43" fmla="*/ 862290 h 1568728"/>
                  <a:gd name="connsiteX44" fmla="*/ 246574 w 561975"/>
                  <a:gd name="connsiteY44" fmla="*/ 697561 h 1568728"/>
                  <a:gd name="connsiteX45" fmla="*/ 246193 w 561975"/>
                  <a:gd name="connsiteY45" fmla="*/ 699276 h 1568728"/>
                  <a:gd name="connsiteX46" fmla="*/ 245734 w 561975"/>
                  <a:gd name="connsiteY46" fmla="*/ 733647 h 1568728"/>
                  <a:gd name="connsiteX47" fmla="*/ 248168 w 561975"/>
                  <a:gd name="connsiteY47" fmla="*/ 862752 h 1568728"/>
                  <a:gd name="connsiteX48" fmla="*/ 247515 w 561975"/>
                  <a:gd name="connsiteY48" fmla="*/ 1361888 h 1568728"/>
                  <a:gd name="connsiteX49" fmla="*/ 245882 w 561975"/>
                  <a:gd name="connsiteY49" fmla="*/ 1524558 h 1568728"/>
                  <a:gd name="connsiteX50" fmla="*/ 221719 w 561975"/>
                  <a:gd name="connsiteY50" fmla="*/ 1524885 h 1568728"/>
                  <a:gd name="connsiteX51" fmla="*/ 225637 w 561975"/>
                  <a:gd name="connsiteY51" fmla="*/ 1545178 h 1568728"/>
                  <a:gd name="connsiteX52" fmla="*/ 222372 w 561975"/>
                  <a:gd name="connsiteY52" fmla="*/ 1552051 h 1568728"/>
                  <a:gd name="connsiteX53" fmla="*/ 204412 w 561975"/>
                  <a:gd name="connsiteY53" fmla="*/ 1546160 h 1568728"/>
                  <a:gd name="connsiteX54" fmla="*/ 48981 w 561975"/>
                  <a:gd name="connsiteY54" fmla="*/ 1552051 h 1568728"/>
                  <a:gd name="connsiteX55" fmla="*/ 45715 w 561975"/>
                  <a:gd name="connsiteY55" fmla="*/ 1543214 h 1568728"/>
                  <a:gd name="connsiteX56" fmla="*/ 49307 w 561975"/>
                  <a:gd name="connsiteY56" fmla="*/ 1523903 h 1568728"/>
                  <a:gd name="connsiteX57" fmla="*/ 0 w 561975"/>
                  <a:gd name="connsiteY57" fmla="*/ 1523576 h 1568728"/>
                  <a:gd name="connsiteX58" fmla="*/ 3265 w 561975"/>
                  <a:gd name="connsiteY58" fmla="*/ 860788 h 1568728"/>
                  <a:gd name="connsiteX59" fmla="*/ 5878 w 561975"/>
                  <a:gd name="connsiteY59" fmla="*/ 844750 h 1568728"/>
                  <a:gd name="connsiteX60" fmla="*/ 43430 w 561975"/>
                  <a:gd name="connsiteY60" fmla="*/ 805147 h 1568728"/>
                  <a:gd name="connsiteX61" fmla="*/ 43430 w 561975"/>
                  <a:gd name="connsiteY61" fmla="*/ 571126 h 1568728"/>
                  <a:gd name="connsiteX62" fmla="*/ 60409 w 561975"/>
                  <a:gd name="connsiteY62" fmla="*/ 519412 h 1568728"/>
                  <a:gd name="connsiteX63" fmla="*/ 61267 w 561975"/>
                  <a:gd name="connsiteY63" fmla="*/ 411443 h 1568728"/>
                  <a:gd name="connsiteX64" fmla="*/ 60422 w 561975"/>
                  <a:gd name="connsiteY64" fmla="*/ 308157 h 1568728"/>
                  <a:gd name="connsiteX65" fmla="*/ 59796 w 561975"/>
                  <a:gd name="connsiteY65" fmla="*/ 305879 h 1568728"/>
                  <a:gd name="connsiteX66" fmla="*/ 3008 w 561975"/>
                  <a:gd name="connsiteY66" fmla="*/ 260357 h 1568728"/>
                  <a:gd name="connsiteX67" fmla="*/ 2023 w 561975"/>
                  <a:gd name="connsiteY67" fmla="*/ 130670 h 1568728"/>
                  <a:gd name="connsiteX68" fmla="*/ 4649 w 561975"/>
                  <a:gd name="connsiteY68" fmla="*/ 0 h 15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1975" h="1568728">
                    <a:moveTo>
                      <a:pt x="4649" y="0"/>
                    </a:moveTo>
                    <a:lnTo>
                      <a:pt x="205214" y="328"/>
                    </a:lnTo>
                    <a:cubicBezTo>
                      <a:pt x="211779" y="1310"/>
                      <a:pt x="209481" y="-1310"/>
                      <a:pt x="213092" y="3930"/>
                    </a:cubicBezTo>
                    <a:cubicBezTo>
                      <a:pt x="217031" y="16047"/>
                      <a:pt x="222283" y="16702"/>
                      <a:pt x="238039" y="17030"/>
                    </a:cubicBezTo>
                    <a:lnTo>
                      <a:pt x="274476" y="16702"/>
                    </a:lnTo>
                    <a:cubicBezTo>
                      <a:pt x="303034" y="16702"/>
                      <a:pt x="326997" y="24562"/>
                      <a:pt x="335531" y="983"/>
                    </a:cubicBezTo>
                    <a:lnTo>
                      <a:pt x="557433" y="328"/>
                    </a:lnTo>
                    <a:cubicBezTo>
                      <a:pt x="557105" y="29475"/>
                      <a:pt x="560059" y="60914"/>
                      <a:pt x="560059" y="92026"/>
                    </a:cubicBezTo>
                    <a:lnTo>
                      <a:pt x="560059" y="369085"/>
                    </a:lnTo>
                    <a:cubicBezTo>
                      <a:pt x="560059" y="491895"/>
                      <a:pt x="555792" y="621583"/>
                      <a:pt x="560387" y="743410"/>
                    </a:cubicBezTo>
                    <a:cubicBezTo>
                      <a:pt x="554479" y="735878"/>
                      <a:pt x="555463" y="754545"/>
                      <a:pt x="555135" y="730638"/>
                    </a:cubicBezTo>
                    <a:lnTo>
                      <a:pt x="553959" y="734127"/>
                    </a:lnTo>
                    <a:cubicBezTo>
                      <a:pt x="554094" y="737320"/>
                      <a:pt x="554228" y="740514"/>
                      <a:pt x="554363" y="743707"/>
                    </a:cubicBezTo>
                    <a:cubicBezTo>
                      <a:pt x="554892" y="742970"/>
                      <a:pt x="556114" y="740187"/>
                      <a:pt x="559044" y="743952"/>
                    </a:cubicBezTo>
                    <a:lnTo>
                      <a:pt x="561975" y="1534676"/>
                    </a:lnTo>
                    <a:lnTo>
                      <a:pt x="514106" y="1535986"/>
                    </a:lnTo>
                    <a:cubicBezTo>
                      <a:pt x="515083" y="1546791"/>
                      <a:pt x="519642" y="1549738"/>
                      <a:pt x="519316" y="1562835"/>
                    </a:cubicBezTo>
                    <a:lnTo>
                      <a:pt x="517037" y="1568728"/>
                    </a:lnTo>
                    <a:cubicBezTo>
                      <a:pt x="514106" y="1560215"/>
                      <a:pt x="511175" y="1561197"/>
                      <a:pt x="499452" y="1558906"/>
                    </a:cubicBezTo>
                    <a:cubicBezTo>
                      <a:pt x="491637" y="1557596"/>
                      <a:pt x="485124" y="1557268"/>
                      <a:pt x="477308" y="1556286"/>
                    </a:cubicBezTo>
                    <a:cubicBezTo>
                      <a:pt x="462655" y="1554649"/>
                      <a:pt x="447024" y="1554322"/>
                      <a:pt x="429765" y="1554322"/>
                    </a:cubicBezTo>
                    <a:cubicBezTo>
                      <a:pt x="414134" y="1554322"/>
                      <a:pt x="352588" y="1552357"/>
                      <a:pt x="339562" y="1565781"/>
                    </a:cubicBezTo>
                    <a:lnTo>
                      <a:pt x="336957" y="1559560"/>
                    </a:lnTo>
                    <a:cubicBezTo>
                      <a:pt x="336632" y="1548428"/>
                      <a:pt x="338911" y="1546791"/>
                      <a:pt x="341516" y="1536313"/>
                    </a:cubicBezTo>
                    <a:lnTo>
                      <a:pt x="316767" y="1535986"/>
                    </a:lnTo>
                    <a:lnTo>
                      <a:pt x="313185" y="815985"/>
                    </a:lnTo>
                    <a:cubicBezTo>
                      <a:pt x="313185" y="779641"/>
                      <a:pt x="307975" y="598577"/>
                      <a:pt x="314488" y="578932"/>
                    </a:cubicBezTo>
                    <a:lnTo>
                      <a:pt x="316354" y="558423"/>
                    </a:lnTo>
                    <a:cubicBezTo>
                      <a:pt x="316346" y="556116"/>
                      <a:pt x="316337" y="553808"/>
                      <a:pt x="316329" y="551501"/>
                    </a:cubicBezTo>
                    <a:cubicBezTo>
                      <a:pt x="316426" y="550439"/>
                      <a:pt x="316524" y="549378"/>
                      <a:pt x="316621" y="548316"/>
                    </a:cubicBezTo>
                    <a:cubicBezTo>
                      <a:pt x="316702" y="543447"/>
                      <a:pt x="316784" y="538577"/>
                      <a:pt x="316865" y="533708"/>
                    </a:cubicBezTo>
                    <a:cubicBezTo>
                      <a:pt x="316748" y="501106"/>
                      <a:pt x="316630" y="468504"/>
                      <a:pt x="316513" y="435902"/>
                    </a:cubicBezTo>
                    <a:cubicBezTo>
                      <a:pt x="316287" y="429131"/>
                      <a:pt x="316062" y="422360"/>
                      <a:pt x="315836" y="415589"/>
                    </a:cubicBezTo>
                    <a:cubicBezTo>
                      <a:pt x="316000" y="460893"/>
                      <a:pt x="316165" y="506197"/>
                      <a:pt x="316329" y="551501"/>
                    </a:cubicBezTo>
                    <a:lnTo>
                      <a:pt x="313867" y="578353"/>
                    </a:lnTo>
                    <a:cubicBezTo>
                      <a:pt x="313538" y="577698"/>
                      <a:pt x="313210" y="576716"/>
                      <a:pt x="312882" y="576061"/>
                    </a:cubicBezTo>
                    <a:cubicBezTo>
                      <a:pt x="312882" y="575406"/>
                      <a:pt x="312554" y="574751"/>
                      <a:pt x="312225" y="573769"/>
                    </a:cubicBezTo>
                    <a:cubicBezTo>
                      <a:pt x="307958" y="556084"/>
                      <a:pt x="313538" y="587196"/>
                      <a:pt x="311241" y="568856"/>
                    </a:cubicBezTo>
                    <a:cubicBezTo>
                      <a:pt x="310912" y="566564"/>
                      <a:pt x="310912" y="560341"/>
                      <a:pt x="310912" y="557721"/>
                    </a:cubicBezTo>
                    <a:lnTo>
                      <a:pt x="310912" y="421812"/>
                    </a:lnTo>
                    <a:cubicBezTo>
                      <a:pt x="309271" y="373998"/>
                      <a:pt x="314523" y="309809"/>
                      <a:pt x="309599" y="264615"/>
                    </a:cubicBezTo>
                    <a:lnTo>
                      <a:pt x="253796" y="265270"/>
                    </a:lnTo>
                    <a:cubicBezTo>
                      <a:pt x="250185" y="310136"/>
                      <a:pt x="251498" y="507615"/>
                      <a:pt x="251498" y="565909"/>
                    </a:cubicBezTo>
                    <a:cubicBezTo>
                      <a:pt x="251498" y="598331"/>
                      <a:pt x="254124" y="852793"/>
                      <a:pt x="248544" y="862290"/>
                    </a:cubicBezTo>
                    <a:cubicBezTo>
                      <a:pt x="242963" y="841658"/>
                      <a:pt x="246574" y="727690"/>
                      <a:pt x="246574" y="697561"/>
                    </a:cubicBezTo>
                    <a:lnTo>
                      <a:pt x="246193" y="699276"/>
                    </a:lnTo>
                    <a:lnTo>
                      <a:pt x="245734" y="733647"/>
                    </a:lnTo>
                    <a:cubicBezTo>
                      <a:pt x="244984" y="779351"/>
                      <a:pt x="244005" y="847287"/>
                      <a:pt x="248168" y="862752"/>
                    </a:cubicBezTo>
                    <a:cubicBezTo>
                      <a:pt x="252413" y="881736"/>
                      <a:pt x="248495" y="1305920"/>
                      <a:pt x="247515" y="1361888"/>
                    </a:cubicBezTo>
                    <a:cubicBezTo>
                      <a:pt x="246862" y="1408365"/>
                      <a:pt x="252413" y="1482663"/>
                      <a:pt x="245882" y="1524558"/>
                    </a:cubicBezTo>
                    <a:lnTo>
                      <a:pt x="221719" y="1524885"/>
                    </a:lnTo>
                    <a:lnTo>
                      <a:pt x="225637" y="1545178"/>
                    </a:lnTo>
                    <a:lnTo>
                      <a:pt x="222372" y="1552051"/>
                    </a:lnTo>
                    <a:cubicBezTo>
                      <a:pt x="218127" y="1547469"/>
                      <a:pt x="217800" y="1548451"/>
                      <a:pt x="204412" y="1546160"/>
                    </a:cubicBezTo>
                    <a:cubicBezTo>
                      <a:pt x="174697" y="1540923"/>
                      <a:pt x="60736" y="1539941"/>
                      <a:pt x="48981" y="1552051"/>
                    </a:cubicBezTo>
                    <a:cubicBezTo>
                      <a:pt x="45389" y="1546160"/>
                      <a:pt x="43756" y="1557615"/>
                      <a:pt x="45715" y="1543214"/>
                    </a:cubicBezTo>
                    <a:lnTo>
                      <a:pt x="49307" y="1523903"/>
                    </a:lnTo>
                    <a:lnTo>
                      <a:pt x="0" y="1523576"/>
                    </a:lnTo>
                    <a:cubicBezTo>
                      <a:pt x="1088" y="1302647"/>
                      <a:pt x="2177" y="1081717"/>
                      <a:pt x="3265" y="860788"/>
                    </a:cubicBezTo>
                    <a:lnTo>
                      <a:pt x="5878" y="844750"/>
                    </a:lnTo>
                    <a:cubicBezTo>
                      <a:pt x="33307" y="838204"/>
                      <a:pt x="43103" y="835586"/>
                      <a:pt x="43430" y="805147"/>
                    </a:cubicBezTo>
                    <a:lnTo>
                      <a:pt x="43430" y="571126"/>
                    </a:lnTo>
                    <a:cubicBezTo>
                      <a:pt x="64001" y="563598"/>
                      <a:pt x="60409" y="545923"/>
                      <a:pt x="60409" y="519412"/>
                    </a:cubicBezTo>
                    <a:cubicBezTo>
                      <a:pt x="60409" y="486354"/>
                      <a:pt x="60981" y="448633"/>
                      <a:pt x="61267" y="411443"/>
                    </a:cubicBezTo>
                    <a:cubicBezTo>
                      <a:pt x="60985" y="377014"/>
                      <a:pt x="60704" y="342586"/>
                      <a:pt x="60422" y="308157"/>
                    </a:cubicBezTo>
                    <a:lnTo>
                      <a:pt x="59796" y="305879"/>
                    </a:lnTo>
                    <a:cubicBezTo>
                      <a:pt x="56514" y="248895"/>
                      <a:pt x="44040" y="270182"/>
                      <a:pt x="3008" y="260357"/>
                    </a:cubicBezTo>
                    <a:cubicBezTo>
                      <a:pt x="4649" y="217783"/>
                      <a:pt x="2023" y="173899"/>
                      <a:pt x="2023" y="130670"/>
                    </a:cubicBezTo>
                    <a:cubicBezTo>
                      <a:pt x="2023" y="93336"/>
                      <a:pt x="-1588" y="34387"/>
                      <a:pt x="4649"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N"/>
              </a:p>
            </p:txBody>
          </p:sp>
          <p:sp>
            <p:nvSpPr>
              <p:cNvPr id="329" name="Freeform 372">
                <a:extLst>
                  <a:ext uri="{FF2B5EF4-FFF2-40B4-BE49-F238E27FC236}">
                    <a16:creationId xmlns:a16="http://schemas.microsoft.com/office/drawing/2014/main" id="{F50E6AA3-F3E5-4584-BB06-F5384BA471B3}"/>
                  </a:ext>
                </a:extLst>
              </p:cNvPr>
              <p:cNvSpPr>
                <a:spLocks/>
              </p:cNvSpPr>
              <p:nvPr/>
            </p:nvSpPr>
            <p:spPr bwMode="auto">
              <a:xfrm>
                <a:off x="2166145" y="1220789"/>
                <a:ext cx="457200" cy="458788"/>
              </a:xfrm>
              <a:custGeom>
                <a:avLst/>
                <a:gdLst>
                  <a:gd name="T0" fmla="*/ 75 w 1395"/>
                  <a:gd name="T1" fmla="*/ 524 h 1398"/>
                  <a:gd name="T2" fmla="*/ 170 w 1395"/>
                  <a:gd name="T3" fmla="*/ 838 h 1398"/>
                  <a:gd name="T4" fmla="*/ 210 w 1395"/>
                  <a:gd name="T5" fmla="*/ 865 h 1398"/>
                  <a:gd name="T6" fmla="*/ 361 w 1395"/>
                  <a:gd name="T7" fmla="*/ 1239 h 1398"/>
                  <a:gd name="T8" fmla="*/ 458 w 1395"/>
                  <a:gd name="T9" fmla="*/ 1319 h 1398"/>
                  <a:gd name="T10" fmla="*/ 714 w 1395"/>
                  <a:gd name="T11" fmla="*/ 1397 h 1398"/>
                  <a:gd name="T12" fmla="*/ 865 w 1395"/>
                  <a:gd name="T13" fmla="*/ 1376 h 1398"/>
                  <a:gd name="T14" fmla="*/ 986 w 1395"/>
                  <a:gd name="T15" fmla="*/ 1326 h 1398"/>
                  <a:gd name="T16" fmla="*/ 1238 w 1395"/>
                  <a:gd name="T17" fmla="*/ 861 h 1398"/>
                  <a:gd name="T18" fmla="*/ 1351 w 1395"/>
                  <a:gd name="T19" fmla="*/ 752 h 1398"/>
                  <a:gd name="T20" fmla="*/ 1389 w 1395"/>
                  <a:gd name="T21" fmla="*/ 557 h 1398"/>
                  <a:gd name="T22" fmla="*/ 1216 w 1395"/>
                  <a:gd name="T23" fmla="*/ 511 h 1398"/>
                  <a:gd name="T24" fmla="*/ 1143 w 1395"/>
                  <a:gd name="T25" fmla="*/ 84 h 1398"/>
                  <a:gd name="T26" fmla="*/ 714 w 1395"/>
                  <a:gd name="T27" fmla="*/ 24 h 1398"/>
                  <a:gd name="T28" fmla="*/ 468 w 1395"/>
                  <a:gd name="T29" fmla="*/ 25 h 1398"/>
                  <a:gd name="T30" fmla="*/ 229 w 1395"/>
                  <a:gd name="T31" fmla="*/ 505 h 1398"/>
                  <a:gd name="T32" fmla="*/ 150 w 1395"/>
                  <a:gd name="T33" fmla="*/ 483 h 1398"/>
                  <a:gd name="T34" fmla="*/ 110 w 1395"/>
                  <a:gd name="T35" fmla="*/ 501 h 1398"/>
                  <a:gd name="T36" fmla="*/ 75 w 1395"/>
                  <a:gd name="T37" fmla="*/ 524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5" h="1398">
                    <a:moveTo>
                      <a:pt x="75" y="524"/>
                    </a:moveTo>
                    <a:cubicBezTo>
                      <a:pt x="73" y="548"/>
                      <a:pt x="0" y="712"/>
                      <a:pt x="170" y="838"/>
                    </a:cubicBezTo>
                    <a:cubicBezTo>
                      <a:pt x="183" y="847"/>
                      <a:pt x="193" y="851"/>
                      <a:pt x="210" y="865"/>
                    </a:cubicBezTo>
                    <a:cubicBezTo>
                      <a:pt x="225" y="1014"/>
                      <a:pt x="267" y="1137"/>
                      <a:pt x="361" y="1239"/>
                    </a:cubicBezTo>
                    <a:cubicBezTo>
                      <a:pt x="391" y="1270"/>
                      <a:pt x="423" y="1289"/>
                      <a:pt x="458" y="1319"/>
                    </a:cubicBezTo>
                    <a:cubicBezTo>
                      <a:pt x="530" y="1361"/>
                      <a:pt x="611" y="1395"/>
                      <a:pt x="714" y="1397"/>
                    </a:cubicBezTo>
                    <a:cubicBezTo>
                      <a:pt x="766" y="1398"/>
                      <a:pt x="817" y="1391"/>
                      <a:pt x="865" y="1376"/>
                    </a:cubicBezTo>
                    <a:cubicBezTo>
                      <a:pt x="907" y="1362"/>
                      <a:pt x="954" y="1334"/>
                      <a:pt x="986" y="1326"/>
                    </a:cubicBezTo>
                    <a:cubicBezTo>
                      <a:pt x="1051" y="1248"/>
                      <a:pt x="1215" y="1191"/>
                      <a:pt x="1238" y="861"/>
                    </a:cubicBezTo>
                    <a:cubicBezTo>
                      <a:pt x="1282" y="845"/>
                      <a:pt x="1328" y="793"/>
                      <a:pt x="1351" y="752"/>
                    </a:cubicBezTo>
                    <a:cubicBezTo>
                      <a:pt x="1395" y="671"/>
                      <a:pt x="1385" y="650"/>
                      <a:pt x="1389" y="557"/>
                    </a:cubicBezTo>
                    <a:cubicBezTo>
                      <a:pt x="1363" y="544"/>
                      <a:pt x="1335" y="421"/>
                      <a:pt x="1216" y="511"/>
                    </a:cubicBezTo>
                    <a:cubicBezTo>
                      <a:pt x="1202" y="351"/>
                      <a:pt x="1250" y="187"/>
                      <a:pt x="1143" y="84"/>
                    </a:cubicBezTo>
                    <a:cubicBezTo>
                      <a:pt x="1057" y="0"/>
                      <a:pt x="857" y="24"/>
                      <a:pt x="714" y="24"/>
                    </a:cubicBezTo>
                    <a:cubicBezTo>
                      <a:pt x="633" y="24"/>
                      <a:pt x="549" y="22"/>
                      <a:pt x="468" y="25"/>
                    </a:cubicBezTo>
                    <a:cubicBezTo>
                      <a:pt x="183" y="35"/>
                      <a:pt x="226" y="310"/>
                      <a:pt x="229" y="505"/>
                    </a:cubicBezTo>
                    <a:cubicBezTo>
                      <a:pt x="205" y="496"/>
                      <a:pt x="185" y="478"/>
                      <a:pt x="150" y="483"/>
                    </a:cubicBezTo>
                    <a:cubicBezTo>
                      <a:pt x="131" y="486"/>
                      <a:pt x="120" y="495"/>
                      <a:pt x="110" y="501"/>
                    </a:cubicBezTo>
                    <a:cubicBezTo>
                      <a:pt x="84" y="520"/>
                      <a:pt x="115" y="508"/>
                      <a:pt x="75" y="524"/>
                    </a:cubicBez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0" name="Freeform 381">
                <a:extLst>
                  <a:ext uri="{FF2B5EF4-FFF2-40B4-BE49-F238E27FC236}">
                    <a16:creationId xmlns:a16="http://schemas.microsoft.com/office/drawing/2014/main" id="{B5640FF6-2346-457E-890F-0EC5174425AE}"/>
                  </a:ext>
                </a:extLst>
              </p:cNvPr>
              <p:cNvSpPr>
                <a:spLocks/>
              </p:cNvSpPr>
              <p:nvPr/>
            </p:nvSpPr>
            <p:spPr bwMode="auto">
              <a:xfrm>
                <a:off x="1705770" y="2986089"/>
                <a:ext cx="382588" cy="381000"/>
              </a:xfrm>
              <a:custGeom>
                <a:avLst/>
                <a:gdLst>
                  <a:gd name="T0" fmla="*/ 42 w 1168"/>
                  <a:gd name="T1" fmla="*/ 1161 h 1161"/>
                  <a:gd name="T2" fmla="*/ 47 w 1168"/>
                  <a:gd name="T3" fmla="*/ 1119 h 1161"/>
                  <a:gd name="T4" fmla="*/ 292 w 1168"/>
                  <a:gd name="T5" fmla="*/ 1102 h 1161"/>
                  <a:gd name="T6" fmla="*/ 382 w 1168"/>
                  <a:gd name="T7" fmla="*/ 1117 h 1161"/>
                  <a:gd name="T8" fmla="*/ 504 w 1168"/>
                  <a:gd name="T9" fmla="*/ 1093 h 1161"/>
                  <a:gd name="T10" fmla="*/ 658 w 1168"/>
                  <a:gd name="T11" fmla="*/ 1095 h 1161"/>
                  <a:gd name="T12" fmla="*/ 677 w 1168"/>
                  <a:gd name="T13" fmla="*/ 1119 h 1161"/>
                  <a:gd name="T14" fmla="*/ 699 w 1168"/>
                  <a:gd name="T15" fmla="*/ 1105 h 1161"/>
                  <a:gd name="T16" fmla="*/ 1088 w 1168"/>
                  <a:gd name="T17" fmla="*/ 1102 h 1161"/>
                  <a:gd name="T18" fmla="*/ 1092 w 1168"/>
                  <a:gd name="T19" fmla="*/ 424 h 1161"/>
                  <a:gd name="T20" fmla="*/ 1168 w 1168"/>
                  <a:gd name="T21" fmla="*/ 272 h 1161"/>
                  <a:gd name="T22" fmla="*/ 1026 w 1168"/>
                  <a:gd name="T23" fmla="*/ 272 h 1161"/>
                  <a:gd name="T24" fmla="*/ 1018 w 1168"/>
                  <a:gd name="T25" fmla="*/ 133 h 1161"/>
                  <a:gd name="T26" fmla="*/ 1023 w 1168"/>
                  <a:gd name="T27" fmla="*/ 288 h 1161"/>
                  <a:gd name="T28" fmla="*/ 894 w 1168"/>
                  <a:gd name="T29" fmla="*/ 288 h 1161"/>
                  <a:gd name="T30" fmla="*/ 880 w 1168"/>
                  <a:gd name="T31" fmla="*/ 280 h 1161"/>
                  <a:gd name="T32" fmla="*/ 530 w 1168"/>
                  <a:gd name="T33" fmla="*/ 280 h 1161"/>
                  <a:gd name="T34" fmla="*/ 505 w 1168"/>
                  <a:gd name="T35" fmla="*/ 72 h 1161"/>
                  <a:gd name="T36" fmla="*/ 481 w 1168"/>
                  <a:gd name="T37" fmla="*/ 0 h 1161"/>
                  <a:gd name="T38" fmla="*/ 383 w 1168"/>
                  <a:gd name="T39" fmla="*/ 272 h 1161"/>
                  <a:gd name="T40" fmla="*/ 82 w 1168"/>
                  <a:gd name="T41" fmla="*/ 290 h 1161"/>
                  <a:gd name="T42" fmla="*/ 19 w 1168"/>
                  <a:gd name="T43" fmla="*/ 543 h 1161"/>
                  <a:gd name="T44" fmla="*/ 19 w 1168"/>
                  <a:gd name="T45" fmla="*/ 865 h 1161"/>
                  <a:gd name="T46" fmla="*/ 42 w 1168"/>
                  <a:gd name="T47" fmla="*/ 1161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8" h="1161">
                    <a:moveTo>
                      <a:pt x="42" y="1161"/>
                    </a:moveTo>
                    <a:cubicBezTo>
                      <a:pt x="42" y="1142"/>
                      <a:pt x="42" y="1143"/>
                      <a:pt x="47" y="1119"/>
                    </a:cubicBezTo>
                    <a:cubicBezTo>
                      <a:pt x="117" y="1090"/>
                      <a:pt x="198" y="1103"/>
                      <a:pt x="292" y="1102"/>
                    </a:cubicBezTo>
                    <a:cubicBezTo>
                      <a:pt x="328" y="1101"/>
                      <a:pt x="358" y="1095"/>
                      <a:pt x="382" y="1117"/>
                    </a:cubicBezTo>
                    <a:cubicBezTo>
                      <a:pt x="403" y="1080"/>
                      <a:pt x="463" y="1093"/>
                      <a:pt x="504" y="1093"/>
                    </a:cubicBezTo>
                    <a:cubicBezTo>
                      <a:pt x="555" y="1094"/>
                      <a:pt x="607" y="1092"/>
                      <a:pt x="658" y="1095"/>
                    </a:cubicBezTo>
                    <a:lnTo>
                      <a:pt x="677" y="1119"/>
                    </a:lnTo>
                    <a:cubicBezTo>
                      <a:pt x="693" y="1094"/>
                      <a:pt x="670" y="1115"/>
                      <a:pt x="699" y="1105"/>
                    </a:cubicBezTo>
                    <a:cubicBezTo>
                      <a:pt x="725" y="1096"/>
                      <a:pt x="1055" y="1102"/>
                      <a:pt x="1088" y="1102"/>
                    </a:cubicBezTo>
                    <a:cubicBezTo>
                      <a:pt x="1099" y="1062"/>
                      <a:pt x="1092" y="539"/>
                      <a:pt x="1092" y="424"/>
                    </a:cubicBezTo>
                    <a:cubicBezTo>
                      <a:pt x="1091" y="342"/>
                      <a:pt x="1088" y="299"/>
                      <a:pt x="1168" y="272"/>
                    </a:cubicBezTo>
                    <a:lnTo>
                      <a:pt x="1026" y="272"/>
                    </a:lnTo>
                    <a:cubicBezTo>
                      <a:pt x="1025" y="233"/>
                      <a:pt x="1037" y="161"/>
                      <a:pt x="1018" y="133"/>
                    </a:cubicBezTo>
                    <a:lnTo>
                      <a:pt x="1023" y="288"/>
                    </a:lnTo>
                    <a:lnTo>
                      <a:pt x="894" y="288"/>
                    </a:lnTo>
                    <a:cubicBezTo>
                      <a:pt x="873" y="283"/>
                      <a:pt x="882" y="291"/>
                      <a:pt x="880" y="280"/>
                    </a:cubicBezTo>
                    <a:lnTo>
                      <a:pt x="530" y="280"/>
                    </a:lnTo>
                    <a:cubicBezTo>
                      <a:pt x="530" y="37"/>
                      <a:pt x="558" y="208"/>
                      <a:pt x="505" y="72"/>
                    </a:cubicBezTo>
                    <a:cubicBezTo>
                      <a:pt x="496" y="48"/>
                      <a:pt x="490" y="29"/>
                      <a:pt x="481" y="0"/>
                    </a:cubicBezTo>
                    <a:cubicBezTo>
                      <a:pt x="389" y="31"/>
                      <a:pt x="386" y="150"/>
                      <a:pt x="383" y="272"/>
                    </a:cubicBezTo>
                    <a:cubicBezTo>
                      <a:pt x="310" y="274"/>
                      <a:pt x="134" y="258"/>
                      <a:pt x="82" y="290"/>
                    </a:cubicBezTo>
                    <a:cubicBezTo>
                      <a:pt x="0" y="341"/>
                      <a:pt x="19" y="438"/>
                      <a:pt x="19" y="543"/>
                    </a:cubicBezTo>
                    <a:cubicBezTo>
                      <a:pt x="19" y="650"/>
                      <a:pt x="19" y="757"/>
                      <a:pt x="19" y="865"/>
                    </a:cubicBezTo>
                    <a:cubicBezTo>
                      <a:pt x="19" y="947"/>
                      <a:pt x="3" y="1123"/>
                      <a:pt x="42" y="1161"/>
                    </a:cubicBezTo>
                    <a:close/>
                  </a:path>
                </a:pathLst>
              </a:custGeom>
              <a:solidFill>
                <a:srgbClr val="A84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1" name="Freeform 382">
                <a:extLst>
                  <a:ext uri="{FF2B5EF4-FFF2-40B4-BE49-F238E27FC236}">
                    <a16:creationId xmlns:a16="http://schemas.microsoft.com/office/drawing/2014/main" id="{32C73670-C2AB-4A39-A048-580BD48A6CD8}"/>
                  </a:ext>
                </a:extLst>
              </p:cNvPr>
              <p:cNvSpPr>
                <a:spLocks/>
              </p:cNvSpPr>
              <p:nvPr/>
            </p:nvSpPr>
            <p:spPr bwMode="auto">
              <a:xfrm>
                <a:off x="1712120" y="3343276"/>
                <a:ext cx="407988" cy="317500"/>
              </a:xfrm>
              <a:custGeom>
                <a:avLst/>
                <a:gdLst>
                  <a:gd name="T0" fmla="*/ 24 w 1248"/>
                  <a:gd name="T1" fmla="*/ 71 h 969"/>
                  <a:gd name="T2" fmla="*/ 49 w 1248"/>
                  <a:gd name="T3" fmla="*/ 181 h 969"/>
                  <a:gd name="T4" fmla="*/ 48 w 1248"/>
                  <a:gd name="T5" fmla="*/ 579 h 969"/>
                  <a:gd name="T6" fmla="*/ 189 w 1248"/>
                  <a:gd name="T7" fmla="*/ 962 h 969"/>
                  <a:gd name="T8" fmla="*/ 1248 w 1248"/>
                  <a:gd name="T9" fmla="*/ 962 h 969"/>
                  <a:gd name="T10" fmla="*/ 1154 w 1248"/>
                  <a:gd name="T11" fmla="*/ 902 h 969"/>
                  <a:gd name="T12" fmla="*/ 1150 w 1248"/>
                  <a:gd name="T13" fmla="*/ 897 h 969"/>
                  <a:gd name="T14" fmla="*/ 1121 w 1248"/>
                  <a:gd name="T15" fmla="*/ 851 h 969"/>
                  <a:gd name="T16" fmla="*/ 1111 w 1248"/>
                  <a:gd name="T17" fmla="*/ 152 h 969"/>
                  <a:gd name="T18" fmla="*/ 664 w 1248"/>
                  <a:gd name="T19" fmla="*/ 148 h 969"/>
                  <a:gd name="T20" fmla="*/ 528 w 1248"/>
                  <a:gd name="T21" fmla="*/ 203 h 969"/>
                  <a:gd name="T22" fmla="*/ 367 w 1248"/>
                  <a:gd name="T23" fmla="*/ 191 h 969"/>
                  <a:gd name="T24" fmla="*/ 364 w 1248"/>
                  <a:gd name="T25" fmla="*/ 27 h 969"/>
                  <a:gd name="T26" fmla="*/ 274 w 1248"/>
                  <a:gd name="T27" fmla="*/ 12 h 969"/>
                  <a:gd name="T28" fmla="*/ 29 w 1248"/>
                  <a:gd name="T29" fmla="*/ 29 h 969"/>
                  <a:gd name="T30" fmla="*/ 24 w 1248"/>
                  <a:gd name="T31" fmla="*/ 71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8" h="969">
                    <a:moveTo>
                      <a:pt x="24" y="71"/>
                    </a:moveTo>
                    <a:cubicBezTo>
                      <a:pt x="19" y="134"/>
                      <a:pt x="46" y="120"/>
                      <a:pt x="49" y="181"/>
                    </a:cubicBezTo>
                    <a:lnTo>
                      <a:pt x="48" y="579"/>
                    </a:lnTo>
                    <a:cubicBezTo>
                      <a:pt x="48" y="744"/>
                      <a:pt x="0" y="959"/>
                      <a:pt x="189" y="962"/>
                    </a:cubicBezTo>
                    <a:cubicBezTo>
                      <a:pt x="540" y="969"/>
                      <a:pt x="897" y="961"/>
                      <a:pt x="1248" y="962"/>
                    </a:cubicBezTo>
                    <a:cubicBezTo>
                      <a:pt x="1213" y="943"/>
                      <a:pt x="1179" y="932"/>
                      <a:pt x="1154" y="902"/>
                    </a:cubicBezTo>
                    <a:cubicBezTo>
                      <a:pt x="1152" y="901"/>
                      <a:pt x="1151" y="899"/>
                      <a:pt x="1150" y="897"/>
                    </a:cubicBezTo>
                    <a:lnTo>
                      <a:pt x="1121" y="851"/>
                    </a:lnTo>
                    <a:cubicBezTo>
                      <a:pt x="1098" y="784"/>
                      <a:pt x="1105" y="222"/>
                      <a:pt x="1111" y="152"/>
                    </a:cubicBezTo>
                    <a:lnTo>
                      <a:pt x="664" y="148"/>
                    </a:lnTo>
                    <a:cubicBezTo>
                      <a:pt x="656" y="222"/>
                      <a:pt x="600" y="203"/>
                      <a:pt x="528" y="203"/>
                    </a:cubicBezTo>
                    <a:cubicBezTo>
                      <a:pt x="474" y="203"/>
                      <a:pt x="411" y="208"/>
                      <a:pt x="367" y="191"/>
                    </a:cubicBezTo>
                    <a:cubicBezTo>
                      <a:pt x="354" y="150"/>
                      <a:pt x="352" y="74"/>
                      <a:pt x="364" y="27"/>
                    </a:cubicBezTo>
                    <a:cubicBezTo>
                      <a:pt x="340" y="5"/>
                      <a:pt x="310" y="11"/>
                      <a:pt x="274" y="12"/>
                    </a:cubicBezTo>
                    <a:cubicBezTo>
                      <a:pt x="180" y="13"/>
                      <a:pt x="99" y="0"/>
                      <a:pt x="29" y="29"/>
                    </a:cubicBezTo>
                    <a:cubicBezTo>
                      <a:pt x="24" y="53"/>
                      <a:pt x="24" y="52"/>
                      <a:pt x="24" y="71"/>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2" name="Freeform 386">
                <a:extLst>
                  <a:ext uri="{FF2B5EF4-FFF2-40B4-BE49-F238E27FC236}">
                    <a16:creationId xmlns:a16="http://schemas.microsoft.com/office/drawing/2014/main" id="{F9EB2DCD-42C9-4083-B685-4D6459469470}"/>
                  </a:ext>
                </a:extLst>
              </p:cNvPr>
              <p:cNvSpPr>
                <a:spLocks/>
              </p:cNvSpPr>
              <p:nvPr/>
            </p:nvSpPr>
            <p:spPr bwMode="auto">
              <a:xfrm>
                <a:off x="2156620" y="1050926"/>
                <a:ext cx="498475" cy="352425"/>
              </a:xfrm>
              <a:custGeom>
                <a:avLst/>
                <a:gdLst>
                  <a:gd name="T0" fmla="*/ 106 w 1521"/>
                  <a:gd name="T1" fmla="*/ 1044 h 1077"/>
                  <a:gd name="T2" fmla="*/ 141 w 1521"/>
                  <a:gd name="T3" fmla="*/ 1021 h 1077"/>
                  <a:gd name="T4" fmla="*/ 181 w 1521"/>
                  <a:gd name="T5" fmla="*/ 1003 h 1077"/>
                  <a:gd name="T6" fmla="*/ 260 w 1521"/>
                  <a:gd name="T7" fmla="*/ 1025 h 1077"/>
                  <a:gd name="T8" fmla="*/ 499 w 1521"/>
                  <a:gd name="T9" fmla="*/ 545 h 1077"/>
                  <a:gd name="T10" fmla="*/ 745 w 1521"/>
                  <a:gd name="T11" fmla="*/ 544 h 1077"/>
                  <a:gd name="T12" fmla="*/ 1174 w 1521"/>
                  <a:gd name="T13" fmla="*/ 604 h 1077"/>
                  <a:gd name="T14" fmla="*/ 1247 w 1521"/>
                  <a:gd name="T15" fmla="*/ 1031 h 1077"/>
                  <a:gd name="T16" fmla="*/ 1420 w 1521"/>
                  <a:gd name="T17" fmla="*/ 1077 h 1077"/>
                  <a:gd name="T18" fmla="*/ 1427 w 1521"/>
                  <a:gd name="T19" fmla="*/ 954 h 1077"/>
                  <a:gd name="T20" fmla="*/ 1459 w 1521"/>
                  <a:gd name="T21" fmla="*/ 795 h 1077"/>
                  <a:gd name="T22" fmla="*/ 1460 w 1521"/>
                  <a:gd name="T23" fmla="*/ 642 h 1077"/>
                  <a:gd name="T24" fmla="*/ 1427 w 1521"/>
                  <a:gd name="T25" fmla="*/ 487 h 1077"/>
                  <a:gd name="T26" fmla="*/ 1368 w 1521"/>
                  <a:gd name="T27" fmla="*/ 326 h 1077"/>
                  <a:gd name="T28" fmla="*/ 1260 w 1521"/>
                  <a:gd name="T29" fmla="*/ 212 h 1077"/>
                  <a:gd name="T30" fmla="*/ 1136 w 1521"/>
                  <a:gd name="T31" fmla="*/ 126 h 1077"/>
                  <a:gd name="T32" fmla="*/ 991 w 1521"/>
                  <a:gd name="T33" fmla="*/ 84 h 1077"/>
                  <a:gd name="T34" fmla="*/ 824 w 1521"/>
                  <a:gd name="T35" fmla="*/ 85 h 1077"/>
                  <a:gd name="T36" fmla="*/ 737 w 1521"/>
                  <a:gd name="T37" fmla="*/ 45 h 1077"/>
                  <a:gd name="T38" fmla="*/ 651 w 1521"/>
                  <a:gd name="T39" fmla="*/ 84 h 1077"/>
                  <a:gd name="T40" fmla="*/ 490 w 1521"/>
                  <a:gd name="T41" fmla="*/ 100 h 1077"/>
                  <a:gd name="T42" fmla="*/ 336 w 1521"/>
                  <a:gd name="T43" fmla="*/ 167 h 1077"/>
                  <a:gd name="T44" fmla="*/ 208 w 1521"/>
                  <a:gd name="T45" fmla="*/ 267 h 1077"/>
                  <a:gd name="T46" fmla="*/ 110 w 1521"/>
                  <a:gd name="T47" fmla="*/ 398 h 1077"/>
                  <a:gd name="T48" fmla="*/ 44 w 1521"/>
                  <a:gd name="T49" fmla="*/ 460 h 1077"/>
                  <a:gd name="T50" fmla="*/ 72 w 1521"/>
                  <a:gd name="T51" fmla="*/ 562 h 1077"/>
                  <a:gd name="T52" fmla="*/ 66 w 1521"/>
                  <a:gd name="T53" fmla="*/ 703 h 1077"/>
                  <a:gd name="T54" fmla="*/ 99 w 1521"/>
                  <a:gd name="T55" fmla="*/ 872 h 1077"/>
                  <a:gd name="T56" fmla="*/ 47 w 1521"/>
                  <a:gd name="T57" fmla="*/ 957 h 1077"/>
                  <a:gd name="T58" fmla="*/ 106 w 1521"/>
                  <a:gd name="T59" fmla="*/ 1044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1" h="1077">
                    <a:moveTo>
                      <a:pt x="106" y="1044"/>
                    </a:moveTo>
                    <a:cubicBezTo>
                      <a:pt x="146" y="1028"/>
                      <a:pt x="115" y="1040"/>
                      <a:pt x="141" y="1021"/>
                    </a:cubicBezTo>
                    <a:cubicBezTo>
                      <a:pt x="151" y="1015"/>
                      <a:pt x="162" y="1006"/>
                      <a:pt x="181" y="1003"/>
                    </a:cubicBezTo>
                    <a:cubicBezTo>
                      <a:pt x="216" y="998"/>
                      <a:pt x="236" y="1016"/>
                      <a:pt x="260" y="1025"/>
                    </a:cubicBezTo>
                    <a:cubicBezTo>
                      <a:pt x="257" y="830"/>
                      <a:pt x="214" y="555"/>
                      <a:pt x="499" y="545"/>
                    </a:cubicBezTo>
                    <a:cubicBezTo>
                      <a:pt x="580" y="542"/>
                      <a:pt x="664" y="544"/>
                      <a:pt x="745" y="544"/>
                    </a:cubicBezTo>
                    <a:cubicBezTo>
                      <a:pt x="888" y="544"/>
                      <a:pt x="1088" y="520"/>
                      <a:pt x="1174" y="604"/>
                    </a:cubicBezTo>
                    <a:cubicBezTo>
                      <a:pt x="1281" y="707"/>
                      <a:pt x="1233" y="871"/>
                      <a:pt x="1247" y="1031"/>
                    </a:cubicBezTo>
                    <a:cubicBezTo>
                      <a:pt x="1366" y="941"/>
                      <a:pt x="1394" y="1064"/>
                      <a:pt x="1420" y="1077"/>
                    </a:cubicBezTo>
                    <a:cubicBezTo>
                      <a:pt x="1463" y="1050"/>
                      <a:pt x="1443" y="994"/>
                      <a:pt x="1427" y="954"/>
                    </a:cubicBezTo>
                    <a:cubicBezTo>
                      <a:pt x="1521" y="929"/>
                      <a:pt x="1509" y="838"/>
                      <a:pt x="1459" y="795"/>
                    </a:cubicBezTo>
                    <a:cubicBezTo>
                      <a:pt x="1507" y="749"/>
                      <a:pt x="1512" y="688"/>
                      <a:pt x="1460" y="642"/>
                    </a:cubicBezTo>
                    <a:cubicBezTo>
                      <a:pt x="1493" y="593"/>
                      <a:pt x="1504" y="507"/>
                      <a:pt x="1427" y="487"/>
                    </a:cubicBezTo>
                    <a:cubicBezTo>
                      <a:pt x="1465" y="403"/>
                      <a:pt x="1462" y="340"/>
                      <a:pt x="1368" y="326"/>
                    </a:cubicBezTo>
                    <a:cubicBezTo>
                      <a:pt x="1371" y="243"/>
                      <a:pt x="1344" y="212"/>
                      <a:pt x="1260" y="212"/>
                    </a:cubicBezTo>
                    <a:cubicBezTo>
                      <a:pt x="1251" y="138"/>
                      <a:pt x="1215" y="118"/>
                      <a:pt x="1136" y="126"/>
                    </a:cubicBezTo>
                    <a:cubicBezTo>
                      <a:pt x="1109" y="62"/>
                      <a:pt x="1062" y="46"/>
                      <a:pt x="991" y="84"/>
                    </a:cubicBezTo>
                    <a:cubicBezTo>
                      <a:pt x="942" y="43"/>
                      <a:pt x="868" y="0"/>
                      <a:pt x="824" y="85"/>
                    </a:cubicBezTo>
                    <a:cubicBezTo>
                      <a:pt x="788" y="70"/>
                      <a:pt x="791" y="45"/>
                      <a:pt x="737" y="45"/>
                    </a:cubicBezTo>
                    <a:cubicBezTo>
                      <a:pt x="685" y="45"/>
                      <a:pt x="681" y="67"/>
                      <a:pt x="651" y="84"/>
                    </a:cubicBezTo>
                    <a:cubicBezTo>
                      <a:pt x="599" y="21"/>
                      <a:pt x="530" y="33"/>
                      <a:pt x="490" y="100"/>
                    </a:cubicBezTo>
                    <a:cubicBezTo>
                      <a:pt x="414" y="85"/>
                      <a:pt x="351" y="71"/>
                      <a:pt x="336" y="167"/>
                    </a:cubicBezTo>
                    <a:cubicBezTo>
                      <a:pt x="247" y="160"/>
                      <a:pt x="217" y="181"/>
                      <a:pt x="208" y="267"/>
                    </a:cubicBezTo>
                    <a:cubicBezTo>
                      <a:pt x="119" y="276"/>
                      <a:pt x="97" y="309"/>
                      <a:pt x="110" y="398"/>
                    </a:cubicBezTo>
                    <a:cubicBezTo>
                      <a:pt x="76" y="419"/>
                      <a:pt x="55" y="418"/>
                      <a:pt x="44" y="460"/>
                    </a:cubicBezTo>
                    <a:cubicBezTo>
                      <a:pt x="31" y="511"/>
                      <a:pt x="51" y="538"/>
                      <a:pt x="72" y="562"/>
                    </a:cubicBezTo>
                    <a:cubicBezTo>
                      <a:pt x="29" y="597"/>
                      <a:pt x="22" y="656"/>
                      <a:pt x="66" y="703"/>
                    </a:cubicBezTo>
                    <a:cubicBezTo>
                      <a:pt x="20" y="773"/>
                      <a:pt x="0" y="824"/>
                      <a:pt x="99" y="872"/>
                    </a:cubicBezTo>
                    <a:cubicBezTo>
                      <a:pt x="76" y="895"/>
                      <a:pt x="48" y="901"/>
                      <a:pt x="47" y="957"/>
                    </a:cubicBezTo>
                    <a:cubicBezTo>
                      <a:pt x="45" y="1003"/>
                      <a:pt x="73" y="1030"/>
                      <a:pt x="106" y="1044"/>
                    </a:cubicBezTo>
                    <a:close/>
                  </a:path>
                </a:pathLst>
              </a:custGeom>
              <a:solidFill>
                <a:srgbClr val="2705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3" name="Freeform 392">
                <a:extLst>
                  <a:ext uri="{FF2B5EF4-FFF2-40B4-BE49-F238E27FC236}">
                    <a16:creationId xmlns:a16="http://schemas.microsoft.com/office/drawing/2014/main" id="{45A2B0D4-87D5-46B2-86F3-8F30BBA06564}"/>
                  </a:ext>
                </a:extLst>
              </p:cNvPr>
              <p:cNvSpPr>
                <a:spLocks/>
              </p:cNvSpPr>
              <p:nvPr/>
            </p:nvSpPr>
            <p:spPr bwMode="auto">
              <a:xfrm>
                <a:off x="1924845" y="3063876"/>
                <a:ext cx="261938" cy="611188"/>
              </a:xfrm>
              <a:custGeom>
                <a:avLst/>
                <a:gdLst>
                  <a:gd name="T0" fmla="*/ 7 w 800"/>
                  <a:gd name="T1" fmla="*/ 884 h 1867"/>
                  <a:gd name="T2" fmla="*/ 12 w 800"/>
                  <a:gd name="T3" fmla="*/ 1003 h 1867"/>
                  <a:gd name="T4" fmla="*/ 459 w 800"/>
                  <a:gd name="T5" fmla="*/ 1007 h 1867"/>
                  <a:gd name="T6" fmla="*/ 469 w 800"/>
                  <a:gd name="T7" fmla="*/ 1706 h 1867"/>
                  <a:gd name="T8" fmla="*/ 498 w 800"/>
                  <a:gd name="T9" fmla="*/ 1752 h 1867"/>
                  <a:gd name="T10" fmla="*/ 502 w 800"/>
                  <a:gd name="T11" fmla="*/ 1757 h 1867"/>
                  <a:gd name="T12" fmla="*/ 596 w 800"/>
                  <a:gd name="T13" fmla="*/ 1817 h 1867"/>
                  <a:gd name="T14" fmla="*/ 614 w 800"/>
                  <a:gd name="T15" fmla="*/ 1867 h 1867"/>
                  <a:gd name="T16" fmla="*/ 622 w 800"/>
                  <a:gd name="T17" fmla="*/ 1818 h 1867"/>
                  <a:gd name="T18" fmla="*/ 737 w 800"/>
                  <a:gd name="T19" fmla="*/ 1697 h 1867"/>
                  <a:gd name="T20" fmla="*/ 737 w 800"/>
                  <a:gd name="T21" fmla="*/ 982 h 1867"/>
                  <a:gd name="T22" fmla="*/ 789 w 800"/>
                  <a:gd name="T23" fmla="*/ 824 h 1867"/>
                  <a:gd name="T24" fmla="*/ 789 w 800"/>
                  <a:gd name="T25" fmla="*/ 174 h 1867"/>
                  <a:gd name="T26" fmla="*/ 616 w 800"/>
                  <a:gd name="T27" fmla="*/ 35 h 1867"/>
                  <a:gd name="T28" fmla="*/ 498 w 800"/>
                  <a:gd name="T29" fmla="*/ 37 h 1867"/>
                  <a:gd name="T30" fmla="*/ 422 w 800"/>
                  <a:gd name="T31" fmla="*/ 189 h 1867"/>
                  <a:gd name="T32" fmla="*/ 418 w 800"/>
                  <a:gd name="T33" fmla="*/ 867 h 1867"/>
                  <a:gd name="T34" fmla="*/ 29 w 800"/>
                  <a:gd name="T35" fmla="*/ 870 h 1867"/>
                  <a:gd name="T36" fmla="*/ 7 w 800"/>
                  <a:gd name="T37" fmla="*/ 884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1867">
                    <a:moveTo>
                      <a:pt x="7" y="884"/>
                    </a:moveTo>
                    <a:lnTo>
                      <a:pt x="12" y="1003"/>
                    </a:lnTo>
                    <a:lnTo>
                      <a:pt x="459" y="1007"/>
                    </a:lnTo>
                    <a:cubicBezTo>
                      <a:pt x="453" y="1077"/>
                      <a:pt x="446" y="1639"/>
                      <a:pt x="469" y="1706"/>
                    </a:cubicBezTo>
                    <a:lnTo>
                      <a:pt x="498" y="1752"/>
                    </a:lnTo>
                    <a:cubicBezTo>
                      <a:pt x="499" y="1754"/>
                      <a:pt x="500" y="1756"/>
                      <a:pt x="502" y="1757"/>
                    </a:cubicBezTo>
                    <a:cubicBezTo>
                      <a:pt x="527" y="1787"/>
                      <a:pt x="561" y="1798"/>
                      <a:pt x="596" y="1817"/>
                    </a:cubicBezTo>
                    <a:cubicBezTo>
                      <a:pt x="625" y="1826"/>
                      <a:pt x="615" y="1825"/>
                      <a:pt x="614" y="1867"/>
                    </a:cubicBezTo>
                    <a:lnTo>
                      <a:pt x="622" y="1818"/>
                    </a:lnTo>
                    <a:cubicBezTo>
                      <a:pt x="706" y="1798"/>
                      <a:pt x="736" y="1790"/>
                      <a:pt x="737" y="1697"/>
                    </a:cubicBezTo>
                    <a:lnTo>
                      <a:pt x="737" y="982"/>
                    </a:lnTo>
                    <a:cubicBezTo>
                      <a:pt x="800" y="959"/>
                      <a:pt x="789" y="905"/>
                      <a:pt x="789" y="824"/>
                    </a:cubicBezTo>
                    <a:cubicBezTo>
                      <a:pt x="789" y="622"/>
                      <a:pt x="796" y="363"/>
                      <a:pt x="789" y="174"/>
                    </a:cubicBezTo>
                    <a:cubicBezTo>
                      <a:pt x="779" y="0"/>
                      <a:pt x="741" y="65"/>
                      <a:pt x="616" y="35"/>
                    </a:cubicBezTo>
                    <a:lnTo>
                      <a:pt x="498" y="37"/>
                    </a:lnTo>
                    <a:cubicBezTo>
                      <a:pt x="418" y="64"/>
                      <a:pt x="421" y="107"/>
                      <a:pt x="422" y="189"/>
                    </a:cubicBezTo>
                    <a:cubicBezTo>
                      <a:pt x="422" y="304"/>
                      <a:pt x="429" y="827"/>
                      <a:pt x="418" y="867"/>
                    </a:cubicBezTo>
                    <a:cubicBezTo>
                      <a:pt x="385" y="867"/>
                      <a:pt x="55" y="861"/>
                      <a:pt x="29" y="870"/>
                    </a:cubicBezTo>
                    <a:cubicBezTo>
                      <a:pt x="0" y="880"/>
                      <a:pt x="23" y="859"/>
                      <a:pt x="7" y="884"/>
                    </a:cubicBezTo>
                    <a:close/>
                  </a:path>
                </a:pathLst>
              </a:custGeom>
              <a:solidFill>
                <a:srgbClr val="753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4" name="Freeform 395">
                <a:extLst>
                  <a:ext uri="{FF2B5EF4-FFF2-40B4-BE49-F238E27FC236}">
                    <a16:creationId xmlns:a16="http://schemas.microsoft.com/office/drawing/2014/main" id="{96F18A8F-1F6A-4B53-81D7-AFF36F6F0C88}"/>
                  </a:ext>
                </a:extLst>
              </p:cNvPr>
              <p:cNvSpPr>
                <a:spLocks/>
              </p:cNvSpPr>
              <p:nvPr/>
            </p:nvSpPr>
            <p:spPr bwMode="auto">
              <a:xfrm>
                <a:off x="2350295" y="1820864"/>
                <a:ext cx="107950" cy="868363"/>
              </a:xfrm>
              <a:custGeom>
                <a:avLst/>
                <a:gdLst>
                  <a:gd name="T0" fmla="*/ 19 w 330"/>
                  <a:gd name="T1" fmla="*/ 256 h 2652"/>
                  <a:gd name="T2" fmla="*/ 23 w 330"/>
                  <a:gd name="T3" fmla="*/ 260 h 2652"/>
                  <a:gd name="T4" fmla="*/ 27 w 330"/>
                  <a:gd name="T5" fmla="*/ 264 h 2652"/>
                  <a:gd name="T6" fmla="*/ 85 w 330"/>
                  <a:gd name="T7" fmla="*/ 520 h 2652"/>
                  <a:gd name="T8" fmla="*/ 11 w 330"/>
                  <a:gd name="T9" fmla="*/ 2315 h 2652"/>
                  <a:gd name="T10" fmla="*/ 38 w 330"/>
                  <a:gd name="T11" fmla="*/ 2446 h 2652"/>
                  <a:gd name="T12" fmla="*/ 169 w 330"/>
                  <a:gd name="T13" fmla="*/ 2652 h 2652"/>
                  <a:gd name="T14" fmla="*/ 292 w 330"/>
                  <a:gd name="T15" fmla="*/ 2446 h 2652"/>
                  <a:gd name="T16" fmla="*/ 319 w 330"/>
                  <a:gd name="T17" fmla="*/ 2306 h 2652"/>
                  <a:gd name="T18" fmla="*/ 243 w 330"/>
                  <a:gd name="T19" fmla="*/ 359 h 2652"/>
                  <a:gd name="T20" fmla="*/ 307 w 330"/>
                  <a:gd name="T21" fmla="*/ 250 h 2652"/>
                  <a:gd name="T22" fmla="*/ 172 w 330"/>
                  <a:gd name="T23" fmla="*/ 0 h 2652"/>
                  <a:gd name="T24" fmla="*/ 160 w 330"/>
                  <a:gd name="T25" fmla="*/ 0 h 2652"/>
                  <a:gd name="T26" fmla="*/ 19 w 330"/>
                  <a:gd name="T27" fmla="*/ 256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2652">
                    <a:moveTo>
                      <a:pt x="19" y="256"/>
                    </a:moveTo>
                    <a:cubicBezTo>
                      <a:pt x="21" y="257"/>
                      <a:pt x="23" y="258"/>
                      <a:pt x="23" y="260"/>
                    </a:cubicBezTo>
                    <a:cubicBezTo>
                      <a:pt x="24" y="263"/>
                      <a:pt x="27" y="263"/>
                      <a:pt x="27" y="264"/>
                    </a:cubicBezTo>
                    <a:cubicBezTo>
                      <a:pt x="112" y="359"/>
                      <a:pt x="90" y="416"/>
                      <a:pt x="85" y="520"/>
                    </a:cubicBezTo>
                    <a:lnTo>
                      <a:pt x="11" y="2315"/>
                    </a:lnTo>
                    <a:cubicBezTo>
                      <a:pt x="8" y="2396"/>
                      <a:pt x="0" y="2385"/>
                      <a:pt x="38" y="2446"/>
                    </a:cubicBezTo>
                    <a:cubicBezTo>
                      <a:pt x="64" y="2487"/>
                      <a:pt x="147" y="2634"/>
                      <a:pt x="169" y="2652"/>
                    </a:cubicBezTo>
                    <a:cubicBezTo>
                      <a:pt x="204" y="2611"/>
                      <a:pt x="260" y="2500"/>
                      <a:pt x="292" y="2446"/>
                    </a:cubicBezTo>
                    <a:cubicBezTo>
                      <a:pt x="330" y="2381"/>
                      <a:pt x="324" y="2394"/>
                      <a:pt x="319" y="2306"/>
                    </a:cubicBezTo>
                    <a:lnTo>
                      <a:pt x="243" y="359"/>
                    </a:lnTo>
                    <a:cubicBezTo>
                      <a:pt x="250" y="326"/>
                      <a:pt x="292" y="289"/>
                      <a:pt x="307" y="250"/>
                    </a:cubicBezTo>
                    <a:lnTo>
                      <a:pt x="172" y="0"/>
                    </a:lnTo>
                    <a:lnTo>
                      <a:pt x="160" y="0"/>
                    </a:lnTo>
                    <a:cubicBezTo>
                      <a:pt x="139" y="69"/>
                      <a:pt x="29" y="195"/>
                      <a:pt x="19" y="256"/>
                    </a:cubicBez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5" name="Freeform 403">
                <a:extLst>
                  <a:ext uri="{FF2B5EF4-FFF2-40B4-BE49-F238E27FC236}">
                    <a16:creationId xmlns:a16="http://schemas.microsoft.com/office/drawing/2014/main" id="{3FB74E6B-094A-413F-AE27-3596DA4E8BA1}"/>
                  </a:ext>
                </a:extLst>
              </p:cNvPr>
              <p:cNvSpPr>
                <a:spLocks/>
              </p:cNvSpPr>
              <p:nvPr/>
            </p:nvSpPr>
            <p:spPr bwMode="auto">
              <a:xfrm>
                <a:off x="2439195" y="4367214"/>
                <a:ext cx="227013" cy="179388"/>
              </a:xfrm>
              <a:custGeom>
                <a:avLst/>
                <a:gdLst>
                  <a:gd name="T0" fmla="*/ 64 w 694"/>
                  <a:gd name="T1" fmla="*/ 22 h 546"/>
                  <a:gd name="T2" fmla="*/ 23 w 694"/>
                  <a:gd name="T3" fmla="*/ 178 h 546"/>
                  <a:gd name="T4" fmla="*/ 4 w 694"/>
                  <a:gd name="T5" fmla="*/ 350 h 546"/>
                  <a:gd name="T6" fmla="*/ 10 w 694"/>
                  <a:gd name="T7" fmla="*/ 470 h 546"/>
                  <a:gd name="T8" fmla="*/ 100 w 694"/>
                  <a:gd name="T9" fmla="*/ 516 h 546"/>
                  <a:gd name="T10" fmla="*/ 340 w 694"/>
                  <a:gd name="T11" fmla="*/ 545 h 546"/>
                  <a:gd name="T12" fmla="*/ 584 w 694"/>
                  <a:gd name="T13" fmla="*/ 520 h 546"/>
                  <a:gd name="T14" fmla="*/ 677 w 694"/>
                  <a:gd name="T15" fmla="*/ 476 h 546"/>
                  <a:gd name="T16" fmla="*/ 688 w 694"/>
                  <a:gd name="T17" fmla="*/ 348 h 546"/>
                  <a:gd name="T18" fmla="*/ 624 w 694"/>
                  <a:gd name="T19" fmla="*/ 32 h 546"/>
                  <a:gd name="T20" fmla="*/ 617 w 694"/>
                  <a:gd name="T21" fmla="*/ 50 h 546"/>
                  <a:gd name="T22" fmla="*/ 563 w 694"/>
                  <a:gd name="T23" fmla="*/ 20 h 546"/>
                  <a:gd name="T24" fmla="*/ 495 w 694"/>
                  <a:gd name="T25" fmla="*/ 12 h 546"/>
                  <a:gd name="T26" fmla="*/ 349 w 694"/>
                  <a:gd name="T27" fmla="*/ 6 h 546"/>
                  <a:gd name="T28" fmla="*/ 72 w 694"/>
                  <a:gd name="T29" fmla="*/ 41 h 546"/>
                  <a:gd name="T30" fmla="*/ 64 w 694"/>
                  <a:gd name="T31" fmla="*/ 2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546">
                    <a:moveTo>
                      <a:pt x="64" y="22"/>
                    </a:moveTo>
                    <a:cubicBezTo>
                      <a:pt x="41" y="48"/>
                      <a:pt x="29" y="142"/>
                      <a:pt x="23" y="178"/>
                    </a:cubicBezTo>
                    <a:cubicBezTo>
                      <a:pt x="12" y="247"/>
                      <a:pt x="7" y="279"/>
                      <a:pt x="4" y="350"/>
                    </a:cubicBezTo>
                    <a:cubicBezTo>
                      <a:pt x="5" y="380"/>
                      <a:pt x="0" y="445"/>
                      <a:pt x="10" y="470"/>
                    </a:cubicBezTo>
                    <a:cubicBezTo>
                      <a:pt x="23" y="500"/>
                      <a:pt x="64" y="505"/>
                      <a:pt x="100" y="516"/>
                    </a:cubicBezTo>
                    <a:cubicBezTo>
                      <a:pt x="172" y="537"/>
                      <a:pt x="261" y="545"/>
                      <a:pt x="340" y="545"/>
                    </a:cubicBezTo>
                    <a:cubicBezTo>
                      <a:pt x="414" y="546"/>
                      <a:pt x="524" y="537"/>
                      <a:pt x="584" y="520"/>
                    </a:cubicBezTo>
                    <a:cubicBezTo>
                      <a:pt x="626" y="508"/>
                      <a:pt x="662" y="500"/>
                      <a:pt x="677" y="476"/>
                    </a:cubicBezTo>
                    <a:cubicBezTo>
                      <a:pt x="694" y="447"/>
                      <a:pt x="687" y="388"/>
                      <a:pt x="688" y="348"/>
                    </a:cubicBezTo>
                    <a:cubicBezTo>
                      <a:pt x="683" y="281"/>
                      <a:pt x="663" y="72"/>
                      <a:pt x="624" y="32"/>
                    </a:cubicBezTo>
                    <a:lnTo>
                      <a:pt x="617" y="50"/>
                    </a:lnTo>
                    <a:cubicBezTo>
                      <a:pt x="608" y="24"/>
                      <a:pt x="599" y="27"/>
                      <a:pt x="563" y="20"/>
                    </a:cubicBezTo>
                    <a:cubicBezTo>
                      <a:pt x="539" y="16"/>
                      <a:pt x="519" y="15"/>
                      <a:pt x="495" y="12"/>
                    </a:cubicBezTo>
                    <a:cubicBezTo>
                      <a:pt x="450" y="7"/>
                      <a:pt x="402" y="6"/>
                      <a:pt x="349" y="6"/>
                    </a:cubicBezTo>
                    <a:cubicBezTo>
                      <a:pt x="301" y="6"/>
                      <a:pt x="112" y="0"/>
                      <a:pt x="72" y="41"/>
                    </a:cubicBezTo>
                    <a:lnTo>
                      <a:pt x="64" y="22"/>
                    </a:ln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6" name="Freeform 404">
                <a:extLst>
                  <a:ext uri="{FF2B5EF4-FFF2-40B4-BE49-F238E27FC236}">
                    <a16:creationId xmlns:a16="http://schemas.microsoft.com/office/drawing/2014/main" id="{309EA58A-6ABE-4F6D-90C1-8107414ACE82}"/>
                  </a:ext>
                </a:extLst>
              </p:cNvPr>
              <p:cNvSpPr>
                <a:spLocks/>
              </p:cNvSpPr>
              <p:nvPr/>
            </p:nvSpPr>
            <p:spPr bwMode="auto">
              <a:xfrm>
                <a:off x="2123283" y="4354514"/>
                <a:ext cx="247650" cy="182563"/>
              </a:xfrm>
              <a:custGeom>
                <a:avLst/>
                <a:gdLst>
                  <a:gd name="T0" fmla="*/ 74 w 754"/>
                  <a:gd name="T1" fmla="*/ 380 h 558"/>
                  <a:gd name="T2" fmla="*/ 245 w 754"/>
                  <a:gd name="T3" fmla="*/ 535 h 558"/>
                  <a:gd name="T4" fmla="*/ 655 w 754"/>
                  <a:gd name="T5" fmla="*/ 520 h 558"/>
                  <a:gd name="T6" fmla="*/ 747 w 754"/>
                  <a:gd name="T7" fmla="*/ 383 h 558"/>
                  <a:gd name="T8" fmla="*/ 716 w 754"/>
                  <a:gd name="T9" fmla="*/ 95 h 558"/>
                  <a:gd name="T10" fmla="*/ 707 w 754"/>
                  <a:gd name="T11" fmla="*/ 53 h 558"/>
                  <a:gd name="T12" fmla="*/ 690 w 754"/>
                  <a:gd name="T13" fmla="*/ 16 h 558"/>
                  <a:gd name="T14" fmla="*/ 680 w 754"/>
                  <a:gd name="T15" fmla="*/ 37 h 558"/>
                  <a:gd name="T16" fmla="*/ 625 w 754"/>
                  <a:gd name="T17" fmla="*/ 19 h 558"/>
                  <a:gd name="T18" fmla="*/ 149 w 754"/>
                  <a:gd name="T19" fmla="*/ 37 h 558"/>
                  <a:gd name="T20" fmla="*/ 139 w 754"/>
                  <a:gd name="T21" fmla="*/ 10 h 558"/>
                  <a:gd name="T22" fmla="*/ 89 w 754"/>
                  <a:gd name="T23" fmla="*/ 188 h 558"/>
                  <a:gd name="T24" fmla="*/ 74 w 754"/>
                  <a:gd name="T25" fmla="*/ 38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558">
                    <a:moveTo>
                      <a:pt x="74" y="380"/>
                    </a:moveTo>
                    <a:cubicBezTo>
                      <a:pt x="114" y="438"/>
                      <a:pt x="0" y="490"/>
                      <a:pt x="245" y="535"/>
                    </a:cubicBezTo>
                    <a:cubicBezTo>
                      <a:pt x="371" y="558"/>
                      <a:pt x="531" y="553"/>
                      <a:pt x="655" y="520"/>
                    </a:cubicBezTo>
                    <a:cubicBezTo>
                      <a:pt x="746" y="495"/>
                      <a:pt x="754" y="484"/>
                      <a:pt x="747" y="383"/>
                    </a:cubicBezTo>
                    <a:cubicBezTo>
                      <a:pt x="731" y="256"/>
                      <a:pt x="754" y="266"/>
                      <a:pt x="716" y="95"/>
                    </a:cubicBezTo>
                    <a:cubicBezTo>
                      <a:pt x="713" y="82"/>
                      <a:pt x="711" y="66"/>
                      <a:pt x="707" y="53"/>
                    </a:cubicBezTo>
                    <a:cubicBezTo>
                      <a:pt x="699" y="21"/>
                      <a:pt x="706" y="34"/>
                      <a:pt x="690" y="16"/>
                    </a:cubicBezTo>
                    <a:lnTo>
                      <a:pt x="680" y="37"/>
                    </a:lnTo>
                    <a:cubicBezTo>
                      <a:pt x="667" y="23"/>
                      <a:pt x="666" y="26"/>
                      <a:pt x="625" y="19"/>
                    </a:cubicBezTo>
                    <a:cubicBezTo>
                      <a:pt x="534" y="3"/>
                      <a:pt x="185" y="0"/>
                      <a:pt x="149" y="37"/>
                    </a:cubicBezTo>
                    <a:cubicBezTo>
                      <a:pt x="138" y="19"/>
                      <a:pt x="133" y="54"/>
                      <a:pt x="139" y="10"/>
                    </a:cubicBezTo>
                    <a:cubicBezTo>
                      <a:pt x="111" y="36"/>
                      <a:pt x="96" y="144"/>
                      <a:pt x="89" y="188"/>
                    </a:cubicBezTo>
                    <a:cubicBezTo>
                      <a:pt x="77" y="255"/>
                      <a:pt x="85" y="342"/>
                      <a:pt x="74" y="380"/>
                    </a:cubicBezTo>
                    <a:close/>
                  </a:path>
                </a:pathLst>
              </a:custGeom>
              <a:solidFill>
                <a:srgbClr val="514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7" name="Freeform 413">
                <a:extLst>
                  <a:ext uri="{FF2B5EF4-FFF2-40B4-BE49-F238E27FC236}">
                    <a16:creationId xmlns:a16="http://schemas.microsoft.com/office/drawing/2014/main" id="{9A0C11B0-980C-46C8-87AA-C5DAC66412DF}"/>
                  </a:ext>
                </a:extLst>
              </p:cNvPr>
              <p:cNvSpPr>
                <a:spLocks/>
              </p:cNvSpPr>
              <p:nvPr/>
            </p:nvSpPr>
            <p:spPr bwMode="auto">
              <a:xfrm>
                <a:off x="1858816" y="2854506"/>
                <a:ext cx="142019" cy="189646"/>
              </a:xfrm>
              <a:custGeom>
                <a:avLst/>
                <a:gdLst>
                  <a:gd name="T0" fmla="*/ 38 w 508"/>
                  <a:gd name="T1" fmla="*/ 404 h 684"/>
                  <a:gd name="T2" fmla="*/ 62 w 508"/>
                  <a:gd name="T3" fmla="*/ 476 h 684"/>
                  <a:gd name="T4" fmla="*/ 87 w 508"/>
                  <a:gd name="T5" fmla="*/ 684 h 684"/>
                  <a:gd name="T6" fmla="*/ 437 w 508"/>
                  <a:gd name="T7" fmla="*/ 684 h 684"/>
                  <a:gd name="T8" fmla="*/ 425 w 508"/>
                  <a:gd name="T9" fmla="*/ 524 h 684"/>
                  <a:gd name="T10" fmla="*/ 289 w 508"/>
                  <a:gd name="T11" fmla="*/ 518 h 684"/>
                  <a:gd name="T12" fmla="*/ 274 w 508"/>
                  <a:gd name="T13" fmla="*/ 380 h 684"/>
                  <a:gd name="T14" fmla="*/ 459 w 508"/>
                  <a:gd name="T15" fmla="*/ 380 h 684"/>
                  <a:gd name="T16" fmla="*/ 435 w 508"/>
                  <a:gd name="T17" fmla="*/ 211 h 684"/>
                  <a:gd name="T18" fmla="*/ 290 w 508"/>
                  <a:gd name="T19" fmla="*/ 1 h 684"/>
                  <a:gd name="T20" fmla="*/ 105 w 508"/>
                  <a:gd name="T21" fmla="*/ 1 h 684"/>
                  <a:gd name="T22" fmla="*/ 38 w 508"/>
                  <a:gd name="T23" fmla="*/ 404 h 684"/>
                  <a:gd name="connsiteX0" fmla="*/ 233 w 8520"/>
                  <a:gd name="connsiteY0" fmla="*/ 5898 h 9992"/>
                  <a:gd name="connsiteX1" fmla="*/ 705 w 8520"/>
                  <a:gd name="connsiteY1" fmla="*/ 6951 h 9992"/>
                  <a:gd name="connsiteX2" fmla="*/ 8087 w 8520"/>
                  <a:gd name="connsiteY2" fmla="*/ 9992 h 9992"/>
                  <a:gd name="connsiteX3" fmla="*/ 7851 w 8520"/>
                  <a:gd name="connsiteY3" fmla="*/ 7653 h 9992"/>
                  <a:gd name="connsiteX4" fmla="*/ 5174 w 8520"/>
                  <a:gd name="connsiteY4" fmla="*/ 7565 h 9992"/>
                  <a:gd name="connsiteX5" fmla="*/ 4879 w 8520"/>
                  <a:gd name="connsiteY5" fmla="*/ 5548 h 9992"/>
                  <a:gd name="connsiteX6" fmla="*/ 8520 w 8520"/>
                  <a:gd name="connsiteY6" fmla="*/ 5548 h 9992"/>
                  <a:gd name="connsiteX7" fmla="*/ 8048 w 8520"/>
                  <a:gd name="connsiteY7" fmla="*/ 3077 h 9992"/>
                  <a:gd name="connsiteX8" fmla="*/ 5194 w 8520"/>
                  <a:gd name="connsiteY8" fmla="*/ 7 h 9992"/>
                  <a:gd name="connsiteX9" fmla="*/ 1552 w 8520"/>
                  <a:gd name="connsiteY9" fmla="*/ 7 h 9992"/>
                  <a:gd name="connsiteX10" fmla="*/ 233 w 8520"/>
                  <a:gd name="connsiteY10" fmla="*/ 5898 h 9992"/>
                  <a:gd name="connsiteX0" fmla="*/ 273 w 10000"/>
                  <a:gd name="connsiteY0" fmla="*/ 5903 h 7659"/>
                  <a:gd name="connsiteX1" fmla="*/ 827 w 10000"/>
                  <a:gd name="connsiteY1" fmla="*/ 6957 h 7659"/>
                  <a:gd name="connsiteX2" fmla="*/ 9215 w 10000"/>
                  <a:gd name="connsiteY2" fmla="*/ 7659 h 7659"/>
                  <a:gd name="connsiteX3" fmla="*/ 6073 w 10000"/>
                  <a:gd name="connsiteY3" fmla="*/ 7571 h 7659"/>
                  <a:gd name="connsiteX4" fmla="*/ 5727 w 10000"/>
                  <a:gd name="connsiteY4" fmla="*/ 5552 h 7659"/>
                  <a:gd name="connsiteX5" fmla="*/ 10000 w 10000"/>
                  <a:gd name="connsiteY5" fmla="*/ 5552 h 7659"/>
                  <a:gd name="connsiteX6" fmla="*/ 9446 w 10000"/>
                  <a:gd name="connsiteY6" fmla="*/ 3079 h 7659"/>
                  <a:gd name="connsiteX7" fmla="*/ 6096 w 10000"/>
                  <a:gd name="connsiteY7" fmla="*/ 7 h 7659"/>
                  <a:gd name="connsiteX8" fmla="*/ 1822 w 10000"/>
                  <a:gd name="connsiteY8" fmla="*/ 7 h 7659"/>
                  <a:gd name="connsiteX9" fmla="*/ 273 w 10000"/>
                  <a:gd name="connsiteY9" fmla="*/ 5903 h 7659"/>
                  <a:gd name="connsiteX0" fmla="*/ 273 w 10000"/>
                  <a:gd name="connsiteY0" fmla="*/ 7707 h 10734"/>
                  <a:gd name="connsiteX1" fmla="*/ 827 w 10000"/>
                  <a:gd name="connsiteY1" fmla="*/ 9083 h 10734"/>
                  <a:gd name="connsiteX2" fmla="*/ 9215 w 10000"/>
                  <a:gd name="connsiteY2" fmla="*/ 10000 h 10734"/>
                  <a:gd name="connsiteX3" fmla="*/ 6073 w 10000"/>
                  <a:gd name="connsiteY3" fmla="*/ 9885 h 10734"/>
                  <a:gd name="connsiteX4" fmla="*/ 5727 w 10000"/>
                  <a:gd name="connsiteY4" fmla="*/ 7249 h 10734"/>
                  <a:gd name="connsiteX5" fmla="*/ 10000 w 10000"/>
                  <a:gd name="connsiteY5" fmla="*/ 7249 h 10734"/>
                  <a:gd name="connsiteX6" fmla="*/ 9446 w 10000"/>
                  <a:gd name="connsiteY6" fmla="*/ 4020 h 10734"/>
                  <a:gd name="connsiteX7" fmla="*/ 6096 w 10000"/>
                  <a:gd name="connsiteY7" fmla="*/ 9 h 10734"/>
                  <a:gd name="connsiteX8" fmla="*/ 1822 w 10000"/>
                  <a:gd name="connsiteY8" fmla="*/ 9 h 10734"/>
                  <a:gd name="connsiteX9" fmla="*/ 273 w 10000"/>
                  <a:gd name="connsiteY9" fmla="*/ 7707 h 10734"/>
                  <a:gd name="connsiteX0" fmla="*/ 273 w 10000"/>
                  <a:gd name="connsiteY0" fmla="*/ 7707 h 11071"/>
                  <a:gd name="connsiteX1" fmla="*/ 827 w 10000"/>
                  <a:gd name="connsiteY1" fmla="*/ 9083 h 11071"/>
                  <a:gd name="connsiteX2" fmla="*/ 9215 w 10000"/>
                  <a:gd name="connsiteY2" fmla="*/ 10000 h 11071"/>
                  <a:gd name="connsiteX3" fmla="*/ 6073 w 10000"/>
                  <a:gd name="connsiteY3" fmla="*/ 9885 h 11071"/>
                  <a:gd name="connsiteX4" fmla="*/ 5727 w 10000"/>
                  <a:gd name="connsiteY4" fmla="*/ 7249 h 11071"/>
                  <a:gd name="connsiteX5" fmla="*/ 10000 w 10000"/>
                  <a:gd name="connsiteY5" fmla="*/ 7249 h 11071"/>
                  <a:gd name="connsiteX6" fmla="*/ 9446 w 10000"/>
                  <a:gd name="connsiteY6" fmla="*/ 4020 h 11071"/>
                  <a:gd name="connsiteX7" fmla="*/ 6096 w 10000"/>
                  <a:gd name="connsiteY7" fmla="*/ 9 h 11071"/>
                  <a:gd name="connsiteX8" fmla="*/ 1822 w 10000"/>
                  <a:gd name="connsiteY8" fmla="*/ 9 h 11071"/>
                  <a:gd name="connsiteX9" fmla="*/ 273 w 10000"/>
                  <a:gd name="connsiteY9" fmla="*/ 7707 h 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1071">
                    <a:moveTo>
                      <a:pt x="273" y="7707"/>
                    </a:moveTo>
                    <a:cubicBezTo>
                      <a:pt x="481" y="8261"/>
                      <a:pt x="620" y="8624"/>
                      <a:pt x="827" y="9083"/>
                    </a:cubicBezTo>
                    <a:cubicBezTo>
                      <a:pt x="2049" y="13024"/>
                      <a:pt x="8341" y="9867"/>
                      <a:pt x="9215" y="10000"/>
                    </a:cubicBezTo>
                    <a:lnTo>
                      <a:pt x="6073" y="9885"/>
                    </a:lnTo>
                    <a:cubicBezTo>
                      <a:pt x="5865" y="9064"/>
                      <a:pt x="5472" y="8223"/>
                      <a:pt x="5727" y="7249"/>
                    </a:cubicBezTo>
                    <a:cubicBezTo>
                      <a:pt x="6627" y="7057"/>
                      <a:pt x="9076" y="7000"/>
                      <a:pt x="10000" y="7249"/>
                    </a:cubicBezTo>
                    <a:cubicBezTo>
                      <a:pt x="9816" y="6160"/>
                      <a:pt x="9539" y="5166"/>
                      <a:pt x="9446" y="4020"/>
                    </a:cubicBezTo>
                    <a:cubicBezTo>
                      <a:pt x="9215" y="791"/>
                      <a:pt x="11133" y="142"/>
                      <a:pt x="6096" y="9"/>
                    </a:cubicBezTo>
                    <a:cubicBezTo>
                      <a:pt x="4663" y="-10"/>
                      <a:pt x="3254" y="9"/>
                      <a:pt x="1822" y="9"/>
                    </a:cubicBezTo>
                    <a:cubicBezTo>
                      <a:pt x="827" y="1842"/>
                      <a:pt x="-604" y="5472"/>
                      <a:pt x="273" y="7707"/>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8" name="Freeform 418">
                <a:extLst>
                  <a:ext uri="{FF2B5EF4-FFF2-40B4-BE49-F238E27FC236}">
                    <a16:creationId xmlns:a16="http://schemas.microsoft.com/office/drawing/2014/main" id="{8A823CF0-F0E8-4562-97FB-545AE18553ED}"/>
                  </a:ext>
                </a:extLst>
              </p:cNvPr>
              <p:cNvSpPr>
                <a:spLocks/>
              </p:cNvSpPr>
              <p:nvPr/>
            </p:nvSpPr>
            <p:spPr bwMode="auto">
              <a:xfrm>
                <a:off x="2315370" y="1654176"/>
                <a:ext cx="174625" cy="166688"/>
              </a:xfrm>
              <a:custGeom>
                <a:avLst/>
                <a:gdLst>
                  <a:gd name="T0" fmla="*/ 266 w 532"/>
                  <a:gd name="T1" fmla="*/ 512 h 512"/>
                  <a:gd name="T2" fmla="*/ 278 w 532"/>
                  <a:gd name="T3" fmla="*/ 512 h 512"/>
                  <a:gd name="T4" fmla="*/ 494 w 532"/>
                  <a:gd name="T5" fmla="*/ 352 h 512"/>
                  <a:gd name="T6" fmla="*/ 530 w 532"/>
                  <a:gd name="T7" fmla="*/ 7 h 512"/>
                  <a:gd name="T8" fmla="*/ 409 w 532"/>
                  <a:gd name="T9" fmla="*/ 57 h 512"/>
                  <a:gd name="T10" fmla="*/ 258 w 532"/>
                  <a:gd name="T11" fmla="*/ 78 h 512"/>
                  <a:gd name="T12" fmla="*/ 2 w 532"/>
                  <a:gd name="T13" fmla="*/ 0 h 512"/>
                  <a:gd name="T14" fmla="*/ 39 w 532"/>
                  <a:gd name="T15" fmla="*/ 353 h 512"/>
                  <a:gd name="T16" fmla="*/ 266 w 53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512">
                    <a:moveTo>
                      <a:pt x="266" y="512"/>
                    </a:moveTo>
                    <a:lnTo>
                      <a:pt x="278" y="512"/>
                    </a:lnTo>
                    <a:cubicBezTo>
                      <a:pt x="404" y="489"/>
                      <a:pt x="452" y="453"/>
                      <a:pt x="494" y="352"/>
                    </a:cubicBezTo>
                    <a:cubicBezTo>
                      <a:pt x="532" y="261"/>
                      <a:pt x="527" y="112"/>
                      <a:pt x="530" y="7"/>
                    </a:cubicBezTo>
                    <a:cubicBezTo>
                      <a:pt x="498" y="15"/>
                      <a:pt x="451" y="43"/>
                      <a:pt x="409" y="57"/>
                    </a:cubicBezTo>
                    <a:cubicBezTo>
                      <a:pt x="361" y="72"/>
                      <a:pt x="310" y="79"/>
                      <a:pt x="258" y="78"/>
                    </a:cubicBezTo>
                    <a:cubicBezTo>
                      <a:pt x="155" y="76"/>
                      <a:pt x="74" y="42"/>
                      <a:pt x="2" y="0"/>
                    </a:cubicBezTo>
                    <a:cubicBezTo>
                      <a:pt x="0" y="100"/>
                      <a:pt x="4" y="269"/>
                      <a:pt x="39" y="353"/>
                    </a:cubicBezTo>
                    <a:cubicBezTo>
                      <a:pt x="79" y="449"/>
                      <a:pt x="139" y="497"/>
                      <a:pt x="266" y="512"/>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9" name="Freeform 429">
                <a:extLst>
                  <a:ext uri="{FF2B5EF4-FFF2-40B4-BE49-F238E27FC236}">
                    <a16:creationId xmlns:a16="http://schemas.microsoft.com/office/drawing/2014/main" id="{1181587B-028F-4F1F-9D60-A037B8B12571}"/>
                  </a:ext>
                </a:extLst>
              </p:cNvPr>
              <p:cNvSpPr>
                <a:spLocks/>
              </p:cNvSpPr>
              <p:nvPr/>
            </p:nvSpPr>
            <p:spPr bwMode="auto">
              <a:xfrm>
                <a:off x="2458245" y="2740026"/>
                <a:ext cx="241300" cy="76200"/>
              </a:xfrm>
              <a:custGeom>
                <a:avLst/>
                <a:gdLst>
                  <a:gd name="T0" fmla="*/ 2 w 736"/>
                  <a:gd name="T1" fmla="*/ 232 h 232"/>
                  <a:gd name="T2" fmla="*/ 678 w 736"/>
                  <a:gd name="T3" fmla="*/ 230 h 232"/>
                  <a:gd name="T4" fmla="*/ 725 w 736"/>
                  <a:gd name="T5" fmla="*/ 120 h 232"/>
                  <a:gd name="T6" fmla="*/ 681 w 736"/>
                  <a:gd name="T7" fmla="*/ 1 h 232"/>
                  <a:gd name="T8" fmla="*/ 0 w 736"/>
                  <a:gd name="T9" fmla="*/ 0 h 232"/>
                  <a:gd name="T10" fmla="*/ 2 w 736"/>
                  <a:gd name="T11" fmla="*/ 232 h 232"/>
                </a:gdLst>
                <a:ahLst/>
                <a:cxnLst>
                  <a:cxn ang="0">
                    <a:pos x="T0" y="T1"/>
                  </a:cxn>
                  <a:cxn ang="0">
                    <a:pos x="T2" y="T3"/>
                  </a:cxn>
                  <a:cxn ang="0">
                    <a:pos x="T4" y="T5"/>
                  </a:cxn>
                  <a:cxn ang="0">
                    <a:pos x="T6" y="T7"/>
                  </a:cxn>
                  <a:cxn ang="0">
                    <a:pos x="T8" y="T9"/>
                  </a:cxn>
                  <a:cxn ang="0">
                    <a:pos x="T10" y="T11"/>
                  </a:cxn>
                </a:cxnLst>
                <a:rect l="0" t="0" r="r" b="b"/>
                <a:pathLst>
                  <a:path w="736" h="232">
                    <a:moveTo>
                      <a:pt x="2" y="232"/>
                    </a:moveTo>
                    <a:lnTo>
                      <a:pt x="678" y="230"/>
                    </a:lnTo>
                    <a:cubicBezTo>
                      <a:pt x="733" y="209"/>
                      <a:pt x="725" y="182"/>
                      <a:pt x="725" y="120"/>
                    </a:cubicBezTo>
                    <a:cubicBezTo>
                      <a:pt x="725" y="49"/>
                      <a:pt x="736" y="30"/>
                      <a:pt x="681" y="1"/>
                    </a:cubicBezTo>
                    <a:lnTo>
                      <a:pt x="0" y="0"/>
                    </a:lnTo>
                    <a:lnTo>
                      <a:pt x="2" y="232"/>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0" name="Freeform 431">
                <a:extLst>
                  <a:ext uri="{FF2B5EF4-FFF2-40B4-BE49-F238E27FC236}">
                    <a16:creationId xmlns:a16="http://schemas.microsoft.com/office/drawing/2014/main" id="{63BCDF65-3F08-4772-BA96-871FA28CFBEB}"/>
                  </a:ext>
                </a:extLst>
              </p:cNvPr>
              <p:cNvSpPr>
                <a:spLocks/>
              </p:cNvSpPr>
              <p:nvPr/>
            </p:nvSpPr>
            <p:spPr bwMode="auto">
              <a:xfrm>
                <a:off x="2112170" y="2736851"/>
                <a:ext cx="223838" cy="82550"/>
              </a:xfrm>
              <a:custGeom>
                <a:avLst/>
                <a:gdLst>
                  <a:gd name="T0" fmla="*/ 33 w 683"/>
                  <a:gd name="T1" fmla="*/ 15 h 248"/>
                  <a:gd name="T2" fmla="*/ 9 w 683"/>
                  <a:gd name="T3" fmla="*/ 136 h 248"/>
                  <a:gd name="T4" fmla="*/ 48 w 683"/>
                  <a:gd name="T5" fmla="*/ 236 h 248"/>
                  <a:gd name="T6" fmla="*/ 659 w 683"/>
                  <a:gd name="T7" fmla="*/ 237 h 248"/>
                  <a:gd name="T8" fmla="*/ 683 w 683"/>
                  <a:gd name="T9" fmla="*/ 248 h 248"/>
                  <a:gd name="T10" fmla="*/ 683 w 683"/>
                  <a:gd name="T11" fmla="*/ 9 h 248"/>
                  <a:gd name="T12" fmla="*/ 33 w 683"/>
                  <a:gd name="T13" fmla="*/ 15 h 248"/>
                </a:gdLst>
                <a:ahLst/>
                <a:cxnLst>
                  <a:cxn ang="0">
                    <a:pos x="T0" y="T1"/>
                  </a:cxn>
                  <a:cxn ang="0">
                    <a:pos x="T2" y="T3"/>
                  </a:cxn>
                  <a:cxn ang="0">
                    <a:pos x="T4" y="T5"/>
                  </a:cxn>
                  <a:cxn ang="0">
                    <a:pos x="T6" y="T7"/>
                  </a:cxn>
                  <a:cxn ang="0">
                    <a:pos x="T8" y="T9"/>
                  </a:cxn>
                  <a:cxn ang="0">
                    <a:pos x="T10" y="T11"/>
                  </a:cxn>
                  <a:cxn ang="0">
                    <a:pos x="T12" y="T13"/>
                  </a:cxn>
                </a:cxnLst>
                <a:rect l="0" t="0" r="r" b="b"/>
                <a:pathLst>
                  <a:path w="683" h="248">
                    <a:moveTo>
                      <a:pt x="33" y="15"/>
                    </a:moveTo>
                    <a:cubicBezTo>
                      <a:pt x="0" y="48"/>
                      <a:pt x="9" y="81"/>
                      <a:pt x="9" y="136"/>
                    </a:cubicBezTo>
                    <a:cubicBezTo>
                      <a:pt x="9" y="198"/>
                      <a:pt x="3" y="215"/>
                      <a:pt x="48" y="236"/>
                    </a:cubicBezTo>
                    <a:lnTo>
                      <a:pt x="659" y="237"/>
                    </a:lnTo>
                    <a:cubicBezTo>
                      <a:pt x="679" y="240"/>
                      <a:pt x="672" y="232"/>
                      <a:pt x="683" y="248"/>
                    </a:cubicBezTo>
                    <a:lnTo>
                      <a:pt x="683" y="9"/>
                    </a:lnTo>
                    <a:cubicBezTo>
                      <a:pt x="609" y="0"/>
                      <a:pt x="84" y="0"/>
                      <a:pt x="33" y="15"/>
                    </a:cubicBez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1" name="Freeform 435">
                <a:extLst>
                  <a:ext uri="{FF2B5EF4-FFF2-40B4-BE49-F238E27FC236}">
                    <a16:creationId xmlns:a16="http://schemas.microsoft.com/office/drawing/2014/main" id="{17296588-0D2F-4505-BC80-2457B16E9A9D}"/>
                  </a:ext>
                </a:extLst>
              </p:cNvPr>
              <p:cNvSpPr>
                <a:spLocks/>
              </p:cNvSpPr>
              <p:nvPr/>
            </p:nvSpPr>
            <p:spPr bwMode="auto">
              <a:xfrm>
                <a:off x="2712889" y="2874963"/>
                <a:ext cx="159856" cy="250957"/>
              </a:xfrm>
              <a:custGeom>
                <a:avLst/>
                <a:gdLst>
                  <a:gd name="T0" fmla="*/ 337 w 353"/>
                  <a:gd name="T1" fmla="*/ 584 h 820"/>
                  <a:gd name="T2" fmla="*/ 340 w 353"/>
                  <a:gd name="T3" fmla="*/ 477 h 820"/>
                  <a:gd name="T4" fmla="*/ 340 w 353"/>
                  <a:gd name="T5" fmla="*/ 345 h 820"/>
                  <a:gd name="T6" fmla="*/ 296 w 353"/>
                  <a:gd name="T7" fmla="*/ 345 h 820"/>
                  <a:gd name="T8" fmla="*/ 296 w 353"/>
                  <a:gd name="T9" fmla="*/ 178 h 820"/>
                  <a:gd name="T10" fmla="*/ 265 w 353"/>
                  <a:gd name="T11" fmla="*/ 0 h 820"/>
                  <a:gd name="T12" fmla="*/ 97 w 353"/>
                  <a:gd name="T13" fmla="*/ 0 h 820"/>
                  <a:gd name="T14" fmla="*/ 74 w 353"/>
                  <a:gd name="T15" fmla="*/ 285 h 820"/>
                  <a:gd name="T16" fmla="*/ 41 w 353"/>
                  <a:gd name="T17" fmla="*/ 540 h 820"/>
                  <a:gd name="T18" fmla="*/ 199 w 353"/>
                  <a:gd name="T19" fmla="*/ 308 h 820"/>
                  <a:gd name="T20" fmla="*/ 110 w 353"/>
                  <a:gd name="T21" fmla="*/ 668 h 820"/>
                  <a:gd name="T22" fmla="*/ 207 w 353"/>
                  <a:gd name="T23" fmla="*/ 731 h 820"/>
                  <a:gd name="T24" fmla="*/ 337 w 353"/>
                  <a:gd name="T25" fmla="*/ 584 h 820"/>
                  <a:gd name="connsiteX0" fmla="*/ 8778 w 9028"/>
                  <a:gd name="connsiteY0" fmla="*/ 7122 h 9354"/>
                  <a:gd name="connsiteX1" fmla="*/ 8863 w 9028"/>
                  <a:gd name="connsiteY1" fmla="*/ 5817 h 9354"/>
                  <a:gd name="connsiteX2" fmla="*/ 8863 w 9028"/>
                  <a:gd name="connsiteY2" fmla="*/ 4207 h 9354"/>
                  <a:gd name="connsiteX3" fmla="*/ 7616 w 9028"/>
                  <a:gd name="connsiteY3" fmla="*/ 4207 h 9354"/>
                  <a:gd name="connsiteX4" fmla="*/ 7616 w 9028"/>
                  <a:gd name="connsiteY4" fmla="*/ 2171 h 9354"/>
                  <a:gd name="connsiteX5" fmla="*/ 8711 w 9028"/>
                  <a:gd name="connsiteY5" fmla="*/ 0 h 9354"/>
                  <a:gd name="connsiteX6" fmla="*/ 1979 w 9028"/>
                  <a:gd name="connsiteY6" fmla="*/ 0 h 9354"/>
                  <a:gd name="connsiteX7" fmla="*/ 1327 w 9028"/>
                  <a:gd name="connsiteY7" fmla="*/ 3476 h 9354"/>
                  <a:gd name="connsiteX8" fmla="*/ 392 w 9028"/>
                  <a:gd name="connsiteY8" fmla="*/ 6585 h 9354"/>
                  <a:gd name="connsiteX9" fmla="*/ 4868 w 9028"/>
                  <a:gd name="connsiteY9" fmla="*/ 3756 h 9354"/>
                  <a:gd name="connsiteX10" fmla="*/ 2347 w 9028"/>
                  <a:gd name="connsiteY10" fmla="*/ 8146 h 9354"/>
                  <a:gd name="connsiteX11" fmla="*/ 5095 w 9028"/>
                  <a:gd name="connsiteY11" fmla="*/ 8915 h 9354"/>
                  <a:gd name="connsiteX12" fmla="*/ 8778 w 9028"/>
                  <a:gd name="connsiteY12" fmla="*/ 7122 h 9354"/>
                  <a:gd name="connsiteX0" fmla="*/ 9723 w 10000"/>
                  <a:gd name="connsiteY0" fmla="*/ 7614 h 10000"/>
                  <a:gd name="connsiteX1" fmla="*/ 9817 w 10000"/>
                  <a:gd name="connsiteY1" fmla="*/ 6219 h 10000"/>
                  <a:gd name="connsiteX2" fmla="*/ 9817 w 10000"/>
                  <a:gd name="connsiteY2" fmla="*/ 4498 h 10000"/>
                  <a:gd name="connsiteX3" fmla="*/ 8436 w 10000"/>
                  <a:gd name="connsiteY3" fmla="*/ 4498 h 10000"/>
                  <a:gd name="connsiteX4" fmla="*/ 9649 w 10000"/>
                  <a:gd name="connsiteY4" fmla="*/ 0 h 10000"/>
                  <a:gd name="connsiteX5" fmla="*/ 2192 w 10000"/>
                  <a:gd name="connsiteY5" fmla="*/ 0 h 10000"/>
                  <a:gd name="connsiteX6" fmla="*/ 1470 w 10000"/>
                  <a:gd name="connsiteY6" fmla="*/ 3716 h 10000"/>
                  <a:gd name="connsiteX7" fmla="*/ 434 w 10000"/>
                  <a:gd name="connsiteY7" fmla="*/ 7040 h 10000"/>
                  <a:gd name="connsiteX8" fmla="*/ 5392 w 10000"/>
                  <a:gd name="connsiteY8" fmla="*/ 4015 h 10000"/>
                  <a:gd name="connsiteX9" fmla="*/ 2600 w 10000"/>
                  <a:gd name="connsiteY9" fmla="*/ 8709 h 10000"/>
                  <a:gd name="connsiteX10" fmla="*/ 5644 w 10000"/>
                  <a:gd name="connsiteY10" fmla="*/ 9531 h 10000"/>
                  <a:gd name="connsiteX11" fmla="*/ 9723 w 10000"/>
                  <a:gd name="connsiteY11" fmla="*/ 7614 h 10000"/>
                  <a:gd name="connsiteX0" fmla="*/ 9723 w 10000"/>
                  <a:gd name="connsiteY0" fmla="*/ 7614 h 10000"/>
                  <a:gd name="connsiteX1" fmla="*/ 9817 w 10000"/>
                  <a:gd name="connsiteY1" fmla="*/ 6219 h 10000"/>
                  <a:gd name="connsiteX2" fmla="*/ 9817 w 10000"/>
                  <a:gd name="connsiteY2" fmla="*/ 4498 h 10000"/>
                  <a:gd name="connsiteX3" fmla="*/ 9649 w 10000"/>
                  <a:gd name="connsiteY3" fmla="*/ 0 h 10000"/>
                  <a:gd name="connsiteX4" fmla="*/ 2192 w 10000"/>
                  <a:gd name="connsiteY4" fmla="*/ 0 h 10000"/>
                  <a:gd name="connsiteX5" fmla="*/ 1470 w 10000"/>
                  <a:gd name="connsiteY5" fmla="*/ 3716 h 10000"/>
                  <a:gd name="connsiteX6" fmla="*/ 434 w 10000"/>
                  <a:gd name="connsiteY6" fmla="*/ 7040 h 10000"/>
                  <a:gd name="connsiteX7" fmla="*/ 5392 w 10000"/>
                  <a:gd name="connsiteY7" fmla="*/ 4015 h 10000"/>
                  <a:gd name="connsiteX8" fmla="*/ 2600 w 10000"/>
                  <a:gd name="connsiteY8" fmla="*/ 8709 h 10000"/>
                  <a:gd name="connsiteX9" fmla="*/ 5644 w 10000"/>
                  <a:gd name="connsiteY9" fmla="*/ 9531 h 10000"/>
                  <a:gd name="connsiteX10" fmla="*/ 9723 w 10000"/>
                  <a:gd name="connsiteY10" fmla="*/ 7614 h 10000"/>
                  <a:gd name="connsiteX0" fmla="*/ 9723 w 10257"/>
                  <a:gd name="connsiteY0" fmla="*/ 7614 h 10000"/>
                  <a:gd name="connsiteX1" fmla="*/ 9817 w 10257"/>
                  <a:gd name="connsiteY1" fmla="*/ 6219 h 10000"/>
                  <a:gd name="connsiteX2" fmla="*/ 9649 w 10257"/>
                  <a:gd name="connsiteY2" fmla="*/ 0 h 10000"/>
                  <a:gd name="connsiteX3" fmla="*/ 2192 w 10257"/>
                  <a:gd name="connsiteY3" fmla="*/ 0 h 10000"/>
                  <a:gd name="connsiteX4" fmla="*/ 1470 w 10257"/>
                  <a:gd name="connsiteY4" fmla="*/ 3716 h 10000"/>
                  <a:gd name="connsiteX5" fmla="*/ 434 w 10257"/>
                  <a:gd name="connsiteY5" fmla="*/ 7040 h 10000"/>
                  <a:gd name="connsiteX6" fmla="*/ 5392 w 10257"/>
                  <a:gd name="connsiteY6" fmla="*/ 4015 h 10000"/>
                  <a:gd name="connsiteX7" fmla="*/ 2600 w 10257"/>
                  <a:gd name="connsiteY7" fmla="*/ 8709 h 10000"/>
                  <a:gd name="connsiteX8" fmla="*/ 5644 w 10257"/>
                  <a:gd name="connsiteY8" fmla="*/ 9531 h 10000"/>
                  <a:gd name="connsiteX9" fmla="*/ 9723 w 10257"/>
                  <a:gd name="connsiteY9" fmla="*/ 7614 h 10000"/>
                  <a:gd name="connsiteX0" fmla="*/ 9723 w 10415"/>
                  <a:gd name="connsiteY0" fmla="*/ 7614 h 10000"/>
                  <a:gd name="connsiteX1" fmla="*/ 9649 w 10415"/>
                  <a:gd name="connsiteY1" fmla="*/ 0 h 10000"/>
                  <a:gd name="connsiteX2" fmla="*/ 2192 w 10415"/>
                  <a:gd name="connsiteY2" fmla="*/ 0 h 10000"/>
                  <a:gd name="connsiteX3" fmla="*/ 1470 w 10415"/>
                  <a:gd name="connsiteY3" fmla="*/ 3716 h 10000"/>
                  <a:gd name="connsiteX4" fmla="*/ 434 w 10415"/>
                  <a:gd name="connsiteY4" fmla="*/ 7040 h 10000"/>
                  <a:gd name="connsiteX5" fmla="*/ 5392 w 10415"/>
                  <a:gd name="connsiteY5" fmla="*/ 4015 h 10000"/>
                  <a:gd name="connsiteX6" fmla="*/ 2600 w 10415"/>
                  <a:gd name="connsiteY6" fmla="*/ 8709 h 10000"/>
                  <a:gd name="connsiteX7" fmla="*/ 5644 w 10415"/>
                  <a:gd name="connsiteY7" fmla="*/ 9531 h 10000"/>
                  <a:gd name="connsiteX8" fmla="*/ 9723 w 10415"/>
                  <a:gd name="connsiteY8" fmla="*/ 7614 h 10000"/>
                  <a:gd name="connsiteX0" fmla="*/ 9723 w 10980"/>
                  <a:gd name="connsiteY0" fmla="*/ 7614 h 10000"/>
                  <a:gd name="connsiteX1" fmla="*/ 9649 w 10980"/>
                  <a:gd name="connsiteY1" fmla="*/ 0 h 10000"/>
                  <a:gd name="connsiteX2" fmla="*/ 2192 w 10980"/>
                  <a:gd name="connsiteY2" fmla="*/ 0 h 10000"/>
                  <a:gd name="connsiteX3" fmla="*/ 1470 w 10980"/>
                  <a:gd name="connsiteY3" fmla="*/ 3716 h 10000"/>
                  <a:gd name="connsiteX4" fmla="*/ 434 w 10980"/>
                  <a:gd name="connsiteY4" fmla="*/ 7040 h 10000"/>
                  <a:gd name="connsiteX5" fmla="*/ 5392 w 10980"/>
                  <a:gd name="connsiteY5" fmla="*/ 4015 h 10000"/>
                  <a:gd name="connsiteX6" fmla="*/ 2600 w 10980"/>
                  <a:gd name="connsiteY6" fmla="*/ 8709 h 10000"/>
                  <a:gd name="connsiteX7" fmla="*/ 5644 w 10980"/>
                  <a:gd name="connsiteY7" fmla="*/ 9531 h 10000"/>
                  <a:gd name="connsiteX8" fmla="*/ 9723 w 10980"/>
                  <a:gd name="connsiteY8" fmla="*/ 7614 h 10000"/>
                  <a:gd name="connsiteX0" fmla="*/ 9723 w 11574"/>
                  <a:gd name="connsiteY0" fmla="*/ 7614 h 10000"/>
                  <a:gd name="connsiteX1" fmla="*/ 9649 w 11574"/>
                  <a:gd name="connsiteY1" fmla="*/ 0 h 10000"/>
                  <a:gd name="connsiteX2" fmla="*/ 2192 w 11574"/>
                  <a:gd name="connsiteY2" fmla="*/ 0 h 10000"/>
                  <a:gd name="connsiteX3" fmla="*/ 1470 w 11574"/>
                  <a:gd name="connsiteY3" fmla="*/ 3716 h 10000"/>
                  <a:gd name="connsiteX4" fmla="*/ 434 w 11574"/>
                  <a:gd name="connsiteY4" fmla="*/ 7040 h 10000"/>
                  <a:gd name="connsiteX5" fmla="*/ 5392 w 11574"/>
                  <a:gd name="connsiteY5" fmla="*/ 4015 h 10000"/>
                  <a:gd name="connsiteX6" fmla="*/ 2600 w 11574"/>
                  <a:gd name="connsiteY6" fmla="*/ 8709 h 10000"/>
                  <a:gd name="connsiteX7" fmla="*/ 5644 w 11574"/>
                  <a:gd name="connsiteY7" fmla="*/ 9531 h 10000"/>
                  <a:gd name="connsiteX8" fmla="*/ 9723 w 11574"/>
                  <a:gd name="connsiteY8" fmla="*/ 76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4" h="10000">
                    <a:moveTo>
                      <a:pt x="9723" y="7614"/>
                    </a:moveTo>
                    <a:cubicBezTo>
                      <a:pt x="11847" y="5571"/>
                      <a:pt x="12543" y="1724"/>
                      <a:pt x="9649" y="0"/>
                    </a:cubicBezTo>
                    <a:lnTo>
                      <a:pt x="2192" y="0"/>
                    </a:lnTo>
                    <a:cubicBezTo>
                      <a:pt x="2317" y="1564"/>
                      <a:pt x="2286" y="2216"/>
                      <a:pt x="1470" y="3716"/>
                    </a:cubicBezTo>
                    <a:cubicBezTo>
                      <a:pt x="1093" y="4381"/>
                      <a:pt x="-852" y="6597"/>
                      <a:pt x="434" y="7040"/>
                    </a:cubicBezTo>
                    <a:cubicBezTo>
                      <a:pt x="2757" y="8136"/>
                      <a:pt x="4200" y="4446"/>
                      <a:pt x="5392" y="4015"/>
                    </a:cubicBezTo>
                    <a:cubicBezTo>
                      <a:pt x="7965" y="3611"/>
                      <a:pt x="7965" y="6154"/>
                      <a:pt x="2600" y="8709"/>
                    </a:cubicBezTo>
                    <a:cubicBezTo>
                      <a:pt x="1062" y="9426"/>
                      <a:pt x="2788" y="10691"/>
                      <a:pt x="5644" y="9531"/>
                    </a:cubicBezTo>
                    <a:lnTo>
                      <a:pt x="9723" y="7614"/>
                    </a:lnTo>
                    <a:close/>
                  </a:path>
                </a:pathLst>
              </a:custGeom>
              <a:solidFill>
                <a:srgbClr val="B76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2" name="Freeform 439">
                <a:extLst>
                  <a:ext uri="{FF2B5EF4-FFF2-40B4-BE49-F238E27FC236}">
                    <a16:creationId xmlns:a16="http://schemas.microsoft.com/office/drawing/2014/main" id="{502F2124-0ABA-4BCD-8DC1-DE180CCEDBFE}"/>
                  </a:ext>
                </a:extLst>
              </p:cNvPr>
              <p:cNvSpPr>
                <a:spLocks/>
              </p:cNvSpPr>
              <p:nvPr/>
            </p:nvSpPr>
            <p:spPr bwMode="auto">
              <a:xfrm>
                <a:off x="2336008" y="2724151"/>
                <a:ext cx="122238" cy="115888"/>
              </a:xfrm>
              <a:custGeom>
                <a:avLst/>
                <a:gdLst>
                  <a:gd name="T0" fmla="*/ 0 w 373"/>
                  <a:gd name="T1" fmla="*/ 52 h 354"/>
                  <a:gd name="T2" fmla="*/ 0 w 373"/>
                  <a:gd name="T3" fmla="*/ 291 h 354"/>
                  <a:gd name="T4" fmla="*/ 76 w 373"/>
                  <a:gd name="T5" fmla="*/ 331 h 354"/>
                  <a:gd name="T6" fmla="*/ 187 w 373"/>
                  <a:gd name="T7" fmla="*/ 330 h 354"/>
                  <a:gd name="T8" fmla="*/ 373 w 373"/>
                  <a:gd name="T9" fmla="*/ 282 h 354"/>
                  <a:gd name="T10" fmla="*/ 371 w 373"/>
                  <a:gd name="T11" fmla="*/ 50 h 354"/>
                  <a:gd name="T12" fmla="*/ 297 w 373"/>
                  <a:gd name="T13" fmla="*/ 16 h 354"/>
                  <a:gd name="T14" fmla="*/ 187 w 373"/>
                  <a:gd name="T15" fmla="*/ 17 h 354"/>
                  <a:gd name="T16" fmla="*/ 0 w 373"/>
                  <a:gd name="T17" fmla="*/ 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 h="354">
                    <a:moveTo>
                      <a:pt x="0" y="52"/>
                    </a:moveTo>
                    <a:lnTo>
                      <a:pt x="0" y="291"/>
                    </a:lnTo>
                    <a:cubicBezTo>
                      <a:pt x="12" y="328"/>
                      <a:pt x="28" y="330"/>
                      <a:pt x="76" y="331"/>
                    </a:cubicBezTo>
                    <a:cubicBezTo>
                      <a:pt x="113" y="331"/>
                      <a:pt x="150" y="330"/>
                      <a:pt x="187" y="330"/>
                    </a:cubicBezTo>
                    <a:cubicBezTo>
                      <a:pt x="274" y="330"/>
                      <a:pt x="347" y="354"/>
                      <a:pt x="373" y="282"/>
                    </a:cubicBezTo>
                    <a:lnTo>
                      <a:pt x="371" y="50"/>
                    </a:lnTo>
                    <a:cubicBezTo>
                      <a:pt x="348" y="23"/>
                      <a:pt x="349" y="18"/>
                      <a:pt x="297" y="16"/>
                    </a:cubicBezTo>
                    <a:cubicBezTo>
                      <a:pt x="262" y="15"/>
                      <a:pt x="223" y="17"/>
                      <a:pt x="187" y="17"/>
                    </a:cubicBezTo>
                    <a:cubicBezTo>
                      <a:pt x="111" y="17"/>
                      <a:pt x="30" y="0"/>
                      <a:pt x="0" y="52"/>
                    </a:cubicBez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3" name="Freeform 447">
                <a:extLst>
                  <a:ext uri="{FF2B5EF4-FFF2-40B4-BE49-F238E27FC236}">
                    <a16:creationId xmlns:a16="http://schemas.microsoft.com/office/drawing/2014/main" id="{D2CCA06E-5BBC-446E-9740-A2567281465C}"/>
                  </a:ext>
                </a:extLst>
              </p:cNvPr>
              <p:cNvSpPr>
                <a:spLocks/>
              </p:cNvSpPr>
              <p:nvPr/>
            </p:nvSpPr>
            <p:spPr bwMode="auto">
              <a:xfrm>
                <a:off x="1937545" y="2974976"/>
                <a:ext cx="103188" cy="106363"/>
              </a:xfrm>
              <a:custGeom>
                <a:avLst/>
                <a:gdLst>
                  <a:gd name="T0" fmla="*/ 174 w 317"/>
                  <a:gd name="T1" fmla="*/ 317 h 328"/>
                  <a:gd name="T2" fmla="*/ 188 w 317"/>
                  <a:gd name="T3" fmla="*/ 325 h 328"/>
                  <a:gd name="T4" fmla="*/ 317 w 317"/>
                  <a:gd name="T5" fmla="*/ 325 h 328"/>
                  <a:gd name="T6" fmla="*/ 312 w 317"/>
                  <a:gd name="T7" fmla="*/ 170 h 328"/>
                  <a:gd name="T8" fmla="*/ 196 w 317"/>
                  <a:gd name="T9" fmla="*/ 13 h 328"/>
                  <a:gd name="T10" fmla="*/ 11 w 317"/>
                  <a:gd name="T11" fmla="*/ 13 h 328"/>
                  <a:gd name="T12" fmla="*/ 26 w 317"/>
                  <a:gd name="T13" fmla="*/ 151 h 328"/>
                  <a:gd name="T14" fmla="*/ 162 w 317"/>
                  <a:gd name="T15" fmla="*/ 157 h 328"/>
                  <a:gd name="T16" fmla="*/ 174 w 317"/>
                  <a:gd name="T17" fmla="*/ 31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328">
                    <a:moveTo>
                      <a:pt x="174" y="317"/>
                    </a:moveTo>
                    <a:cubicBezTo>
                      <a:pt x="176" y="328"/>
                      <a:pt x="167" y="320"/>
                      <a:pt x="188" y="325"/>
                    </a:cubicBezTo>
                    <a:lnTo>
                      <a:pt x="317" y="325"/>
                    </a:lnTo>
                    <a:lnTo>
                      <a:pt x="312" y="170"/>
                    </a:lnTo>
                    <a:cubicBezTo>
                      <a:pt x="310" y="90"/>
                      <a:pt x="258" y="36"/>
                      <a:pt x="196" y="13"/>
                    </a:cubicBezTo>
                    <a:cubicBezTo>
                      <a:pt x="156" y="0"/>
                      <a:pt x="50" y="3"/>
                      <a:pt x="11" y="13"/>
                    </a:cubicBezTo>
                    <a:cubicBezTo>
                      <a:pt x="0" y="64"/>
                      <a:pt x="17" y="108"/>
                      <a:pt x="26" y="151"/>
                    </a:cubicBezTo>
                    <a:lnTo>
                      <a:pt x="162" y="157"/>
                    </a:lnTo>
                    <a:cubicBezTo>
                      <a:pt x="183" y="201"/>
                      <a:pt x="180" y="261"/>
                      <a:pt x="174" y="3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4" name="Freeform 448">
                <a:extLst>
                  <a:ext uri="{FF2B5EF4-FFF2-40B4-BE49-F238E27FC236}">
                    <a16:creationId xmlns:a16="http://schemas.microsoft.com/office/drawing/2014/main" id="{8B9CABE8-BFF0-4BC8-8308-108E38478886}"/>
                  </a:ext>
                </a:extLst>
              </p:cNvPr>
              <p:cNvSpPr>
                <a:spLocks/>
              </p:cNvSpPr>
              <p:nvPr/>
            </p:nvSpPr>
            <p:spPr bwMode="auto">
              <a:xfrm>
                <a:off x="1826420" y="3340101"/>
                <a:ext cx="103188" cy="76200"/>
              </a:xfrm>
              <a:custGeom>
                <a:avLst/>
                <a:gdLst>
                  <a:gd name="T0" fmla="*/ 12 w 312"/>
                  <a:gd name="T1" fmla="*/ 37 h 232"/>
                  <a:gd name="T2" fmla="*/ 15 w 312"/>
                  <a:gd name="T3" fmla="*/ 201 h 232"/>
                  <a:gd name="T4" fmla="*/ 176 w 312"/>
                  <a:gd name="T5" fmla="*/ 213 h 232"/>
                  <a:gd name="T6" fmla="*/ 312 w 312"/>
                  <a:gd name="T7" fmla="*/ 158 h 232"/>
                  <a:gd name="T8" fmla="*/ 307 w 312"/>
                  <a:gd name="T9" fmla="*/ 39 h 232"/>
                  <a:gd name="T10" fmla="*/ 288 w 312"/>
                  <a:gd name="T11" fmla="*/ 15 h 232"/>
                  <a:gd name="T12" fmla="*/ 134 w 312"/>
                  <a:gd name="T13" fmla="*/ 13 h 232"/>
                  <a:gd name="T14" fmla="*/ 12 w 312"/>
                  <a:gd name="T15" fmla="*/ 3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32">
                    <a:moveTo>
                      <a:pt x="12" y="37"/>
                    </a:moveTo>
                    <a:cubicBezTo>
                      <a:pt x="0" y="84"/>
                      <a:pt x="2" y="160"/>
                      <a:pt x="15" y="201"/>
                    </a:cubicBezTo>
                    <a:cubicBezTo>
                      <a:pt x="59" y="218"/>
                      <a:pt x="122" y="213"/>
                      <a:pt x="176" y="213"/>
                    </a:cubicBezTo>
                    <a:cubicBezTo>
                      <a:pt x="248" y="213"/>
                      <a:pt x="304" y="232"/>
                      <a:pt x="312" y="158"/>
                    </a:cubicBezTo>
                    <a:lnTo>
                      <a:pt x="307" y="39"/>
                    </a:lnTo>
                    <a:lnTo>
                      <a:pt x="288" y="15"/>
                    </a:lnTo>
                    <a:cubicBezTo>
                      <a:pt x="237" y="12"/>
                      <a:pt x="185" y="14"/>
                      <a:pt x="134" y="13"/>
                    </a:cubicBezTo>
                    <a:cubicBezTo>
                      <a:pt x="93" y="13"/>
                      <a:pt x="33" y="0"/>
                      <a:pt x="12" y="37"/>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5" name="Freeform 449">
                <a:extLst>
                  <a:ext uri="{FF2B5EF4-FFF2-40B4-BE49-F238E27FC236}">
                    <a16:creationId xmlns:a16="http://schemas.microsoft.com/office/drawing/2014/main" id="{41046D72-00BE-4CFD-918A-5A1D9D8547D2}"/>
                  </a:ext>
                </a:extLst>
              </p:cNvPr>
              <p:cNvSpPr>
                <a:spLocks/>
              </p:cNvSpPr>
              <p:nvPr/>
            </p:nvSpPr>
            <p:spPr bwMode="auto">
              <a:xfrm>
                <a:off x="2358233" y="2751139"/>
                <a:ext cx="79375" cy="58738"/>
              </a:xfrm>
              <a:custGeom>
                <a:avLst/>
                <a:gdLst>
                  <a:gd name="T0" fmla="*/ 0 w 244"/>
                  <a:gd name="T1" fmla="*/ 174 h 177"/>
                  <a:gd name="T2" fmla="*/ 241 w 244"/>
                  <a:gd name="T3" fmla="*/ 177 h 177"/>
                  <a:gd name="T4" fmla="*/ 244 w 244"/>
                  <a:gd name="T5" fmla="*/ 0 h 177"/>
                  <a:gd name="T6" fmla="*/ 0 w 244"/>
                  <a:gd name="T7" fmla="*/ 0 h 177"/>
                  <a:gd name="T8" fmla="*/ 0 w 244"/>
                  <a:gd name="T9" fmla="*/ 174 h 177"/>
                </a:gdLst>
                <a:ahLst/>
                <a:cxnLst>
                  <a:cxn ang="0">
                    <a:pos x="T0" y="T1"/>
                  </a:cxn>
                  <a:cxn ang="0">
                    <a:pos x="T2" y="T3"/>
                  </a:cxn>
                  <a:cxn ang="0">
                    <a:pos x="T4" y="T5"/>
                  </a:cxn>
                  <a:cxn ang="0">
                    <a:pos x="T6" y="T7"/>
                  </a:cxn>
                  <a:cxn ang="0">
                    <a:pos x="T8" y="T9"/>
                  </a:cxn>
                </a:cxnLst>
                <a:rect l="0" t="0" r="r" b="b"/>
                <a:pathLst>
                  <a:path w="244" h="177">
                    <a:moveTo>
                      <a:pt x="0" y="174"/>
                    </a:moveTo>
                    <a:lnTo>
                      <a:pt x="241" y="177"/>
                    </a:lnTo>
                    <a:lnTo>
                      <a:pt x="244" y="0"/>
                    </a:lnTo>
                    <a:lnTo>
                      <a:pt x="0" y="0"/>
                    </a:lnTo>
                    <a:lnTo>
                      <a:pt x="0" y="174"/>
                    </a:lnTo>
                    <a:close/>
                  </a:path>
                </a:pathLst>
              </a:custGeom>
              <a:solidFill>
                <a:srgbClr val="8E39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346" name="Group 345">
                <a:extLst>
                  <a:ext uri="{FF2B5EF4-FFF2-40B4-BE49-F238E27FC236}">
                    <a16:creationId xmlns:a16="http://schemas.microsoft.com/office/drawing/2014/main" id="{83491A54-2991-45A4-BFD7-EA7D486C726F}"/>
                  </a:ext>
                </a:extLst>
              </p:cNvPr>
              <p:cNvGrpSpPr/>
              <p:nvPr/>
            </p:nvGrpSpPr>
            <p:grpSpPr>
              <a:xfrm>
                <a:off x="2271874" y="1344931"/>
                <a:ext cx="261938" cy="276225"/>
                <a:chOff x="9598026" y="2087564"/>
                <a:chExt cx="261938" cy="276225"/>
              </a:xfrm>
            </p:grpSpPr>
            <p:sp>
              <p:nvSpPr>
                <p:cNvPr id="349" name="Freeform 288">
                  <a:extLst>
                    <a:ext uri="{FF2B5EF4-FFF2-40B4-BE49-F238E27FC236}">
                      <a16:creationId xmlns:a16="http://schemas.microsoft.com/office/drawing/2014/main" id="{EE9C5975-90A4-4304-B31B-0950809F9B13}"/>
                    </a:ext>
                  </a:extLst>
                </p:cNvPr>
                <p:cNvSpPr>
                  <a:spLocks/>
                </p:cNvSpPr>
                <p:nvPr/>
              </p:nvSpPr>
              <p:spPr bwMode="auto">
                <a:xfrm>
                  <a:off x="9672639" y="2147889"/>
                  <a:ext cx="101600" cy="155575"/>
                </a:xfrm>
                <a:custGeom>
                  <a:avLst/>
                  <a:gdLst>
                    <a:gd name="T0" fmla="*/ 314 w 314"/>
                    <a:gd name="T1" fmla="*/ 409 h 472"/>
                    <a:gd name="T2" fmla="*/ 190 w 314"/>
                    <a:gd name="T3" fmla="*/ 386 h 472"/>
                    <a:gd name="T4" fmla="*/ 88 w 314"/>
                    <a:gd name="T5" fmla="*/ 307 h 472"/>
                    <a:gd name="T6" fmla="*/ 88 w 314"/>
                    <a:gd name="T7" fmla="*/ 37 h 472"/>
                    <a:gd name="T8" fmla="*/ 42 w 314"/>
                    <a:gd name="T9" fmla="*/ 370 h 472"/>
                    <a:gd name="T10" fmla="*/ 314 w 314"/>
                    <a:gd name="T11" fmla="*/ 409 h 472"/>
                  </a:gdLst>
                  <a:ahLst/>
                  <a:cxnLst>
                    <a:cxn ang="0">
                      <a:pos x="T0" y="T1"/>
                    </a:cxn>
                    <a:cxn ang="0">
                      <a:pos x="T2" y="T3"/>
                    </a:cxn>
                    <a:cxn ang="0">
                      <a:pos x="T4" y="T5"/>
                    </a:cxn>
                    <a:cxn ang="0">
                      <a:pos x="T6" y="T7"/>
                    </a:cxn>
                    <a:cxn ang="0">
                      <a:pos x="T8" y="T9"/>
                    </a:cxn>
                    <a:cxn ang="0">
                      <a:pos x="T10" y="T11"/>
                    </a:cxn>
                  </a:cxnLst>
                  <a:rect l="0" t="0" r="r" b="b"/>
                  <a:pathLst>
                    <a:path w="314" h="472">
                      <a:moveTo>
                        <a:pt x="314" y="409"/>
                      </a:moveTo>
                      <a:cubicBezTo>
                        <a:pt x="310" y="328"/>
                        <a:pt x="258" y="388"/>
                        <a:pt x="190" y="386"/>
                      </a:cubicBezTo>
                      <a:cubicBezTo>
                        <a:pt x="135" y="385"/>
                        <a:pt x="93" y="360"/>
                        <a:pt x="88" y="307"/>
                      </a:cubicBezTo>
                      <a:cubicBezTo>
                        <a:pt x="83" y="250"/>
                        <a:pt x="179" y="0"/>
                        <a:pt x="88" y="37"/>
                      </a:cubicBezTo>
                      <a:cubicBezTo>
                        <a:pt x="69" y="45"/>
                        <a:pt x="0" y="291"/>
                        <a:pt x="42" y="370"/>
                      </a:cubicBezTo>
                      <a:cubicBezTo>
                        <a:pt x="97" y="472"/>
                        <a:pt x="256" y="465"/>
                        <a:pt x="314" y="409"/>
                      </a:cubicBezTo>
                      <a:close/>
                    </a:path>
                  </a:pathLst>
                </a:custGeom>
                <a:solidFill>
                  <a:srgbClr val="8C41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0" name="Freeform 289">
                  <a:extLst>
                    <a:ext uri="{FF2B5EF4-FFF2-40B4-BE49-F238E27FC236}">
                      <a16:creationId xmlns:a16="http://schemas.microsoft.com/office/drawing/2014/main" id="{851635AC-5CA1-4584-8B03-CC3A5EB10D59}"/>
                    </a:ext>
                  </a:extLst>
                </p:cNvPr>
                <p:cNvSpPr>
                  <a:spLocks/>
                </p:cNvSpPr>
                <p:nvPr/>
              </p:nvSpPr>
              <p:spPr bwMode="auto">
                <a:xfrm>
                  <a:off x="9659939" y="2290764"/>
                  <a:ext cx="149225" cy="73025"/>
                </a:xfrm>
                <a:custGeom>
                  <a:avLst/>
                  <a:gdLst>
                    <a:gd name="T0" fmla="*/ 387 w 456"/>
                    <a:gd name="T1" fmla="*/ 135 h 222"/>
                    <a:gd name="T2" fmla="*/ 370 w 456"/>
                    <a:gd name="T3" fmla="*/ 40 h 222"/>
                    <a:gd name="T4" fmla="*/ 217 w 456"/>
                    <a:gd name="T5" fmla="*/ 95 h 222"/>
                    <a:gd name="T6" fmla="*/ 30 w 456"/>
                    <a:gd name="T7" fmla="*/ 48 h 222"/>
                    <a:gd name="T8" fmla="*/ 387 w 456"/>
                    <a:gd name="T9" fmla="*/ 135 h 222"/>
                  </a:gdLst>
                  <a:ahLst/>
                  <a:cxnLst>
                    <a:cxn ang="0">
                      <a:pos x="T0" y="T1"/>
                    </a:cxn>
                    <a:cxn ang="0">
                      <a:pos x="T2" y="T3"/>
                    </a:cxn>
                    <a:cxn ang="0">
                      <a:pos x="T4" y="T5"/>
                    </a:cxn>
                    <a:cxn ang="0">
                      <a:pos x="T6" y="T7"/>
                    </a:cxn>
                    <a:cxn ang="0">
                      <a:pos x="T8" y="T9"/>
                    </a:cxn>
                  </a:cxnLst>
                  <a:rect l="0" t="0" r="r" b="b"/>
                  <a:pathLst>
                    <a:path w="456" h="222">
                      <a:moveTo>
                        <a:pt x="387" y="135"/>
                      </a:moveTo>
                      <a:cubicBezTo>
                        <a:pt x="428" y="104"/>
                        <a:pt x="456" y="40"/>
                        <a:pt x="370" y="40"/>
                      </a:cubicBezTo>
                      <a:cubicBezTo>
                        <a:pt x="360" y="44"/>
                        <a:pt x="327" y="97"/>
                        <a:pt x="217" y="95"/>
                      </a:cubicBezTo>
                      <a:cubicBezTo>
                        <a:pt x="66" y="93"/>
                        <a:pt x="123" y="0"/>
                        <a:pt x="30" y="48"/>
                      </a:cubicBezTo>
                      <a:cubicBezTo>
                        <a:pt x="0" y="185"/>
                        <a:pt x="269" y="222"/>
                        <a:pt x="387" y="135"/>
                      </a:cubicBezTo>
                      <a:close/>
                    </a:path>
                  </a:pathLst>
                </a:custGeom>
                <a:solidFill>
                  <a:srgbClr val="75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1" name="Freeform 310">
                  <a:extLst>
                    <a:ext uri="{FF2B5EF4-FFF2-40B4-BE49-F238E27FC236}">
                      <a16:creationId xmlns:a16="http://schemas.microsoft.com/office/drawing/2014/main" id="{CAB79857-8DF2-4E5F-BD50-2ABF271177C6}"/>
                    </a:ext>
                  </a:extLst>
                </p:cNvPr>
                <p:cNvSpPr>
                  <a:spLocks/>
                </p:cNvSpPr>
                <p:nvPr/>
              </p:nvSpPr>
              <p:spPr bwMode="auto">
                <a:xfrm>
                  <a:off x="9763126" y="2093914"/>
                  <a:ext cx="96838" cy="34925"/>
                </a:xfrm>
                <a:custGeom>
                  <a:avLst/>
                  <a:gdLst>
                    <a:gd name="T0" fmla="*/ 21 w 295"/>
                    <a:gd name="T1" fmla="*/ 75 h 104"/>
                    <a:gd name="T2" fmla="*/ 152 w 295"/>
                    <a:gd name="T3" fmla="*/ 71 h 104"/>
                    <a:gd name="T4" fmla="*/ 277 w 295"/>
                    <a:gd name="T5" fmla="*/ 92 h 104"/>
                    <a:gd name="T6" fmla="*/ 157 w 295"/>
                    <a:gd name="T7" fmla="*/ 8 h 104"/>
                    <a:gd name="T8" fmla="*/ 21 w 295"/>
                    <a:gd name="T9" fmla="*/ 75 h 104"/>
                  </a:gdLst>
                  <a:ahLst/>
                  <a:cxnLst>
                    <a:cxn ang="0">
                      <a:pos x="T0" y="T1"/>
                    </a:cxn>
                    <a:cxn ang="0">
                      <a:pos x="T2" y="T3"/>
                    </a:cxn>
                    <a:cxn ang="0">
                      <a:pos x="T4" y="T5"/>
                    </a:cxn>
                    <a:cxn ang="0">
                      <a:pos x="T6" y="T7"/>
                    </a:cxn>
                    <a:cxn ang="0">
                      <a:pos x="T8" y="T9"/>
                    </a:cxn>
                  </a:cxnLst>
                  <a:rect l="0" t="0" r="r" b="b"/>
                  <a:pathLst>
                    <a:path w="295" h="104">
                      <a:moveTo>
                        <a:pt x="21" y="75"/>
                      </a:moveTo>
                      <a:cubicBezTo>
                        <a:pt x="65" y="88"/>
                        <a:pt x="92" y="62"/>
                        <a:pt x="152" y="71"/>
                      </a:cubicBezTo>
                      <a:cubicBezTo>
                        <a:pt x="204" y="80"/>
                        <a:pt x="230" y="104"/>
                        <a:pt x="277" y="92"/>
                      </a:cubicBezTo>
                      <a:cubicBezTo>
                        <a:pt x="295" y="27"/>
                        <a:pt x="221" y="16"/>
                        <a:pt x="157" y="8"/>
                      </a:cubicBezTo>
                      <a:cubicBezTo>
                        <a:pt x="93" y="0"/>
                        <a:pt x="0" y="2"/>
                        <a:pt x="21" y="75"/>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2" name="Freeform 312">
                  <a:extLst>
                    <a:ext uri="{FF2B5EF4-FFF2-40B4-BE49-F238E27FC236}">
                      <a16:creationId xmlns:a16="http://schemas.microsoft.com/office/drawing/2014/main" id="{5D5F64B8-4B66-437A-A6A9-5648EE772486}"/>
                    </a:ext>
                  </a:extLst>
                </p:cNvPr>
                <p:cNvSpPr>
                  <a:spLocks/>
                </p:cNvSpPr>
                <p:nvPr/>
              </p:nvSpPr>
              <p:spPr bwMode="auto">
                <a:xfrm>
                  <a:off x="9598026" y="2087564"/>
                  <a:ext cx="85725" cy="47625"/>
                </a:xfrm>
                <a:custGeom>
                  <a:avLst/>
                  <a:gdLst>
                    <a:gd name="T0" fmla="*/ 261 w 261"/>
                    <a:gd name="T1" fmla="*/ 61 h 148"/>
                    <a:gd name="T2" fmla="*/ 10 w 261"/>
                    <a:gd name="T3" fmla="*/ 94 h 148"/>
                    <a:gd name="T4" fmla="*/ 135 w 261"/>
                    <a:gd name="T5" fmla="*/ 90 h 148"/>
                    <a:gd name="T6" fmla="*/ 261 w 261"/>
                    <a:gd name="T7" fmla="*/ 61 h 148"/>
                  </a:gdLst>
                  <a:ahLst/>
                  <a:cxnLst>
                    <a:cxn ang="0">
                      <a:pos x="T0" y="T1"/>
                    </a:cxn>
                    <a:cxn ang="0">
                      <a:pos x="T2" y="T3"/>
                    </a:cxn>
                    <a:cxn ang="0">
                      <a:pos x="T4" y="T5"/>
                    </a:cxn>
                    <a:cxn ang="0">
                      <a:pos x="T6" y="T7"/>
                    </a:cxn>
                  </a:cxnLst>
                  <a:rect l="0" t="0" r="r" b="b"/>
                  <a:pathLst>
                    <a:path w="261" h="148">
                      <a:moveTo>
                        <a:pt x="261" y="61"/>
                      </a:moveTo>
                      <a:cubicBezTo>
                        <a:pt x="209" y="0"/>
                        <a:pt x="0" y="26"/>
                        <a:pt x="10" y="94"/>
                      </a:cubicBezTo>
                      <a:cubicBezTo>
                        <a:pt x="19" y="148"/>
                        <a:pt x="95" y="94"/>
                        <a:pt x="135" y="90"/>
                      </a:cubicBezTo>
                      <a:cubicBezTo>
                        <a:pt x="202" y="85"/>
                        <a:pt x="259" y="136"/>
                        <a:pt x="261" y="61"/>
                      </a:cubicBezTo>
                      <a:close/>
                    </a:path>
                  </a:pathLst>
                </a:custGeom>
                <a:solidFill>
                  <a:srgbClr val="211E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3" name="Freeform 331">
                  <a:extLst>
                    <a:ext uri="{FF2B5EF4-FFF2-40B4-BE49-F238E27FC236}">
                      <a16:creationId xmlns:a16="http://schemas.microsoft.com/office/drawing/2014/main" id="{3388BD85-797F-4D00-9903-091437417EA3}"/>
                    </a:ext>
                  </a:extLst>
                </p:cNvPr>
                <p:cNvSpPr>
                  <a:spLocks/>
                </p:cNvSpPr>
                <p:nvPr/>
              </p:nvSpPr>
              <p:spPr bwMode="auto">
                <a:xfrm>
                  <a:off x="9636126" y="2139951"/>
                  <a:ext cx="34925" cy="33338"/>
                </a:xfrm>
                <a:custGeom>
                  <a:avLst/>
                  <a:gdLst>
                    <a:gd name="T0" fmla="*/ 81 w 107"/>
                    <a:gd name="T1" fmla="*/ 96 h 101"/>
                    <a:gd name="T2" fmla="*/ 107 w 107"/>
                    <a:gd name="T3" fmla="*/ 64 h 101"/>
                    <a:gd name="T4" fmla="*/ 104 w 107"/>
                    <a:gd name="T5" fmla="*/ 26 h 101"/>
                    <a:gd name="T6" fmla="*/ 80 w 107"/>
                    <a:gd name="T7" fmla="*/ 6 h 101"/>
                    <a:gd name="T8" fmla="*/ 3 w 107"/>
                    <a:gd name="T9" fmla="*/ 47 h 101"/>
                    <a:gd name="T10" fmla="*/ 81 w 107"/>
                    <a:gd name="T11" fmla="*/ 96 h 101"/>
                  </a:gdLst>
                  <a:ahLst/>
                  <a:cxnLst>
                    <a:cxn ang="0">
                      <a:pos x="T0" y="T1"/>
                    </a:cxn>
                    <a:cxn ang="0">
                      <a:pos x="T2" y="T3"/>
                    </a:cxn>
                    <a:cxn ang="0">
                      <a:pos x="T4" y="T5"/>
                    </a:cxn>
                    <a:cxn ang="0">
                      <a:pos x="T6" y="T7"/>
                    </a:cxn>
                    <a:cxn ang="0">
                      <a:pos x="T8" y="T9"/>
                    </a:cxn>
                    <a:cxn ang="0">
                      <a:pos x="T10" y="T11"/>
                    </a:cxn>
                  </a:cxnLst>
                  <a:rect l="0" t="0" r="r" b="b"/>
                  <a:pathLst>
                    <a:path w="107" h="101">
                      <a:moveTo>
                        <a:pt x="81" y="96"/>
                      </a:moveTo>
                      <a:lnTo>
                        <a:pt x="107" y="64"/>
                      </a:lnTo>
                      <a:lnTo>
                        <a:pt x="104" y="26"/>
                      </a:lnTo>
                      <a:lnTo>
                        <a:pt x="80" y="6"/>
                      </a:lnTo>
                      <a:cubicBezTo>
                        <a:pt x="37" y="0"/>
                        <a:pt x="6" y="4"/>
                        <a:pt x="3" y="47"/>
                      </a:cubicBezTo>
                      <a:cubicBezTo>
                        <a:pt x="0" y="96"/>
                        <a:pt x="35" y="101"/>
                        <a:pt x="81" y="96"/>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4" name="Freeform 332">
                  <a:extLst>
                    <a:ext uri="{FF2B5EF4-FFF2-40B4-BE49-F238E27FC236}">
                      <a16:creationId xmlns:a16="http://schemas.microsoft.com/office/drawing/2014/main" id="{EC1F6F03-1FD6-4B49-8CAB-389F3B24182A}"/>
                    </a:ext>
                  </a:extLst>
                </p:cNvPr>
                <p:cNvSpPr>
                  <a:spLocks/>
                </p:cNvSpPr>
                <p:nvPr/>
              </p:nvSpPr>
              <p:spPr bwMode="auto">
                <a:xfrm>
                  <a:off x="9786939" y="2139951"/>
                  <a:ext cx="36513" cy="33338"/>
                </a:xfrm>
                <a:custGeom>
                  <a:avLst/>
                  <a:gdLst>
                    <a:gd name="T0" fmla="*/ 2 w 110"/>
                    <a:gd name="T1" fmla="*/ 26 h 104"/>
                    <a:gd name="T2" fmla="*/ 0 w 110"/>
                    <a:gd name="T3" fmla="*/ 73 h 104"/>
                    <a:gd name="T4" fmla="*/ 25 w 110"/>
                    <a:gd name="T5" fmla="*/ 94 h 104"/>
                    <a:gd name="T6" fmla="*/ 96 w 110"/>
                    <a:gd name="T7" fmla="*/ 17 h 104"/>
                    <a:gd name="T8" fmla="*/ 25 w 110"/>
                    <a:gd name="T9" fmla="*/ 4 h 104"/>
                    <a:gd name="T10" fmla="*/ 2 w 110"/>
                    <a:gd name="T11" fmla="*/ 26 h 104"/>
                  </a:gdLst>
                  <a:ahLst/>
                  <a:cxnLst>
                    <a:cxn ang="0">
                      <a:pos x="T0" y="T1"/>
                    </a:cxn>
                    <a:cxn ang="0">
                      <a:pos x="T2" y="T3"/>
                    </a:cxn>
                    <a:cxn ang="0">
                      <a:pos x="T4" y="T5"/>
                    </a:cxn>
                    <a:cxn ang="0">
                      <a:pos x="T6" y="T7"/>
                    </a:cxn>
                    <a:cxn ang="0">
                      <a:pos x="T8" y="T9"/>
                    </a:cxn>
                    <a:cxn ang="0">
                      <a:pos x="T10" y="T11"/>
                    </a:cxn>
                  </a:cxnLst>
                  <a:rect l="0" t="0" r="r" b="b"/>
                  <a:pathLst>
                    <a:path w="110" h="104">
                      <a:moveTo>
                        <a:pt x="2" y="26"/>
                      </a:moveTo>
                      <a:lnTo>
                        <a:pt x="0" y="73"/>
                      </a:lnTo>
                      <a:lnTo>
                        <a:pt x="25" y="94"/>
                      </a:lnTo>
                      <a:cubicBezTo>
                        <a:pt x="96" y="104"/>
                        <a:pt x="110" y="80"/>
                        <a:pt x="96" y="17"/>
                      </a:cubicBezTo>
                      <a:cubicBezTo>
                        <a:pt x="76" y="7"/>
                        <a:pt x="58" y="0"/>
                        <a:pt x="25" y="4"/>
                      </a:cubicBezTo>
                      <a:lnTo>
                        <a:pt x="2" y="26"/>
                      </a:ln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47" name="Rectangle 346">
                <a:extLst>
                  <a:ext uri="{FF2B5EF4-FFF2-40B4-BE49-F238E27FC236}">
                    <a16:creationId xmlns:a16="http://schemas.microsoft.com/office/drawing/2014/main" id="{36538570-AC26-4CD8-97A7-FE75236A8CAE}"/>
                  </a:ext>
                </a:extLst>
              </p:cNvPr>
              <p:cNvSpPr/>
              <p:nvPr/>
            </p:nvSpPr>
            <p:spPr>
              <a:xfrm>
                <a:off x="1843565" y="280829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8" name="Rectangle 347">
                <a:extLst>
                  <a:ext uri="{FF2B5EF4-FFF2-40B4-BE49-F238E27FC236}">
                    <a16:creationId xmlns:a16="http://schemas.microsoft.com/office/drawing/2014/main" id="{D7435B91-0A92-4EAF-A5BE-1ACBE64AC57C}"/>
                  </a:ext>
                </a:extLst>
              </p:cNvPr>
              <p:cNvSpPr/>
              <p:nvPr/>
            </p:nvSpPr>
            <p:spPr>
              <a:xfrm>
                <a:off x="2708118" y="2819401"/>
                <a:ext cx="184149" cy="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3" name="Group 222">
            <a:extLst>
              <a:ext uri="{FF2B5EF4-FFF2-40B4-BE49-F238E27FC236}">
                <a16:creationId xmlns:a16="http://schemas.microsoft.com/office/drawing/2014/main" id="{DE6413E2-DF2B-497A-8758-05132E764C29}"/>
              </a:ext>
            </a:extLst>
          </p:cNvPr>
          <p:cNvGrpSpPr/>
          <p:nvPr/>
        </p:nvGrpSpPr>
        <p:grpSpPr>
          <a:xfrm>
            <a:off x="883920" y="1102725"/>
            <a:ext cx="10001631" cy="4647823"/>
            <a:chOff x="1582154" y="1011173"/>
            <a:chExt cx="9187446" cy="4269467"/>
          </a:xfrm>
        </p:grpSpPr>
        <p:grpSp>
          <p:nvGrpSpPr>
            <p:cNvPr id="277" name="Group 276">
              <a:extLst>
                <a:ext uri="{FF2B5EF4-FFF2-40B4-BE49-F238E27FC236}">
                  <a16:creationId xmlns:a16="http://schemas.microsoft.com/office/drawing/2014/main" id="{F979DF6F-5AE3-4478-9079-E788B3475B39}"/>
                </a:ext>
              </a:extLst>
            </p:cNvPr>
            <p:cNvGrpSpPr/>
            <p:nvPr/>
          </p:nvGrpSpPr>
          <p:grpSpPr>
            <a:xfrm>
              <a:off x="2135306" y="1011173"/>
              <a:ext cx="8634294" cy="4204163"/>
              <a:chOff x="2135306" y="1011173"/>
              <a:chExt cx="8634294" cy="4204163"/>
            </a:xfrm>
          </p:grpSpPr>
          <p:grpSp>
            <p:nvGrpSpPr>
              <p:cNvPr id="318" name="Group 317">
                <a:extLst>
                  <a:ext uri="{FF2B5EF4-FFF2-40B4-BE49-F238E27FC236}">
                    <a16:creationId xmlns:a16="http://schemas.microsoft.com/office/drawing/2014/main" id="{7881F95E-84D7-4E8B-8814-2C84B31624E0}"/>
                  </a:ext>
                </a:extLst>
              </p:cNvPr>
              <p:cNvGrpSpPr/>
              <p:nvPr/>
            </p:nvGrpSpPr>
            <p:grpSpPr>
              <a:xfrm>
                <a:off x="2135306" y="1381760"/>
                <a:ext cx="8634294" cy="3501912"/>
                <a:chOff x="2135306" y="1381760"/>
                <a:chExt cx="8634294" cy="3501912"/>
              </a:xfrm>
            </p:grpSpPr>
            <p:sp>
              <p:nvSpPr>
                <p:cNvPr id="320" name="Freeform: Shape 319">
                  <a:extLst>
                    <a:ext uri="{FF2B5EF4-FFF2-40B4-BE49-F238E27FC236}">
                      <a16:creationId xmlns:a16="http://schemas.microsoft.com/office/drawing/2014/main" id="{B46DF127-D7D0-4DCE-BD9B-C34FA1A61FA3}"/>
                    </a:ext>
                  </a:extLst>
                </p:cNvPr>
                <p:cNvSpPr/>
                <p:nvPr/>
              </p:nvSpPr>
              <p:spPr>
                <a:xfrm>
                  <a:off x="2135306" y="1666240"/>
                  <a:ext cx="1893785" cy="75184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Lst>
                  <a:ahLst/>
                  <a:cxnLst>
                    <a:cxn ang="0">
                      <a:pos x="connsiteX0" y="connsiteY0"/>
                    </a:cxn>
                    <a:cxn ang="0">
                      <a:pos x="connsiteX1" y="connsiteY1"/>
                    </a:cxn>
                    <a:cxn ang="0">
                      <a:pos x="connsiteX2" y="connsiteY2"/>
                    </a:cxn>
                    <a:cxn ang="0">
                      <a:pos x="connsiteX3" y="connsiteY3"/>
                    </a:cxn>
                  </a:cxnLst>
                  <a:rect l="l" t="t" r="r" b="b"/>
                  <a:pathLst>
                    <a:path w="2072640" h="751840">
                      <a:moveTo>
                        <a:pt x="0" y="721360"/>
                      </a:moveTo>
                      <a:lnTo>
                        <a:pt x="0" y="0"/>
                      </a:lnTo>
                      <a:lnTo>
                        <a:pt x="2072640" y="0"/>
                      </a:lnTo>
                      <a:lnTo>
                        <a:pt x="2072640"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1" name="Freeform: Shape 320">
                  <a:extLst>
                    <a:ext uri="{FF2B5EF4-FFF2-40B4-BE49-F238E27FC236}">
                      <a16:creationId xmlns:a16="http://schemas.microsoft.com/office/drawing/2014/main" id="{DCF3F26A-327C-4BB5-893C-D5EEF27BFAB4}"/>
                    </a:ext>
                  </a:extLst>
                </p:cNvPr>
                <p:cNvSpPr/>
                <p:nvPr/>
              </p:nvSpPr>
              <p:spPr>
                <a:xfrm>
                  <a:off x="5059680" y="1381760"/>
                  <a:ext cx="2702560" cy="1198880"/>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72640"/>
                    <a:gd name="connsiteY0" fmla="*/ 721360 h 869776"/>
                    <a:gd name="connsiteX1" fmla="*/ 0 w 2072640"/>
                    <a:gd name="connsiteY1" fmla="*/ 0 h 869776"/>
                    <a:gd name="connsiteX2" fmla="*/ 2072640 w 2072640"/>
                    <a:gd name="connsiteY2" fmla="*/ 0 h 869776"/>
                    <a:gd name="connsiteX3" fmla="*/ 2072640 w 2072640"/>
                    <a:gd name="connsiteY3" fmla="*/ 869776 h 869776"/>
                  </a:gdLst>
                  <a:ahLst/>
                  <a:cxnLst>
                    <a:cxn ang="0">
                      <a:pos x="connsiteX0" y="connsiteY0"/>
                    </a:cxn>
                    <a:cxn ang="0">
                      <a:pos x="connsiteX1" y="connsiteY1"/>
                    </a:cxn>
                    <a:cxn ang="0">
                      <a:pos x="connsiteX2" y="connsiteY2"/>
                    </a:cxn>
                    <a:cxn ang="0">
                      <a:pos x="connsiteX3" y="connsiteY3"/>
                    </a:cxn>
                  </a:cxnLst>
                  <a:rect l="l" t="t" r="r" b="b"/>
                  <a:pathLst>
                    <a:path w="2072640" h="869776">
                      <a:moveTo>
                        <a:pt x="0" y="721360"/>
                      </a:moveTo>
                      <a:lnTo>
                        <a:pt x="0" y="0"/>
                      </a:lnTo>
                      <a:lnTo>
                        <a:pt x="2072640" y="0"/>
                      </a:lnTo>
                      <a:lnTo>
                        <a:pt x="2072640" y="869776"/>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2" name="Freeform: Shape 321">
                  <a:extLst>
                    <a:ext uri="{FF2B5EF4-FFF2-40B4-BE49-F238E27FC236}">
                      <a16:creationId xmlns:a16="http://schemas.microsoft.com/office/drawing/2014/main" id="{01873A9D-9059-422B-B8A4-F0C35249F49F}"/>
                    </a:ext>
                  </a:extLst>
                </p:cNvPr>
                <p:cNvSpPr/>
                <p:nvPr/>
              </p:nvSpPr>
              <p:spPr>
                <a:xfrm>
                  <a:off x="8910320" y="1381760"/>
                  <a:ext cx="1452880" cy="1156867"/>
                </a:xfrm>
                <a:custGeom>
                  <a:avLst/>
                  <a:gdLst>
                    <a:gd name="connsiteX0" fmla="*/ 0 w 2072640"/>
                    <a:gd name="connsiteY0" fmla="*/ 721360 h 751840"/>
                    <a:gd name="connsiteX1" fmla="*/ 0 w 2072640"/>
                    <a:gd name="connsiteY1" fmla="*/ 0 h 751840"/>
                    <a:gd name="connsiteX2" fmla="*/ 2072640 w 2072640"/>
                    <a:gd name="connsiteY2" fmla="*/ 0 h 751840"/>
                    <a:gd name="connsiteX3" fmla="*/ 2072640 w 2072640"/>
                    <a:gd name="connsiteY3" fmla="*/ 751840 h 751840"/>
                    <a:gd name="connsiteX0" fmla="*/ 0 w 2087236"/>
                    <a:gd name="connsiteY0" fmla="*/ 839296 h 839296"/>
                    <a:gd name="connsiteX1" fmla="*/ 14596 w 2087236"/>
                    <a:gd name="connsiteY1" fmla="*/ 0 h 839296"/>
                    <a:gd name="connsiteX2" fmla="*/ 2087236 w 2087236"/>
                    <a:gd name="connsiteY2" fmla="*/ 0 h 839296"/>
                    <a:gd name="connsiteX3" fmla="*/ 2087236 w 2087236"/>
                    <a:gd name="connsiteY3" fmla="*/ 751840 h 839296"/>
                  </a:gdLst>
                  <a:ahLst/>
                  <a:cxnLst>
                    <a:cxn ang="0">
                      <a:pos x="connsiteX0" y="connsiteY0"/>
                    </a:cxn>
                    <a:cxn ang="0">
                      <a:pos x="connsiteX1" y="connsiteY1"/>
                    </a:cxn>
                    <a:cxn ang="0">
                      <a:pos x="connsiteX2" y="connsiteY2"/>
                    </a:cxn>
                    <a:cxn ang="0">
                      <a:pos x="connsiteX3" y="connsiteY3"/>
                    </a:cxn>
                  </a:cxnLst>
                  <a:rect l="l" t="t" r="r" b="b"/>
                  <a:pathLst>
                    <a:path w="2087236" h="839296">
                      <a:moveTo>
                        <a:pt x="0" y="839296"/>
                      </a:moveTo>
                      <a:lnTo>
                        <a:pt x="14596" y="0"/>
                      </a:lnTo>
                      <a:lnTo>
                        <a:pt x="2087236" y="0"/>
                      </a:lnTo>
                      <a:lnTo>
                        <a:pt x="2087236" y="75184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3" name="Freeform: Shape 322">
                  <a:extLst>
                    <a:ext uri="{FF2B5EF4-FFF2-40B4-BE49-F238E27FC236}">
                      <a16:creationId xmlns:a16="http://schemas.microsoft.com/office/drawing/2014/main" id="{D19DBCEC-FCBC-4A8F-AE94-308A4609035D}"/>
                    </a:ext>
                  </a:extLst>
                </p:cNvPr>
                <p:cNvSpPr/>
                <p:nvPr/>
              </p:nvSpPr>
              <p:spPr>
                <a:xfrm>
                  <a:off x="4060045" y="4192844"/>
                  <a:ext cx="2198514" cy="690828"/>
                </a:xfrm>
                <a:custGeom>
                  <a:avLst/>
                  <a:gdLst>
                    <a:gd name="connsiteX0" fmla="*/ 477520 w 2387600"/>
                    <a:gd name="connsiteY0" fmla="*/ 0 h 640080"/>
                    <a:gd name="connsiteX1" fmla="*/ 0 w 2387600"/>
                    <a:gd name="connsiteY1" fmla="*/ 0 h 640080"/>
                    <a:gd name="connsiteX2" fmla="*/ 0 w 2387600"/>
                    <a:gd name="connsiteY2" fmla="*/ 640080 h 640080"/>
                    <a:gd name="connsiteX3" fmla="*/ 2387600 w 2387600"/>
                    <a:gd name="connsiteY3" fmla="*/ 640080 h 640080"/>
                    <a:gd name="connsiteX4" fmla="*/ 2387600 w 2387600"/>
                    <a:gd name="connsiteY4" fmla="*/ 182880 h 640080"/>
                    <a:gd name="connsiteX0" fmla="*/ 477520 w 2387600"/>
                    <a:gd name="connsiteY0" fmla="*/ 50748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3999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350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 name="connsiteX0" fmla="*/ 472270 w 2387600"/>
                    <a:gd name="connsiteY0" fmla="*/ 1750 h 690828"/>
                    <a:gd name="connsiteX1" fmla="*/ 0 w 2387600"/>
                    <a:gd name="connsiteY1" fmla="*/ 0 h 690828"/>
                    <a:gd name="connsiteX2" fmla="*/ 0 w 2387600"/>
                    <a:gd name="connsiteY2" fmla="*/ 690828 h 690828"/>
                    <a:gd name="connsiteX3" fmla="*/ 2387600 w 2387600"/>
                    <a:gd name="connsiteY3" fmla="*/ 690828 h 690828"/>
                    <a:gd name="connsiteX4" fmla="*/ 2387600 w 2387600"/>
                    <a:gd name="connsiteY4" fmla="*/ 233628 h 690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600" h="690828">
                      <a:moveTo>
                        <a:pt x="472270" y="1750"/>
                      </a:moveTo>
                      <a:lnTo>
                        <a:pt x="0" y="0"/>
                      </a:lnTo>
                      <a:lnTo>
                        <a:pt x="0" y="690828"/>
                      </a:lnTo>
                      <a:lnTo>
                        <a:pt x="2387600" y="690828"/>
                      </a:lnTo>
                      <a:lnTo>
                        <a:pt x="2387600" y="233628"/>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Freeform: Shape 323">
                  <a:extLst>
                    <a:ext uri="{FF2B5EF4-FFF2-40B4-BE49-F238E27FC236}">
                      <a16:creationId xmlns:a16="http://schemas.microsoft.com/office/drawing/2014/main" id="{53833997-A5EA-46F5-AFEE-D01AE6FEB904}"/>
                    </a:ext>
                  </a:extLst>
                </p:cNvPr>
                <p:cNvSpPr/>
                <p:nvPr/>
              </p:nvSpPr>
              <p:spPr>
                <a:xfrm>
                  <a:off x="8585200" y="2881835"/>
                  <a:ext cx="2184400" cy="1066800"/>
                </a:xfrm>
                <a:custGeom>
                  <a:avLst/>
                  <a:gdLst>
                    <a:gd name="connsiteX0" fmla="*/ 0 w 2184400"/>
                    <a:gd name="connsiteY0" fmla="*/ 426720 h 1066800"/>
                    <a:gd name="connsiteX1" fmla="*/ 0 w 2184400"/>
                    <a:gd name="connsiteY1" fmla="*/ 1066800 h 1066800"/>
                    <a:gd name="connsiteX2" fmla="*/ 2184400 w 2184400"/>
                    <a:gd name="connsiteY2" fmla="*/ 1066800 h 1066800"/>
                    <a:gd name="connsiteX3" fmla="*/ 2184400 w 2184400"/>
                    <a:gd name="connsiteY3" fmla="*/ 0 h 1066800"/>
                  </a:gdLst>
                  <a:ahLst/>
                  <a:cxnLst>
                    <a:cxn ang="0">
                      <a:pos x="connsiteX0" y="connsiteY0"/>
                    </a:cxn>
                    <a:cxn ang="0">
                      <a:pos x="connsiteX1" y="connsiteY1"/>
                    </a:cxn>
                    <a:cxn ang="0">
                      <a:pos x="connsiteX2" y="connsiteY2"/>
                    </a:cxn>
                    <a:cxn ang="0">
                      <a:pos x="connsiteX3" y="connsiteY3"/>
                    </a:cxn>
                  </a:cxnLst>
                  <a:rect l="l" t="t" r="r" b="b"/>
                  <a:pathLst>
                    <a:path w="2184400" h="1066800">
                      <a:moveTo>
                        <a:pt x="0" y="426720"/>
                      </a:moveTo>
                      <a:lnTo>
                        <a:pt x="0" y="1066800"/>
                      </a:lnTo>
                      <a:lnTo>
                        <a:pt x="2184400" y="1066800"/>
                      </a:lnTo>
                      <a:lnTo>
                        <a:pt x="2184400" y="0"/>
                      </a:lnTo>
                    </a:path>
                  </a:pathLst>
                </a:custGeom>
                <a:noFill/>
                <a:ln w="15875">
                  <a:solidFill>
                    <a:schemeClr val="bg1">
                      <a:alpha val="7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0" name="Group 309">
                <a:extLst>
                  <a:ext uri="{FF2B5EF4-FFF2-40B4-BE49-F238E27FC236}">
                    <a16:creationId xmlns:a16="http://schemas.microsoft.com/office/drawing/2014/main" id="{20992E04-A14D-48A5-A0CB-304FF7598506}"/>
                  </a:ext>
                </a:extLst>
              </p:cNvPr>
              <p:cNvGrpSpPr/>
              <p:nvPr/>
            </p:nvGrpSpPr>
            <p:grpSpPr>
              <a:xfrm>
                <a:off x="2417496" y="1011173"/>
                <a:ext cx="7907531" cy="4204163"/>
                <a:chOff x="2417496" y="1011173"/>
                <a:chExt cx="7907531" cy="4204163"/>
              </a:xfrm>
            </p:grpSpPr>
            <p:sp>
              <p:nvSpPr>
                <p:cNvPr id="311" name="TextBox 310">
                  <a:extLst>
                    <a:ext uri="{FF2B5EF4-FFF2-40B4-BE49-F238E27FC236}">
                      <a16:creationId xmlns:a16="http://schemas.microsoft.com/office/drawing/2014/main" id="{2A3555C8-74A1-4AF9-848C-DFB30E5A4E51}"/>
                    </a:ext>
                  </a:extLst>
                </p:cNvPr>
                <p:cNvSpPr txBox="1"/>
                <p:nvPr/>
              </p:nvSpPr>
              <p:spPr>
                <a:xfrm>
                  <a:off x="2417496" y="1302029"/>
                  <a:ext cx="1351652" cy="369332"/>
                </a:xfrm>
                <a:prstGeom prst="rect">
                  <a:avLst/>
                </a:prstGeom>
                <a:noFill/>
              </p:spPr>
              <p:txBody>
                <a:bodyPr wrap="none" rtlCol="0">
                  <a:spAutoFit/>
                </a:bodyPr>
                <a:lstStyle/>
                <a:p>
                  <a:pPr algn="ctr"/>
                  <a:r>
                    <a:rPr lang="en-IN" dirty="0">
                      <a:solidFill>
                        <a:schemeClr val="bg1"/>
                      </a:solidFill>
                    </a:rPr>
                    <a:t>BUSINESS</a:t>
                  </a:r>
                </a:p>
              </p:txBody>
            </p:sp>
            <p:sp>
              <p:nvSpPr>
                <p:cNvPr id="312" name="TextBox 311">
                  <a:extLst>
                    <a:ext uri="{FF2B5EF4-FFF2-40B4-BE49-F238E27FC236}">
                      <a16:creationId xmlns:a16="http://schemas.microsoft.com/office/drawing/2014/main" id="{C1990422-044E-4094-9EF5-509474828361}"/>
                    </a:ext>
                  </a:extLst>
                </p:cNvPr>
                <p:cNvSpPr txBox="1"/>
                <p:nvPr/>
              </p:nvSpPr>
              <p:spPr>
                <a:xfrm>
                  <a:off x="5684632" y="1011173"/>
                  <a:ext cx="1390124" cy="369332"/>
                </a:xfrm>
                <a:prstGeom prst="rect">
                  <a:avLst/>
                </a:prstGeom>
                <a:noFill/>
              </p:spPr>
              <p:txBody>
                <a:bodyPr wrap="none" rtlCol="0">
                  <a:spAutoFit/>
                </a:bodyPr>
                <a:lstStyle/>
                <a:p>
                  <a:pPr algn="ctr"/>
                  <a:r>
                    <a:rPr lang="en-IN" dirty="0">
                      <a:solidFill>
                        <a:schemeClr val="bg1"/>
                      </a:solidFill>
                    </a:rPr>
                    <a:t>FINANCIAL</a:t>
                  </a:r>
                </a:p>
              </p:txBody>
            </p:sp>
            <p:sp>
              <p:nvSpPr>
                <p:cNvPr id="313" name="TextBox 312">
                  <a:extLst>
                    <a:ext uri="{FF2B5EF4-FFF2-40B4-BE49-F238E27FC236}">
                      <a16:creationId xmlns:a16="http://schemas.microsoft.com/office/drawing/2014/main" id="{49DC1CE6-BB5B-4AA3-9D54-7F27E1AE840E}"/>
                    </a:ext>
                  </a:extLst>
                </p:cNvPr>
                <p:cNvSpPr txBox="1"/>
                <p:nvPr/>
              </p:nvSpPr>
              <p:spPr>
                <a:xfrm>
                  <a:off x="7677090" y="2241238"/>
                  <a:ext cx="1313180" cy="369332"/>
                </a:xfrm>
                <a:prstGeom prst="rect">
                  <a:avLst/>
                </a:prstGeom>
                <a:noFill/>
              </p:spPr>
              <p:txBody>
                <a:bodyPr wrap="none" rtlCol="0">
                  <a:spAutoFit/>
                </a:bodyPr>
                <a:lstStyle/>
                <a:p>
                  <a:pPr algn="ctr"/>
                  <a:r>
                    <a:rPr lang="en-IN" dirty="0">
                      <a:solidFill>
                        <a:schemeClr val="bg1"/>
                      </a:solidFill>
                    </a:rPr>
                    <a:t>CONTROL</a:t>
                  </a:r>
                </a:p>
              </p:txBody>
            </p:sp>
            <p:sp>
              <p:nvSpPr>
                <p:cNvPr id="314" name="TextBox 313">
                  <a:extLst>
                    <a:ext uri="{FF2B5EF4-FFF2-40B4-BE49-F238E27FC236}">
                      <a16:creationId xmlns:a16="http://schemas.microsoft.com/office/drawing/2014/main" id="{6ABEC4AE-1782-40EF-9A7F-EE25046CB036}"/>
                    </a:ext>
                  </a:extLst>
                </p:cNvPr>
                <p:cNvSpPr txBox="1"/>
                <p:nvPr/>
              </p:nvSpPr>
              <p:spPr>
                <a:xfrm>
                  <a:off x="3999644" y="2119585"/>
                  <a:ext cx="1082349" cy="369332"/>
                </a:xfrm>
                <a:prstGeom prst="rect">
                  <a:avLst/>
                </a:prstGeom>
                <a:noFill/>
              </p:spPr>
              <p:txBody>
                <a:bodyPr wrap="none" rtlCol="0">
                  <a:spAutoFit/>
                </a:bodyPr>
                <a:lstStyle/>
                <a:p>
                  <a:pPr algn="ctr"/>
                  <a:r>
                    <a:rPr lang="en-IN" dirty="0">
                      <a:solidFill>
                        <a:schemeClr val="bg1"/>
                      </a:solidFill>
                    </a:rPr>
                    <a:t>SAFETY</a:t>
                  </a:r>
                </a:p>
              </p:txBody>
            </p:sp>
            <p:sp>
              <p:nvSpPr>
                <p:cNvPr id="315" name="TextBox 314">
                  <a:extLst>
                    <a:ext uri="{FF2B5EF4-FFF2-40B4-BE49-F238E27FC236}">
                      <a16:creationId xmlns:a16="http://schemas.microsoft.com/office/drawing/2014/main" id="{E2FE01BD-95C4-494A-9C94-A59087DC3117}"/>
                    </a:ext>
                  </a:extLst>
                </p:cNvPr>
                <p:cNvSpPr txBox="1"/>
                <p:nvPr/>
              </p:nvSpPr>
              <p:spPr>
                <a:xfrm>
                  <a:off x="8913550" y="3940579"/>
                  <a:ext cx="1411477" cy="369332"/>
                </a:xfrm>
                <a:prstGeom prst="rect">
                  <a:avLst/>
                </a:prstGeom>
                <a:noFill/>
              </p:spPr>
              <p:txBody>
                <a:bodyPr wrap="none" rtlCol="0">
                  <a:spAutoFit/>
                </a:bodyPr>
                <a:lstStyle/>
                <a:p>
                  <a:pPr algn="ctr"/>
                  <a:r>
                    <a:rPr lang="en-IN" dirty="0">
                      <a:solidFill>
                        <a:schemeClr val="bg1"/>
                      </a:solidFill>
                    </a:rPr>
                    <a:t>STRATEGY</a:t>
                  </a:r>
                </a:p>
              </p:txBody>
            </p:sp>
            <p:sp>
              <p:nvSpPr>
                <p:cNvPr id="316" name="TextBox 315">
                  <a:extLst>
                    <a:ext uri="{FF2B5EF4-FFF2-40B4-BE49-F238E27FC236}">
                      <a16:creationId xmlns:a16="http://schemas.microsoft.com/office/drawing/2014/main" id="{67E2CBD4-A83B-466B-9CE7-EA74D93F7237}"/>
                    </a:ext>
                  </a:extLst>
                </p:cNvPr>
                <p:cNvSpPr txBox="1"/>
                <p:nvPr/>
              </p:nvSpPr>
              <p:spPr>
                <a:xfrm>
                  <a:off x="8988608" y="1011173"/>
                  <a:ext cx="1296060" cy="369332"/>
                </a:xfrm>
                <a:prstGeom prst="rect">
                  <a:avLst/>
                </a:prstGeom>
                <a:noFill/>
              </p:spPr>
              <p:txBody>
                <a:bodyPr wrap="none" rtlCol="0">
                  <a:spAutoFit/>
                </a:bodyPr>
                <a:lstStyle/>
                <a:p>
                  <a:pPr algn="ctr"/>
                  <a:r>
                    <a:rPr lang="en-IN" dirty="0">
                      <a:solidFill>
                        <a:schemeClr val="bg1"/>
                      </a:solidFill>
                    </a:rPr>
                    <a:t>ANALYSIS</a:t>
                  </a:r>
                </a:p>
              </p:txBody>
            </p:sp>
            <p:sp>
              <p:nvSpPr>
                <p:cNvPr id="317" name="TextBox 316">
                  <a:extLst>
                    <a:ext uri="{FF2B5EF4-FFF2-40B4-BE49-F238E27FC236}">
                      <a16:creationId xmlns:a16="http://schemas.microsoft.com/office/drawing/2014/main" id="{3FB41211-F370-4DB8-B019-F68350FE7C92}"/>
                    </a:ext>
                  </a:extLst>
                </p:cNvPr>
                <p:cNvSpPr txBox="1"/>
                <p:nvPr/>
              </p:nvSpPr>
              <p:spPr>
                <a:xfrm>
                  <a:off x="4214667" y="4846004"/>
                  <a:ext cx="1697901" cy="369332"/>
                </a:xfrm>
                <a:prstGeom prst="rect">
                  <a:avLst/>
                </a:prstGeom>
                <a:noFill/>
              </p:spPr>
              <p:txBody>
                <a:bodyPr wrap="none" rtlCol="0">
                  <a:spAutoFit/>
                </a:bodyPr>
                <a:lstStyle/>
                <a:p>
                  <a:pPr algn="ctr"/>
                  <a:r>
                    <a:rPr lang="en-IN" dirty="0">
                      <a:solidFill>
                        <a:schemeClr val="bg1"/>
                      </a:solidFill>
                    </a:rPr>
                    <a:t>PROTECTION</a:t>
                  </a:r>
                </a:p>
              </p:txBody>
            </p:sp>
          </p:grpSp>
        </p:grpSp>
        <p:grpSp>
          <p:nvGrpSpPr>
            <p:cNvPr id="278" name="Group 277">
              <a:extLst>
                <a:ext uri="{FF2B5EF4-FFF2-40B4-BE49-F238E27FC236}">
                  <a16:creationId xmlns:a16="http://schemas.microsoft.com/office/drawing/2014/main" id="{B74E90C5-E43D-49BA-8398-1CDA31C42E01}"/>
                </a:ext>
              </a:extLst>
            </p:cNvPr>
            <p:cNvGrpSpPr/>
            <p:nvPr/>
          </p:nvGrpSpPr>
          <p:grpSpPr>
            <a:xfrm>
              <a:off x="1582154" y="1116778"/>
              <a:ext cx="8916802" cy="4163862"/>
              <a:chOff x="1582154" y="1116778"/>
              <a:chExt cx="8916802" cy="4163862"/>
            </a:xfrm>
          </p:grpSpPr>
          <p:grpSp>
            <p:nvGrpSpPr>
              <p:cNvPr id="279" name="Group 278">
                <a:extLst>
                  <a:ext uri="{FF2B5EF4-FFF2-40B4-BE49-F238E27FC236}">
                    <a16:creationId xmlns:a16="http://schemas.microsoft.com/office/drawing/2014/main" id="{9B88B082-0B00-4291-A64E-C2F27A58D336}"/>
                  </a:ext>
                </a:extLst>
              </p:cNvPr>
              <p:cNvGrpSpPr/>
              <p:nvPr/>
            </p:nvGrpSpPr>
            <p:grpSpPr>
              <a:xfrm>
                <a:off x="1582154" y="4518668"/>
                <a:ext cx="697234" cy="495822"/>
                <a:chOff x="5662357" y="2997955"/>
                <a:chExt cx="866775" cy="616387"/>
              </a:xfrm>
              <a:solidFill>
                <a:schemeClr val="bg1">
                  <a:alpha val="14000"/>
                </a:schemeClr>
              </a:solidFill>
            </p:grpSpPr>
            <p:sp>
              <p:nvSpPr>
                <p:cNvPr id="305" name="Freeform: Shape 304">
                  <a:extLst>
                    <a:ext uri="{FF2B5EF4-FFF2-40B4-BE49-F238E27FC236}">
                      <a16:creationId xmlns:a16="http://schemas.microsoft.com/office/drawing/2014/main" id="{DBA2C904-7695-46FA-B676-9B7E2C52C1A8}"/>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Shape 305">
                  <a:extLst>
                    <a:ext uri="{FF2B5EF4-FFF2-40B4-BE49-F238E27FC236}">
                      <a16:creationId xmlns:a16="http://schemas.microsoft.com/office/drawing/2014/main" id="{F3199A53-321F-4F54-B83F-1AD8993A8D3C}"/>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Shape 306">
                  <a:extLst>
                    <a:ext uri="{FF2B5EF4-FFF2-40B4-BE49-F238E27FC236}">
                      <a16:creationId xmlns:a16="http://schemas.microsoft.com/office/drawing/2014/main" id="{5C989AB8-123F-415F-8C2F-62183C92B1F7}"/>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Shape 307">
                  <a:extLst>
                    <a:ext uri="{FF2B5EF4-FFF2-40B4-BE49-F238E27FC236}">
                      <a16:creationId xmlns:a16="http://schemas.microsoft.com/office/drawing/2014/main" id="{DC82525F-14DE-4930-93B4-0B127FB38ADE}"/>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Graphic 1204" descr="Cloud">
                <a:extLst>
                  <a:ext uri="{FF2B5EF4-FFF2-40B4-BE49-F238E27FC236}">
                    <a16:creationId xmlns:a16="http://schemas.microsoft.com/office/drawing/2014/main" id="{47F25544-C194-4AE5-988E-4FFDB6F74BF0}"/>
                  </a:ext>
                </a:extLst>
              </p:cNvPr>
              <p:cNvSpPr/>
              <p:nvPr/>
            </p:nvSpPr>
            <p:spPr>
              <a:xfrm>
                <a:off x="10026350" y="4543483"/>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CDC10A61-AB1B-43FF-9634-BD19AE9ECE20}"/>
                  </a:ext>
                </a:extLst>
              </p:cNvPr>
              <p:cNvSpPr/>
              <p:nvPr/>
            </p:nvSpPr>
            <p:spPr>
              <a:xfrm>
                <a:off x="6333133" y="1682706"/>
                <a:ext cx="459906" cy="461054"/>
              </a:xfrm>
              <a:custGeom>
                <a:avLst/>
                <a:gdLst>
                  <a:gd name="connsiteX0" fmla="*/ 449139 w 470964"/>
                  <a:gd name="connsiteY0" fmla="*/ 255 h 472139"/>
                  <a:gd name="connsiteX1" fmla="*/ 465370 w 470964"/>
                  <a:gd name="connsiteY1" fmla="*/ 5407 h 472139"/>
                  <a:gd name="connsiteX2" fmla="*/ 470642 w 470964"/>
                  <a:gd name="connsiteY2" fmla="*/ 22866 h 472139"/>
                  <a:gd name="connsiteX3" fmla="*/ 469586 w 470964"/>
                  <a:gd name="connsiteY3" fmla="*/ 28950 h 472139"/>
                  <a:gd name="connsiteX4" fmla="*/ 449587 w 470964"/>
                  <a:gd name="connsiteY4" fmla="*/ 67497 h 472139"/>
                  <a:gd name="connsiteX5" fmla="*/ 413356 w 470964"/>
                  <a:gd name="connsiteY5" fmla="*/ 104144 h 472139"/>
                  <a:gd name="connsiteX6" fmla="*/ 369762 w 470964"/>
                  <a:gd name="connsiteY6" fmla="*/ 148136 h 472139"/>
                  <a:gd name="connsiteX7" fmla="*/ 362137 w 470964"/>
                  <a:gd name="connsiteY7" fmla="*/ 176156 h 472139"/>
                  <a:gd name="connsiteX8" fmla="*/ 436519 w 470964"/>
                  <a:gd name="connsiteY8" fmla="*/ 431311 h 472139"/>
                  <a:gd name="connsiteX9" fmla="*/ 430780 w 470964"/>
                  <a:gd name="connsiteY9" fmla="*/ 454457 h 472139"/>
                  <a:gd name="connsiteX10" fmla="*/ 413080 w 470964"/>
                  <a:gd name="connsiteY10" fmla="*/ 472139 h 472139"/>
                  <a:gd name="connsiteX11" fmla="*/ 277696 w 470964"/>
                  <a:gd name="connsiteY11" fmla="*/ 280838 h 472139"/>
                  <a:gd name="connsiteX12" fmla="*/ 265338 w 470964"/>
                  <a:gd name="connsiteY12" fmla="*/ 273682 h 472139"/>
                  <a:gd name="connsiteX13" fmla="*/ 263193 w 470964"/>
                  <a:gd name="connsiteY13" fmla="*/ 273544 h 472139"/>
                  <a:gd name="connsiteX14" fmla="*/ 251525 w 470964"/>
                  <a:gd name="connsiteY14" fmla="*/ 277813 h 472139"/>
                  <a:gd name="connsiteX15" fmla="*/ 247585 w 470964"/>
                  <a:gd name="connsiteY15" fmla="*/ 280907 h 472139"/>
                  <a:gd name="connsiteX16" fmla="*/ 167533 w 470964"/>
                  <a:gd name="connsiteY16" fmla="*/ 350360 h 472139"/>
                  <a:gd name="connsiteX17" fmla="*/ 159358 w 470964"/>
                  <a:gd name="connsiteY17" fmla="*/ 375203 h 472139"/>
                  <a:gd name="connsiteX18" fmla="*/ 160291 w 470964"/>
                  <a:gd name="connsiteY18" fmla="*/ 378832 h 472139"/>
                  <a:gd name="connsiteX19" fmla="*/ 184301 w 470964"/>
                  <a:gd name="connsiteY19" fmla="*/ 442218 h 472139"/>
                  <a:gd name="connsiteX20" fmla="*/ 181933 w 470964"/>
                  <a:gd name="connsiteY20" fmla="*/ 453299 h 472139"/>
                  <a:gd name="connsiteX21" fmla="*/ 163610 w 470964"/>
                  <a:gd name="connsiteY21" fmla="*/ 471620 h 472139"/>
                  <a:gd name="connsiteX22" fmla="*/ 97355 w 470964"/>
                  <a:gd name="connsiteY22" fmla="*/ 378917 h 472139"/>
                  <a:gd name="connsiteX23" fmla="*/ 93238 w 470964"/>
                  <a:gd name="connsiteY23" fmla="*/ 374803 h 472139"/>
                  <a:gd name="connsiteX24" fmla="*/ 483 w 470964"/>
                  <a:gd name="connsiteY24" fmla="*/ 308512 h 472139"/>
                  <a:gd name="connsiteX25" fmla="*/ 18771 w 470964"/>
                  <a:gd name="connsiteY25" fmla="*/ 290208 h 472139"/>
                  <a:gd name="connsiteX26" fmla="*/ 29817 w 470964"/>
                  <a:gd name="connsiteY26" fmla="*/ 287824 h 472139"/>
                  <a:gd name="connsiteX27" fmla="*/ 94154 w 470964"/>
                  <a:gd name="connsiteY27" fmla="*/ 311935 h 472139"/>
                  <a:gd name="connsiteX28" fmla="*/ 97769 w 470964"/>
                  <a:gd name="connsiteY28" fmla="*/ 312868 h 472139"/>
                  <a:gd name="connsiteX29" fmla="*/ 121190 w 470964"/>
                  <a:gd name="connsiteY29" fmla="*/ 305089 h 472139"/>
                  <a:gd name="connsiteX30" fmla="*/ 192823 w 470964"/>
                  <a:gd name="connsiteY30" fmla="*/ 221979 h 472139"/>
                  <a:gd name="connsiteX31" fmla="*/ 194016 w 470964"/>
                  <a:gd name="connsiteY31" fmla="*/ 220373 h 472139"/>
                  <a:gd name="connsiteX32" fmla="*/ 198285 w 470964"/>
                  <a:gd name="connsiteY32" fmla="*/ 206629 h 472139"/>
                  <a:gd name="connsiteX33" fmla="*/ 190939 w 470964"/>
                  <a:gd name="connsiteY33" fmla="*/ 194254 h 472139"/>
                  <a:gd name="connsiteX34" fmla="*/ 0 w 470964"/>
                  <a:gd name="connsiteY34" fmla="*/ 59079 h 472139"/>
                  <a:gd name="connsiteX35" fmla="*/ 17769 w 470964"/>
                  <a:gd name="connsiteY35" fmla="*/ 41291 h 472139"/>
                  <a:gd name="connsiteX36" fmla="*/ 40777 w 470964"/>
                  <a:gd name="connsiteY36" fmla="*/ 35467 h 472139"/>
                  <a:gd name="connsiteX37" fmla="*/ 297522 w 470964"/>
                  <a:gd name="connsiteY37" fmla="*/ 110332 h 472139"/>
                  <a:gd name="connsiteX38" fmla="*/ 323348 w 470964"/>
                  <a:gd name="connsiteY38" fmla="*/ 102967 h 472139"/>
                  <a:gd name="connsiteX39" fmla="*/ 363417 w 470964"/>
                  <a:gd name="connsiteY39" fmla="*/ 62329 h 472139"/>
                  <a:gd name="connsiteX40" fmla="*/ 403745 w 470964"/>
                  <a:gd name="connsiteY40" fmla="*/ 21483 h 472139"/>
                  <a:gd name="connsiteX41" fmla="*/ 442586 w 470964"/>
                  <a:gd name="connsiteY41" fmla="*/ 1396 h 472139"/>
                  <a:gd name="connsiteX42" fmla="*/ 449139 w 470964"/>
                  <a:gd name="connsiteY42" fmla="*/ 255 h 47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70964" h="472139">
                    <a:moveTo>
                      <a:pt x="449139" y="255"/>
                    </a:moveTo>
                    <a:cubicBezTo>
                      <a:pt x="455188" y="-713"/>
                      <a:pt x="461099" y="1103"/>
                      <a:pt x="465370" y="5407"/>
                    </a:cubicBezTo>
                    <a:cubicBezTo>
                      <a:pt x="469863" y="9919"/>
                      <a:pt x="471783" y="16278"/>
                      <a:pt x="470642" y="22866"/>
                    </a:cubicBezTo>
                    <a:lnTo>
                      <a:pt x="469586" y="28950"/>
                    </a:lnTo>
                    <a:cubicBezTo>
                      <a:pt x="467046" y="43608"/>
                      <a:pt x="460114" y="56953"/>
                      <a:pt x="449587" y="67497"/>
                    </a:cubicBezTo>
                    <a:cubicBezTo>
                      <a:pt x="435101" y="81981"/>
                      <a:pt x="424194" y="93098"/>
                      <a:pt x="413356" y="104144"/>
                    </a:cubicBezTo>
                    <a:cubicBezTo>
                      <a:pt x="400651" y="117091"/>
                      <a:pt x="388031" y="129969"/>
                      <a:pt x="369762" y="148136"/>
                    </a:cubicBezTo>
                    <a:cubicBezTo>
                      <a:pt x="362137" y="155724"/>
                      <a:pt x="359476" y="164817"/>
                      <a:pt x="362137" y="176156"/>
                    </a:cubicBezTo>
                    <a:lnTo>
                      <a:pt x="436519" y="431311"/>
                    </a:lnTo>
                    <a:cubicBezTo>
                      <a:pt x="439042" y="439523"/>
                      <a:pt x="436846" y="448389"/>
                      <a:pt x="430780" y="454457"/>
                    </a:cubicBezTo>
                    <a:lnTo>
                      <a:pt x="413080" y="472139"/>
                    </a:lnTo>
                    <a:lnTo>
                      <a:pt x="277696" y="280838"/>
                    </a:lnTo>
                    <a:cubicBezTo>
                      <a:pt x="274845" y="276811"/>
                      <a:pt x="270245" y="274323"/>
                      <a:pt x="265338" y="273682"/>
                    </a:cubicBezTo>
                    <a:cubicBezTo>
                      <a:pt x="264630" y="273594"/>
                      <a:pt x="263920" y="273544"/>
                      <a:pt x="263193" y="273544"/>
                    </a:cubicBezTo>
                    <a:cubicBezTo>
                      <a:pt x="258976" y="273544"/>
                      <a:pt x="254758" y="275118"/>
                      <a:pt x="251525" y="277813"/>
                    </a:cubicBezTo>
                    <a:cubicBezTo>
                      <a:pt x="250887" y="278350"/>
                      <a:pt x="249538" y="279387"/>
                      <a:pt x="247585" y="280907"/>
                    </a:cubicBezTo>
                    <a:cubicBezTo>
                      <a:pt x="234931" y="290708"/>
                      <a:pt x="201329" y="316741"/>
                      <a:pt x="167533" y="350360"/>
                    </a:cubicBezTo>
                    <a:cubicBezTo>
                      <a:pt x="161034" y="356861"/>
                      <a:pt x="157976" y="366143"/>
                      <a:pt x="159358" y="375203"/>
                    </a:cubicBezTo>
                    <a:cubicBezTo>
                      <a:pt x="159531" y="376446"/>
                      <a:pt x="159858" y="377656"/>
                      <a:pt x="160291" y="378832"/>
                    </a:cubicBezTo>
                    <a:lnTo>
                      <a:pt x="184301" y="442218"/>
                    </a:lnTo>
                    <a:cubicBezTo>
                      <a:pt x="185752" y="446074"/>
                      <a:pt x="184821" y="450411"/>
                      <a:pt x="181933" y="453299"/>
                    </a:cubicBezTo>
                    <a:lnTo>
                      <a:pt x="163610" y="471620"/>
                    </a:lnTo>
                    <a:lnTo>
                      <a:pt x="97355" y="378917"/>
                    </a:lnTo>
                    <a:cubicBezTo>
                      <a:pt x="96230" y="377328"/>
                      <a:pt x="94829" y="375946"/>
                      <a:pt x="93238" y="374803"/>
                    </a:cubicBezTo>
                    <a:lnTo>
                      <a:pt x="483" y="308512"/>
                    </a:lnTo>
                    <a:lnTo>
                      <a:pt x="18771" y="290208"/>
                    </a:lnTo>
                    <a:cubicBezTo>
                      <a:pt x="21659" y="287320"/>
                      <a:pt x="25998" y="286387"/>
                      <a:pt x="29817" y="287824"/>
                    </a:cubicBezTo>
                    <a:lnTo>
                      <a:pt x="94154" y="311935"/>
                    </a:lnTo>
                    <a:cubicBezTo>
                      <a:pt x="95312" y="312368"/>
                      <a:pt x="96541" y="312679"/>
                      <a:pt x="97769" y="312868"/>
                    </a:cubicBezTo>
                    <a:cubicBezTo>
                      <a:pt x="106306" y="314078"/>
                      <a:pt x="115105" y="311227"/>
                      <a:pt x="121190" y="305089"/>
                    </a:cubicBezTo>
                    <a:cubicBezTo>
                      <a:pt x="145303" y="280890"/>
                      <a:pt x="169401" y="252939"/>
                      <a:pt x="192823" y="221979"/>
                    </a:cubicBezTo>
                    <a:lnTo>
                      <a:pt x="194016" y="220373"/>
                    </a:lnTo>
                    <a:cubicBezTo>
                      <a:pt x="197317" y="216605"/>
                      <a:pt x="198872" y="211609"/>
                      <a:pt x="198285" y="206629"/>
                    </a:cubicBezTo>
                    <a:cubicBezTo>
                      <a:pt x="197698" y="201652"/>
                      <a:pt x="195018" y="197159"/>
                      <a:pt x="190939" y="194254"/>
                    </a:cubicBezTo>
                    <a:lnTo>
                      <a:pt x="0" y="59079"/>
                    </a:lnTo>
                    <a:lnTo>
                      <a:pt x="17769" y="41291"/>
                    </a:lnTo>
                    <a:cubicBezTo>
                      <a:pt x="23801" y="35242"/>
                      <a:pt x="32669" y="33010"/>
                      <a:pt x="40777" y="35467"/>
                    </a:cubicBezTo>
                    <a:cubicBezTo>
                      <a:pt x="121121" y="59700"/>
                      <a:pt x="265596" y="102743"/>
                      <a:pt x="297522" y="110332"/>
                    </a:cubicBezTo>
                    <a:cubicBezTo>
                      <a:pt x="306736" y="112527"/>
                      <a:pt x="316451" y="109830"/>
                      <a:pt x="323348" y="102967"/>
                    </a:cubicBezTo>
                    <a:cubicBezTo>
                      <a:pt x="339840" y="86408"/>
                      <a:pt x="351836" y="74169"/>
                      <a:pt x="363417" y="62329"/>
                    </a:cubicBezTo>
                    <a:cubicBezTo>
                      <a:pt x="375673" y="49815"/>
                      <a:pt x="387479" y="37766"/>
                      <a:pt x="403745" y="21483"/>
                    </a:cubicBezTo>
                    <a:cubicBezTo>
                      <a:pt x="414325" y="10868"/>
                      <a:pt x="427755" y="3920"/>
                      <a:pt x="442586" y="1396"/>
                    </a:cubicBezTo>
                    <a:lnTo>
                      <a:pt x="449139" y="255"/>
                    </a:ln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Graphic 1204" descr="Cloud">
                <a:extLst>
                  <a:ext uri="{FF2B5EF4-FFF2-40B4-BE49-F238E27FC236}">
                    <a16:creationId xmlns:a16="http://schemas.microsoft.com/office/drawing/2014/main" id="{D765FAC2-D36A-4993-99AE-E263D7FE9150}"/>
                  </a:ext>
                </a:extLst>
              </p:cNvPr>
              <p:cNvSpPr/>
              <p:nvPr/>
            </p:nvSpPr>
            <p:spPr>
              <a:xfrm>
                <a:off x="4211573" y="1132927"/>
                <a:ext cx="472606" cy="27244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solidFill>
                <a:schemeClr val="bg1">
                  <a:alpha val="1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76896A69-4702-4E50-A5F1-1C8C5E047FCF}"/>
                  </a:ext>
                </a:extLst>
              </p:cNvPr>
              <p:cNvGrpSpPr/>
              <p:nvPr/>
            </p:nvGrpSpPr>
            <p:grpSpPr>
              <a:xfrm>
                <a:off x="8520303" y="1159966"/>
                <a:ext cx="472606" cy="408666"/>
                <a:chOff x="9660749" y="1759468"/>
                <a:chExt cx="959968" cy="830091"/>
              </a:xfrm>
              <a:solidFill>
                <a:schemeClr val="bg1">
                  <a:alpha val="14000"/>
                </a:schemeClr>
              </a:solidFill>
            </p:grpSpPr>
            <p:sp>
              <p:nvSpPr>
                <p:cNvPr id="303" name="Graphic 1204" descr="Cloud">
                  <a:extLst>
                    <a:ext uri="{FF2B5EF4-FFF2-40B4-BE49-F238E27FC236}">
                      <a16:creationId xmlns:a16="http://schemas.microsoft.com/office/drawing/2014/main" id="{29ACDD04-EBEB-4109-BC3D-98FA056C320D}"/>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Arrow: Up 303">
                  <a:extLst>
                    <a:ext uri="{FF2B5EF4-FFF2-40B4-BE49-F238E27FC236}">
                      <a16:creationId xmlns:a16="http://schemas.microsoft.com/office/drawing/2014/main" id="{AD6A8704-34AB-4B71-88AB-C4F4546C5DD0}"/>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732E628B-B671-4D44-BCB2-9ED266097818}"/>
                  </a:ext>
                </a:extLst>
              </p:cNvPr>
              <p:cNvGrpSpPr/>
              <p:nvPr/>
            </p:nvGrpSpPr>
            <p:grpSpPr>
              <a:xfrm>
                <a:off x="2405711" y="1116778"/>
                <a:ext cx="562798" cy="517692"/>
                <a:chOff x="7185952" y="5427811"/>
                <a:chExt cx="815293" cy="749952"/>
              </a:xfrm>
              <a:solidFill>
                <a:schemeClr val="bg1">
                  <a:alpha val="14000"/>
                </a:schemeClr>
              </a:solidFill>
            </p:grpSpPr>
            <p:sp>
              <p:nvSpPr>
                <p:cNvPr id="298" name="Freeform: Shape 297">
                  <a:extLst>
                    <a:ext uri="{FF2B5EF4-FFF2-40B4-BE49-F238E27FC236}">
                      <a16:creationId xmlns:a16="http://schemas.microsoft.com/office/drawing/2014/main" id="{7A4FF8A0-76DA-4AF5-AE40-473142154C54}"/>
                    </a:ext>
                  </a:extLst>
                </p:cNvPr>
                <p:cNvSpPr/>
                <p:nvPr/>
              </p:nvSpPr>
              <p:spPr>
                <a:xfrm>
                  <a:off x="7228862" y="5427811"/>
                  <a:ext cx="565634" cy="390092"/>
                </a:xfrm>
                <a:custGeom>
                  <a:avLst/>
                  <a:gdLst>
                    <a:gd name="connsiteX0" fmla="*/ 397669 w 552450"/>
                    <a:gd name="connsiteY0" fmla="*/ 32861 h 381000"/>
                    <a:gd name="connsiteX1" fmla="*/ 405289 w 552450"/>
                    <a:gd name="connsiteY1" fmla="*/ 70009 h 381000"/>
                    <a:gd name="connsiteX2" fmla="*/ 471011 w 552450"/>
                    <a:gd name="connsiteY2" fmla="*/ 56674 h 381000"/>
                    <a:gd name="connsiteX3" fmla="*/ 9049 w 552450"/>
                    <a:gd name="connsiteY3" fmla="*/ 341471 h 381000"/>
                    <a:gd name="connsiteX4" fmla="*/ 7144 w 552450"/>
                    <a:gd name="connsiteY4" fmla="*/ 379571 h 381000"/>
                    <a:gd name="connsiteX5" fmla="*/ 16669 w 552450"/>
                    <a:gd name="connsiteY5" fmla="*/ 379571 h 381000"/>
                    <a:gd name="connsiteX6" fmla="*/ 502444 w 552450"/>
                    <a:gd name="connsiteY6" fmla="*/ 83344 h 381000"/>
                    <a:gd name="connsiteX7" fmla="*/ 513874 w 552450"/>
                    <a:gd name="connsiteY7" fmla="*/ 141446 h 381000"/>
                    <a:gd name="connsiteX8" fmla="*/ 551021 w 552450"/>
                    <a:gd name="connsiteY8" fmla="*/ 133826 h 381000"/>
                    <a:gd name="connsiteX9" fmla="*/ 525304 w 552450"/>
                    <a:gd name="connsiteY9" fmla="*/ 7144 h 381000"/>
                    <a:gd name="connsiteX10" fmla="*/ 397669 w 552450"/>
                    <a:gd name="connsiteY10" fmla="*/ 3286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450" h="381000">
                      <a:moveTo>
                        <a:pt x="397669" y="32861"/>
                      </a:moveTo>
                      <a:lnTo>
                        <a:pt x="405289" y="70009"/>
                      </a:lnTo>
                      <a:lnTo>
                        <a:pt x="471011" y="56674"/>
                      </a:lnTo>
                      <a:cubicBezTo>
                        <a:pt x="345281" y="354806"/>
                        <a:pt x="22384" y="341471"/>
                        <a:pt x="9049" y="341471"/>
                      </a:cubicBezTo>
                      <a:lnTo>
                        <a:pt x="7144" y="379571"/>
                      </a:lnTo>
                      <a:cubicBezTo>
                        <a:pt x="7144" y="379571"/>
                        <a:pt x="10954" y="379571"/>
                        <a:pt x="16669" y="379571"/>
                      </a:cubicBezTo>
                      <a:cubicBezTo>
                        <a:pt x="73819" y="379571"/>
                        <a:pt x="374809" y="366236"/>
                        <a:pt x="502444" y="83344"/>
                      </a:cubicBezTo>
                      <a:lnTo>
                        <a:pt x="513874" y="141446"/>
                      </a:lnTo>
                      <a:lnTo>
                        <a:pt x="551021" y="133826"/>
                      </a:lnTo>
                      <a:lnTo>
                        <a:pt x="525304" y="7144"/>
                      </a:lnTo>
                      <a:lnTo>
                        <a:pt x="397669" y="328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Rectangle 298">
                  <a:extLst>
                    <a:ext uri="{FF2B5EF4-FFF2-40B4-BE49-F238E27FC236}">
                      <a16:creationId xmlns:a16="http://schemas.microsoft.com/office/drawing/2014/main" id="{8B140C6F-21C6-457F-A16A-2DB73B49DEC4}"/>
                    </a:ext>
                  </a:extLst>
                </p:cNvPr>
                <p:cNvSpPr/>
                <p:nvPr/>
              </p:nvSpPr>
              <p:spPr>
                <a:xfrm>
                  <a:off x="7402453" y="5970039"/>
                  <a:ext cx="165789" cy="204798"/>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Rectangle 299">
                  <a:extLst>
                    <a:ext uri="{FF2B5EF4-FFF2-40B4-BE49-F238E27FC236}">
                      <a16:creationId xmlns:a16="http://schemas.microsoft.com/office/drawing/2014/main" id="{4D4D5A25-BF29-4F3F-BD45-DA7FA37AA602}"/>
                    </a:ext>
                  </a:extLst>
                </p:cNvPr>
                <p:cNvSpPr/>
                <p:nvPr/>
              </p:nvSpPr>
              <p:spPr>
                <a:xfrm>
                  <a:off x="7618955" y="5797423"/>
                  <a:ext cx="165789" cy="380340"/>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Rectangle 300">
                  <a:extLst>
                    <a:ext uri="{FF2B5EF4-FFF2-40B4-BE49-F238E27FC236}">
                      <a16:creationId xmlns:a16="http://schemas.microsoft.com/office/drawing/2014/main" id="{2081D2B3-C452-40B3-95B1-50EC25EF8175}"/>
                    </a:ext>
                  </a:extLst>
                </p:cNvPr>
                <p:cNvSpPr/>
                <p:nvPr/>
              </p:nvSpPr>
              <p:spPr>
                <a:xfrm>
                  <a:off x="7185952" y="5912501"/>
                  <a:ext cx="165789" cy="263312"/>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Rectangle 301">
                  <a:extLst>
                    <a:ext uri="{FF2B5EF4-FFF2-40B4-BE49-F238E27FC236}">
                      <a16:creationId xmlns:a16="http://schemas.microsoft.com/office/drawing/2014/main" id="{07C833D0-36C6-4CFC-A88A-A3C49390D3E9}"/>
                    </a:ext>
                  </a:extLst>
                </p:cNvPr>
                <p:cNvSpPr/>
                <p:nvPr/>
              </p:nvSpPr>
              <p:spPr>
                <a:xfrm>
                  <a:off x="7835456" y="5638461"/>
                  <a:ext cx="165789" cy="536376"/>
                </a:xfrm>
                <a:prstGeom prst="rect">
                  <a:avLst/>
                </a:pr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Group 284">
                <a:extLst>
                  <a:ext uri="{FF2B5EF4-FFF2-40B4-BE49-F238E27FC236}">
                    <a16:creationId xmlns:a16="http://schemas.microsoft.com/office/drawing/2014/main" id="{77DA2240-6B01-4513-B68A-171ACA1BF46A}"/>
                  </a:ext>
                </a:extLst>
              </p:cNvPr>
              <p:cNvGrpSpPr/>
              <p:nvPr/>
            </p:nvGrpSpPr>
            <p:grpSpPr>
              <a:xfrm>
                <a:off x="9730695" y="1959786"/>
                <a:ext cx="598068" cy="425302"/>
                <a:chOff x="5662357" y="2997955"/>
                <a:chExt cx="866775" cy="616387"/>
              </a:xfrm>
              <a:solidFill>
                <a:schemeClr val="bg1">
                  <a:alpha val="14000"/>
                </a:schemeClr>
              </a:solidFill>
            </p:grpSpPr>
            <p:sp>
              <p:nvSpPr>
                <p:cNvPr id="294" name="Freeform: Shape 293">
                  <a:extLst>
                    <a:ext uri="{FF2B5EF4-FFF2-40B4-BE49-F238E27FC236}">
                      <a16:creationId xmlns:a16="http://schemas.microsoft.com/office/drawing/2014/main" id="{C702F6FC-D748-4545-99C2-63DC5A8698CB}"/>
                    </a:ext>
                  </a:extLst>
                </p:cNvPr>
                <p:cNvSpPr/>
                <p:nvPr/>
              </p:nvSpPr>
              <p:spPr>
                <a:xfrm>
                  <a:off x="5763682" y="2997955"/>
                  <a:ext cx="133350" cy="133350"/>
                </a:xfrm>
                <a:custGeom>
                  <a:avLst/>
                  <a:gdLst>
                    <a:gd name="connsiteX0" fmla="*/ 60808 w 133350"/>
                    <a:gd name="connsiteY0" fmla="*/ 126378 h 133350"/>
                    <a:gd name="connsiteX1" fmla="*/ 66923 w 133350"/>
                    <a:gd name="connsiteY1" fmla="*/ 126682 h 133350"/>
                    <a:gd name="connsiteX2" fmla="*/ 73038 w 133350"/>
                    <a:gd name="connsiteY2" fmla="*/ 126378 h 133350"/>
                    <a:gd name="connsiteX3" fmla="*/ 126702 w 133350"/>
                    <a:gd name="connsiteY3" fmla="*/ 66913 h 133350"/>
                    <a:gd name="connsiteX4" fmla="*/ 73038 w 133350"/>
                    <a:gd name="connsiteY4" fmla="*/ 7449 h 133350"/>
                    <a:gd name="connsiteX5" fmla="*/ 66923 w 133350"/>
                    <a:gd name="connsiteY5" fmla="*/ 7144 h 133350"/>
                    <a:gd name="connsiteX6" fmla="*/ 60808 w 133350"/>
                    <a:gd name="connsiteY6" fmla="*/ 7449 h 133350"/>
                    <a:gd name="connsiteX7" fmla="*/ 7144 w 133350"/>
                    <a:gd name="connsiteY7" fmla="*/ 66913 h 133350"/>
                    <a:gd name="connsiteX8" fmla="*/ 60808 w 133350"/>
                    <a:gd name="connsiteY8" fmla="*/ 12637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33350">
                      <a:moveTo>
                        <a:pt x="60808" y="126378"/>
                      </a:moveTo>
                      <a:cubicBezTo>
                        <a:pt x="62817" y="126578"/>
                        <a:pt x="64856" y="126682"/>
                        <a:pt x="66923" y="126682"/>
                      </a:cubicBezTo>
                      <a:cubicBezTo>
                        <a:pt x="68990" y="126682"/>
                        <a:pt x="71028" y="126578"/>
                        <a:pt x="73038" y="126378"/>
                      </a:cubicBezTo>
                      <a:cubicBezTo>
                        <a:pt x="103175" y="123320"/>
                        <a:pt x="126702" y="97860"/>
                        <a:pt x="126702" y="66913"/>
                      </a:cubicBezTo>
                      <a:cubicBezTo>
                        <a:pt x="126702" y="35966"/>
                        <a:pt x="103175" y="10516"/>
                        <a:pt x="73038" y="7449"/>
                      </a:cubicBezTo>
                      <a:cubicBezTo>
                        <a:pt x="71028" y="7249"/>
                        <a:pt x="68990" y="7144"/>
                        <a:pt x="66923" y="7144"/>
                      </a:cubicBezTo>
                      <a:cubicBezTo>
                        <a:pt x="64856" y="7144"/>
                        <a:pt x="62817" y="7249"/>
                        <a:pt x="60808" y="7449"/>
                      </a:cubicBezTo>
                      <a:cubicBezTo>
                        <a:pt x="30670" y="10506"/>
                        <a:pt x="7144" y="35966"/>
                        <a:pt x="7144" y="66913"/>
                      </a:cubicBezTo>
                      <a:cubicBezTo>
                        <a:pt x="7144" y="97860"/>
                        <a:pt x="30670" y="123311"/>
                        <a:pt x="60808" y="126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Shape 294">
                  <a:extLst>
                    <a:ext uri="{FF2B5EF4-FFF2-40B4-BE49-F238E27FC236}">
                      <a16:creationId xmlns:a16="http://schemas.microsoft.com/office/drawing/2014/main" id="{ACE6FECE-5186-4DA2-95BC-62C1428D2A2A}"/>
                    </a:ext>
                  </a:extLst>
                </p:cNvPr>
                <p:cNvSpPr/>
                <p:nvPr/>
              </p:nvSpPr>
              <p:spPr>
                <a:xfrm>
                  <a:off x="6031382" y="2997955"/>
                  <a:ext cx="133350" cy="133350"/>
                </a:xfrm>
                <a:custGeom>
                  <a:avLst/>
                  <a:gdLst>
                    <a:gd name="connsiteX0" fmla="*/ 126682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2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2" y="66913"/>
                      </a:moveTo>
                      <a:cubicBezTo>
                        <a:pt x="126682" y="99923"/>
                        <a:pt x="99923" y="126682"/>
                        <a:pt x="66913" y="126682"/>
                      </a:cubicBezTo>
                      <a:cubicBezTo>
                        <a:pt x="33903" y="126682"/>
                        <a:pt x="7144" y="99923"/>
                        <a:pt x="7144" y="66913"/>
                      </a:cubicBezTo>
                      <a:cubicBezTo>
                        <a:pt x="7144" y="33903"/>
                        <a:pt x="33903" y="7144"/>
                        <a:pt x="66913" y="7144"/>
                      </a:cubicBezTo>
                      <a:cubicBezTo>
                        <a:pt x="99923" y="7144"/>
                        <a:pt x="126682" y="33903"/>
                        <a:pt x="126682"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D8402A38-53E0-42D6-A70E-A6B3C0800666}"/>
                    </a:ext>
                  </a:extLst>
                </p:cNvPr>
                <p:cNvSpPr/>
                <p:nvPr/>
              </p:nvSpPr>
              <p:spPr>
                <a:xfrm>
                  <a:off x="5662357" y="3128567"/>
                  <a:ext cx="866775" cy="485775"/>
                </a:xfrm>
                <a:custGeom>
                  <a:avLst/>
                  <a:gdLst>
                    <a:gd name="connsiteX0" fmla="*/ 857848 w 866775"/>
                    <a:gd name="connsiteY0" fmla="*/ 147747 h 485775"/>
                    <a:gd name="connsiteX1" fmla="*/ 762598 w 866775"/>
                    <a:gd name="connsiteY1" fmla="*/ 36305 h 485775"/>
                    <a:gd name="connsiteX2" fmla="*/ 745720 w 866775"/>
                    <a:gd name="connsiteY2" fmla="*/ 22732 h 485775"/>
                    <a:gd name="connsiteX3" fmla="*/ 703981 w 866775"/>
                    <a:gd name="connsiteY3" fmla="*/ 14273 h 485775"/>
                    <a:gd name="connsiteX4" fmla="*/ 701153 w 866775"/>
                    <a:gd name="connsiteY4" fmla="*/ 14273 h 485775"/>
                    <a:gd name="connsiteX5" fmla="*/ 659414 w 866775"/>
                    <a:gd name="connsiteY5" fmla="*/ 22732 h 485775"/>
                    <a:gd name="connsiteX6" fmla="*/ 642526 w 866775"/>
                    <a:gd name="connsiteY6" fmla="*/ 36409 h 485775"/>
                    <a:gd name="connsiteX7" fmla="*/ 569441 w 866775"/>
                    <a:gd name="connsiteY7" fmla="*/ 123125 h 485775"/>
                    <a:gd name="connsiteX8" fmla="*/ 495251 w 866775"/>
                    <a:gd name="connsiteY8" fmla="*/ 36314 h 485775"/>
                    <a:gd name="connsiteX9" fmla="*/ 478382 w 866775"/>
                    <a:gd name="connsiteY9" fmla="*/ 22741 h 485775"/>
                    <a:gd name="connsiteX10" fmla="*/ 436634 w 866775"/>
                    <a:gd name="connsiteY10" fmla="*/ 14283 h 485775"/>
                    <a:gd name="connsiteX11" fmla="*/ 433805 w 866775"/>
                    <a:gd name="connsiteY11" fmla="*/ 14283 h 485775"/>
                    <a:gd name="connsiteX12" fmla="*/ 392066 w 866775"/>
                    <a:gd name="connsiteY12" fmla="*/ 22741 h 485775"/>
                    <a:gd name="connsiteX13" fmla="*/ 375178 w 866775"/>
                    <a:gd name="connsiteY13" fmla="*/ 36419 h 485775"/>
                    <a:gd name="connsiteX14" fmla="*/ 301941 w 866775"/>
                    <a:gd name="connsiteY14" fmla="*/ 123335 h 485775"/>
                    <a:gd name="connsiteX15" fmla="*/ 227560 w 866775"/>
                    <a:gd name="connsiteY15" fmla="*/ 36314 h 485775"/>
                    <a:gd name="connsiteX16" fmla="*/ 210691 w 866775"/>
                    <a:gd name="connsiteY16" fmla="*/ 22741 h 485775"/>
                    <a:gd name="connsiteX17" fmla="*/ 168943 w 866775"/>
                    <a:gd name="connsiteY17" fmla="*/ 14283 h 485775"/>
                    <a:gd name="connsiteX18" fmla="*/ 166114 w 866775"/>
                    <a:gd name="connsiteY18" fmla="*/ 14283 h 485775"/>
                    <a:gd name="connsiteX19" fmla="*/ 124376 w 866775"/>
                    <a:gd name="connsiteY19" fmla="*/ 22741 h 485775"/>
                    <a:gd name="connsiteX20" fmla="*/ 107488 w 866775"/>
                    <a:gd name="connsiteY20" fmla="*/ 36419 h 485775"/>
                    <a:gd name="connsiteX21" fmla="*/ 13686 w 866775"/>
                    <a:gd name="connsiteY21" fmla="*/ 147709 h 485775"/>
                    <a:gd name="connsiteX22" fmla="*/ 16686 w 866775"/>
                    <a:gd name="connsiteY22" fmla="*/ 186104 h 485775"/>
                    <a:gd name="connsiteX23" fmla="*/ 34374 w 866775"/>
                    <a:gd name="connsiteY23" fmla="*/ 192648 h 485775"/>
                    <a:gd name="connsiteX24" fmla="*/ 55091 w 866775"/>
                    <a:gd name="connsiteY24" fmla="*/ 183104 h 485775"/>
                    <a:gd name="connsiteX25" fmla="*/ 100706 w 866775"/>
                    <a:gd name="connsiteY25" fmla="*/ 128154 h 485775"/>
                    <a:gd name="connsiteX26" fmla="*/ 92610 w 866775"/>
                    <a:gd name="connsiteY26" fmla="*/ 238025 h 485775"/>
                    <a:gd name="connsiteX27" fmla="*/ 112107 w 866775"/>
                    <a:gd name="connsiteY27" fmla="*/ 238025 h 485775"/>
                    <a:gd name="connsiteX28" fmla="*/ 112107 w 866775"/>
                    <a:gd name="connsiteY28" fmla="*/ 239959 h 485775"/>
                    <a:gd name="connsiteX29" fmla="*/ 92219 w 866775"/>
                    <a:gd name="connsiteY29" fmla="*/ 452938 h 485775"/>
                    <a:gd name="connsiteX30" fmla="*/ 116813 w 866775"/>
                    <a:gd name="connsiteY30" fmla="*/ 482589 h 485775"/>
                    <a:gd name="connsiteX31" fmla="*/ 119375 w 866775"/>
                    <a:gd name="connsiteY31" fmla="*/ 482703 h 485775"/>
                    <a:gd name="connsiteX32" fmla="*/ 146464 w 866775"/>
                    <a:gd name="connsiteY32" fmla="*/ 457996 h 485775"/>
                    <a:gd name="connsiteX33" fmla="*/ 165714 w 866775"/>
                    <a:gd name="connsiteY33" fmla="*/ 251817 h 485775"/>
                    <a:gd name="connsiteX34" fmla="*/ 169324 w 866775"/>
                    <a:gd name="connsiteY34" fmla="*/ 251817 h 485775"/>
                    <a:gd name="connsiteX35" fmla="*/ 188574 w 866775"/>
                    <a:gd name="connsiteY35" fmla="*/ 457996 h 485775"/>
                    <a:gd name="connsiteX36" fmla="*/ 215663 w 866775"/>
                    <a:gd name="connsiteY36" fmla="*/ 482703 h 485775"/>
                    <a:gd name="connsiteX37" fmla="*/ 218235 w 866775"/>
                    <a:gd name="connsiteY37" fmla="*/ 482589 h 485775"/>
                    <a:gd name="connsiteX38" fmla="*/ 242829 w 866775"/>
                    <a:gd name="connsiteY38" fmla="*/ 452938 h 485775"/>
                    <a:gd name="connsiteX39" fmla="*/ 222912 w 866775"/>
                    <a:gd name="connsiteY39" fmla="*/ 239949 h 485775"/>
                    <a:gd name="connsiteX40" fmla="*/ 222912 w 866775"/>
                    <a:gd name="connsiteY40" fmla="*/ 238025 h 485775"/>
                    <a:gd name="connsiteX41" fmla="*/ 242400 w 866775"/>
                    <a:gd name="connsiteY41" fmla="*/ 238025 h 485775"/>
                    <a:gd name="connsiteX42" fmla="*/ 234294 w 866775"/>
                    <a:gd name="connsiteY42" fmla="*/ 128050 h 485775"/>
                    <a:gd name="connsiteX43" fmla="*/ 281376 w 866775"/>
                    <a:gd name="connsiteY43" fmla="*/ 183142 h 485775"/>
                    <a:gd name="connsiteX44" fmla="*/ 282843 w 866775"/>
                    <a:gd name="connsiteY44" fmla="*/ 184514 h 485775"/>
                    <a:gd name="connsiteX45" fmla="*/ 284367 w 866775"/>
                    <a:gd name="connsiteY45" fmla="*/ 186104 h 485775"/>
                    <a:gd name="connsiteX46" fmla="*/ 285110 w 866775"/>
                    <a:gd name="connsiteY46" fmla="*/ 186628 h 485775"/>
                    <a:gd name="connsiteX47" fmla="*/ 287129 w 866775"/>
                    <a:gd name="connsiteY47" fmla="*/ 188067 h 485775"/>
                    <a:gd name="connsiteX48" fmla="*/ 289701 w 866775"/>
                    <a:gd name="connsiteY48" fmla="*/ 189571 h 485775"/>
                    <a:gd name="connsiteX49" fmla="*/ 291911 w 866775"/>
                    <a:gd name="connsiteY49" fmla="*/ 190610 h 485775"/>
                    <a:gd name="connsiteX50" fmla="*/ 294768 w 866775"/>
                    <a:gd name="connsiteY50" fmla="*/ 191543 h 485775"/>
                    <a:gd name="connsiteX51" fmla="*/ 297007 w 866775"/>
                    <a:gd name="connsiteY51" fmla="*/ 192143 h 485775"/>
                    <a:gd name="connsiteX52" fmla="*/ 300388 w 866775"/>
                    <a:gd name="connsiteY52" fmla="*/ 192505 h 485775"/>
                    <a:gd name="connsiteX53" fmla="*/ 302103 w 866775"/>
                    <a:gd name="connsiteY53" fmla="*/ 192686 h 485775"/>
                    <a:gd name="connsiteX54" fmla="*/ 307618 w 866775"/>
                    <a:gd name="connsiteY54" fmla="*/ 192067 h 485775"/>
                    <a:gd name="connsiteX55" fmla="*/ 308199 w 866775"/>
                    <a:gd name="connsiteY55" fmla="*/ 191905 h 485775"/>
                    <a:gd name="connsiteX56" fmla="*/ 312780 w 866775"/>
                    <a:gd name="connsiteY56" fmla="*/ 190410 h 485775"/>
                    <a:gd name="connsiteX57" fmla="*/ 313847 w 866775"/>
                    <a:gd name="connsiteY57" fmla="*/ 189914 h 485775"/>
                    <a:gd name="connsiteX58" fmla="*/ 317676 w 866775"/>
                    <a:gd name="connsiteY58" fmla="*/ 187657 h 485775"/>
                    <a:gd name="connsiteX59" fmla="*/ 318695 w 866775"/>
                    <a:gd name="connsiteY59" fmla="*/ 186933 h 485775"/>
                    <a:gd name="connsiteX60" fmla="*/ 319791 w 866775"/>
                    <a:gd name="connsiteY60" fmla="*/ 186152 h 485775"/>
                    <a:gd name="connsiteX61" fmla="*/ 322077 w 866775"/>
                    <a:gd name="connsiteY61" fmla="*/ 183771 h 485775"/>
                    <a:gd name="connsiteX62" fmla="*/ 322781 w 866775"/>
                    <a:gd name="connsiteY62" fmla="*/ 183114 h 485775"/>
                    <a:gd name="connsiteX63" fmla="*/ 323267 w 866775"/>
                    <a:gd name="connsiteY63" fmla="*/ 182523 h 485775"/>
                    <a:gd name="connsiteX64" fmla="*/ 323743 w 866775"/>
                    <a:gd name="connsiteY64" fmla="*/ 181942 h 485775"/>
                    <a:gd name="connsiteX65" fmla="*/ 368397 w 866775"/>
                    <a:gd name="connsiteY65" fmla="*/ 128164 h 485775"/>
                    <a:gd name="connsiteX66" fmla="*/ 360300 w 866775"/>
                    <a:gd name="connsiteY66" fmla="*/ 238035 h 485775"/>
                    <a:gd name="connsiteX67" fmla="*/ 379798 w 866775"/>
                    <a:gd name="connsiteY67" fmla="*/ 238035 h 485775"/>
                    <a:gd name="connsiteX68" fmla="*/ 379798 w 866775"/>
                    <a:gd name="connsiteY68" fmla="*/ 239968 h 485775"/>
                    <a:gd name="connsiteX69" fmla="*/ 359910 w 866775"/>
                    <a:gd name="connsiteY69" fmla="*/ 452947 h 485775"/>
                    <a:gd name="connsiteX70" fmla="*/ 384503 w 866775"/>
                    <a:gd name="connsiteY70" fmla="*/ 482599 h 485775"/>
                    <a:gd name="connsiteX71" fmla="*/ 387066 w 866775"/>
                    <a:gd name="connsiteY71" fmla="*/ 482713 h 485775"/>
                    <a:gd name="connsiteX72" fmla="*/ 414155 w 866775"/>
                    <a:gd name="connsiteY72" fmla="*/ 458005 h 485775"/>
                    <a:gd name="connsiteX73" fmla="*/ 433405 w 866775"/>
                    <a:gd name="connsiteY73" fmla="*/ 251827 h 485775"/>
                    <a:gd name="connsiteX74" fmla="*/ 437015 w 866775"/>
                    <a:gd name="connsiteY74" fmla="*/ 251827 h 485775"/>
                    <a:gd name="connsiteX75" fmla="*/ 456255 w 866775"/>
                    <a:gd name="connsiteY75" fmla="*/ 458005 h 485775"/>
                    <a:gd name="connsiteX76" fmla="*/ 483344 w 866775"/>
                    <a:gd name="connsiteY76" fmla="*/ 482713 h 485775"/>
                    <a:gd name="connsiteX77" fmla="*/ 485926 w 866775"/>
                    <a:gd name="connsiteY77" fmla="*/ 482599 h 485775"/>
                    <a:gd name="connsiteX78" fmla="*/ 510510 w 866775"/>
                    <a:gd name="connsiteY78" fmla="*/ 452947 h 485775"/>
                    <a:gd name="connsiteX79" fmla="*/ 490612 w 866775"/>
                    <a:gd name="connsiteY79" fmla="*/ 239949 h 485775"/>
                    <a:gd name="connsiteX80" fmla="*/ 490612 w 866775"/>
                    <a:gd name="connsiteY80" fmla="*/ 238025 h 485775"/>
                    <a:gd name="connsiteX81" fmla="*/ 510100 w 866775"/>
                    <a:gd name="connsiteY81" fmla="*/ 238025 h 485775"/>
                    <a:gd name="connsiteX82" fmla="*/ 501994 w 866775"/>
                    <a:gd name="connsiteY82" fmla="*/ 128050 h 485775"/>
                    <a:gd name="connsiteX83" fmla="*/ 547057 w 866775"/>
                    <a:gd name="connsiteY83" fmla="*/ 180780 h 485775"/>
                    <a:gd name="connsiteX84" fmla="*/ 551715 w 866775"/>
                    <a:gd name="connsiteY84" fmla="*/ 186104 h 485775"/>
                    <a:gd name="connsiteX85" fmla="*/ 563916 w 866775"/>
                    <a:gd name="connsiteY85" fmla="*/ 192019 h 485775"/>
                    <a:gd name="connsiteX86" fmla="*/ 564126 w 866775"/>
                    <a:gd name="connsiteY86" fmla="*/ 192086 h 485775"/>
                    <a:gd name="connsiteX87" fmla="*/ 569403 w 866775"/>
                    <a:gd name="connsiteY87" fmla="*/ 192648 h 485775"/>
                    <a:gd name="connsiteX88" fmla="*/ 569422 w 866775"/>
                    <a:gd name="connsiteY88" fmla="*/ 192648 h 485775"/>
                    <a:gd name="connsiteX89" fmla="*/ 569784 w 866775"/>
                    <a:gd name="connsiteY89" fmla="*/ 192686 h 485775"/>
                    <a:gd name="connsiteX90" fmla="*/ 587472 w 866775"/>
                    <a:gd name="connsiteY90" fmla="*/ 186152 h 485775"/>
                    <a:gd name="connsiteX91" fmla="*/ 592510 w 866775"/>
                    <a:gd name="connsiteY91" fmla="*/ 180218 h 485775"/>
                    <a:gd name="connsiteX92" fmla="*/ 635735 w 866775"/>
                    <a:gd name="connsiteY92" fmla="*/ 128164 h 485775"/>
                    <a:gd name="connsiteX93" fmla="*/ 627629 w 866775"/>
                    <a:gd name="connsiteY93" fmla="*/ 238035 h 485775"/>
                    <a:gd name="connsiteX94" fmla="*/ 647127 w 866775"/>
                    <a:gd name="connsiteY94" fmla="*/ 238035 h 485775"/>
                    <a:gd name="connsiteX95" fmla="*/ 647127 w 866775"/>
                    <a:gd name="connsiteY95" fmla="*/ 239968 h 485775"/>
                    <a:gd name="connsiteX96" fmla="*/ 627239 w 866775"/>
                    <a:gd name="connsiteY96" fmla="*/ 452947 h 485775"/>
                    <a:gd name="connsiteX97" fmla="*/ 651832 w 866775"/>
                    <a:gd name="connsiteY97" fmla="*/ 482599 h 485775"/>
                    <a:gd name="connsiteX98" fmla="*/ 654394 w 866775"/>
                    <a:gd name="connsiteY98" fmla="*/ 482713 h 485775"/>
                    <a:gd name="connsiteX99" fmla="*/ 681483 w 866775"/>
                    <a:gd name="connsiteY99" fmla="*/ 458005 h 485775"/>
                    <a:gd name="connsiteX100" fmla="*/ 700733 w 866775"/>
                    <a:gd name="connsiteY100" fmla="*/ 251827 h 485775"/>
                    <a:gd name="connsiteX101" fmla="*/ 704343 w 866775"/>
                    <a:gd name="connsiteY101" fmla="*/ 251827 h 485775"/>
                    <a:gd name="connsiteX102" fmla="*/ 723593 w 866775"/>
                    <a:gd name="connsiteY102" fmla="*/ 458005 h 485775"/>
                    <a:gd name="connsiteX103" fmla="*/ 750683 w 866775"/>
                    <a:gd name="connsiteY103" fmla="*/ 482713 h 485775"/>
                    <a:gd name="connsiteX104" fmla="*/ 753254 w 866775"/>
                    <a:gd name="connsiteY104" fmla="*/ 482599 h 485775"/>
                    <a:gd name="connsiteX105" fmla="*/ 777838 w 866775"/>
                    <a:gd name="connsiteY105" fmla="*/ 452947 h 485775"/>
                    <a:gd name="connsiteX106" fmla="*/ 757969 w 866775"/>
                    <a:gd name="connsiteY106" fmla="*/ 239949 h 485775"/>
                    <a:gd name="connsiteX107" fmla="*/ 757969 w 866775"/>
                    <a:gd name="connsiteY107" fmla="*/ 238025 h 485775"/>
                    <a:gd name="connsiteX108" fmla="*/ 777457 w 866775"/>
                    <a:gd name="connsiteY108" fmla="*/ 238025 h 485775"/>
                    <a:gd name="connsiteX109" fmla="*/ 769352 w 866775"/>
                    <a:gd name="connsiteY109" fmla="*/ 128050 h 485775"/>
                    <a:gd name="connsiteX110" fmla="*/ 816434 w 866775"/>
                    <a:gd name="connsiteY110" fmla="*/ 183142 h 485775"/>
                    <a:gd name="connsiteX111" fmla="*/ 837160 w 866775"/>
                    <a:gd name="connsiteY111" fmla="*/ 192677 h 485775"/>
                    <a:gd name="connsiteX112" fmla="*/ 854838 w 866775"/>
                    <a:gd name="connsiteY112" fmla="*/ 186142 h 485775"/>
                    <a:gd name="connsiteX113" fmla="*/ 857848 w 866775"/>
                    <a:gd name="connsiteY113" fmla="*/ 14774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866775" h="485775">
                      <a:moveTo>
                        <a:pt x="857848" y="147747"/>
                      </a:moveTo>
                      <a:lnTo>
                        <a:pt x="762598" y="36305"/>
                      </a:lnTo>
                      <a:lnTo>
                        <a:pt x="745720" y="22732"/>
                      </a:lnTo>
                      <a:cubicBezTo>
                        <a:pt x="745720" y="-6434"/>
                        <a:pt x="735204" y="14273"/>
                        <a:pt x="703981" y="14273"/>
                      </a:cubicBezTo>
                      <a:lnTo>
                        <a:pt x="701153" y="14273"/>
                      </a:lnTo>
                      <a:cubicBezTo>
                        <a:pt x="669939" y="14273"/>
                        <a:pt x="659414" y="-6434"/>
                        <a:pt x="659414" y="22732"/>
                      </a:cubicBezTo>
                      <a:lnTo>
                        <a:pt x="642526" y="36409"/>
                      </a:lnTo>
                      <a:lnTo>
                        <a:pt x="569441" y="123125"/>
                      </a:lnTo>
                      <a:lnTo>
                        <a:pt x="495251" y="36314"/>
                      </a:lnTo>
                      <a:lnTo>
                        <a:pt x="478382" y="22741"/>
                      </a:lnTo>
                      <a:cubicBezTo>
                        <a:pt x="478382" y="-6424"/>
                        <a:pt x="467857" y="14283"/>
                        <a:pt x="436634" y="14283"/>
                      </a:cubicBezTo>
                      <a:lnTo>
                        <a:pt x="433805" y="14283"/>
                      </a:lnTo>
                      <a:cubicBezTo>
                        <a:pt x="402591" y="14283"/>
                        <a:pt x="392066" y="-6424"/>
                        <a:pt x="392066" y="22741"/>
                      </a:cubicBezTo>
                      <a:lnTo>
                        <a:pt x="375178" y="36419"/>
                      </a:lnTo>
                      <a:lnTo>
                        <a:pt x="301941" y="123335"/>
                      </a:lnTo>
                      <a:lnTo>
                        <a:pt x="227560" y="36314"/>
                      </a:lnTo>
                      <a:lnTo>
                        <a:pt x="210691" y="22741"/>
                      </a:lnTo>
                      <a:cubicBezTo>
                        <a:pt x="210691" y="-6424"/>
                        <a:pt x="200166" y="14283"/>
                        <a:pt x="168943" y="14283"/>
                      </a:cubicBezTo>
                      <a:lnTo>
                        <a:pt x="166114" y="14283"/>
                      </a:lnTo>
                      <a:cubicBezTo>
                        <a:pt x="134901" y="14283"/>
                        <a:pt x="124376" y="-6424"/>
                        <a:pt x="124376" y="22741"/>
                      </a:cubicBezTo>
                      <a:lnTo>
                        <a:pt x="107488" y="36419"/>
                      </a:lnTo>
                      <a:lnTo>
                        <a:pt x="13686" y="147709"/>
                      </a:lnTo>
                      <a:cubicBezTo>
                        <a:pt x="3894" y="159158"/>
                        <a:pt x="5256" y="176351"/>
                        <a:pt x="16686" y="186104"/>
                      </a:cubicBezTo>
                      <a:cubicBezTo>
                        <a:pt x="21830" y="190495"/>
                        <a:pt x="28106" y="192648"/>
                        <a:pt x="34374" y="192648"/>
                      </a:cubicBezTo>
                      <a:cubicBezTo>
                        <a:pt x="42061" y="192648"/>
                        <a:pt x="49700" y="189410"/>
                        <a:pt x="55091" y="183104"/>
                      </a:cubicBezTo>
                      <a:lnTo>
                        <a:pt x="100706" y="128154"/>
                      </a:lnTo>
                      <a:lnTo>
                        <a:pt x="92610" y="238025"/>
                      </a:lnTo>
                      <a:lnTo>
                        <a:pt x="112107" y="238025"/>
                      </a:lnTo>
                      <a:lnTo>
                        <a:pt x="112107" y="239959"/>
                      </a:lnTo>
                      <a:lnTo>
                        <a:pt x="92219" y="452938"/>
                      </a:lnTo>
                      <a:cubicBezTo>
                        <a:pt x="90819" y="467921"/>
                        <a:pt x="101830" y="481198"/>
                        <a:pt x="116813" y="482589"/>
                      </a:cubicBezTo>
                      <a:cubicBezTo>
                        <a:pt x="117670" y="482665"/>
                        <a:pt x="118527" y="482703"/>
                        <a:pt x="119375" y="482703"/>
                      </a:cubicBezTo>
                      <a:cubicBezTo>
                        <a:pt x="133272" y="482703"/>
                        <a:pt x="145140" y="472121"/>
                        <a:pt x="146464" y="457996"/>
                      </a:cubicBezTo>
                      <a:lnTo>
                        <a:pt x="165714" y="251817"/>
                      </a:lnTo>
                      <a:lnTo>
                        <a:pt x="169324" y="251817"/>
                      </a:lnTo>
                      <a:lnTo>
                        <a:pt x="188574" y="457996"/>
                      </a:lnTo>
                      <a:cubicBezTo>
                        <a:pt x="189908" y="472112"/>
                        <a:pt x="201776" y="482703"/>
                        <a:pt x="215663" y="482703"/>
                      </a:cubicBezTo>
                      <a:cubicBezTo>
                        <a:pt x="216511" y="482703"/>
                        <a:pt x="217368" y="482665"/>
                        <a:pt x="218235" y="482589"/>
                      </a:cubicBezTo>
                      <a:cubicBezTo>
                        <a:pt x="233208" y="481198"/>
                        <a:pt x="244210" y="467921"/>
                        <a:pt x="242829" y="452938"/>
                      </a:cubicBezTo>
                      <a:lnTo>
                        <a:pt x="222912" y="239949"/>
                      </a:lnTo>
                      <a:lnTo>
                        <a:pt x="222912" y="238025"/>
                      </a:lnTo>
                      <a:lnTo>
                        <a:pt x="242400" y="238025"/>
                      </a:lnTo>
                      <a:lnTo>
                        <a:pt x="234294" y="128050"/>
                      </a:lnTo>
                      <a:lnTo>
                        <a:pt x="281376" y="183142"/>
                      </a:lnTo>
                      <a:cubicBezTo>
                        <a:pt x="281824" y="183666"/>
                        <a:pt x="282367" y="184028"/>
                        <a:pt x="282843" y="184514"/>
                      </a:cubicBezTo>
                      <a:cubicBezTo>
                        <a:pt x="283367" y="185038"/>
                        <a:pt x="283796" y="185619"/>
                        <a:pt x="284367" y="186104"/>
                      </a:cubicBezTo>
                      <a:cubicBezTo>
                        <a:pt x="284596" y="186304"/>
                        <a:pt x="284862" y="186438"/>
                        <a:pt x="285110" y="186628"/>
                      </a:cubicBezTo>
                      <a:cubicBezTo>
                        <a:pt x="285767" y="187152"/>
                        <a:pt x="286444" y="187609"/>
                        <a:pt x="287129" y="188067"/>
                      </a:cubicBezTo>
                      <a:cubicBezTo>
                        <a:pt x="287968" y="188619"/>
                        <a:pt x="288815" y="189124"/>
                        <a:pt x="289701" y="189571"/>
                      </a:cubicBezTo>
                      <a:cubicBezTo>
                        <a:pt x="290435" y="189952"/>
                        <a:pt x="291158" y="190305"/>
                        <a:pt x="291911" y="190610"/>
                      </a:cubicBezTo>
                      <a:cubicBezTo>
                        <a:pt x="292854" y="190991"/>
                        <a:pt x="293806" y="191276"/>
                        <a:pt x="294768" y="191543"/>
                      </a:cubicBezTo>
                      <a:cubicBezTo>
                        <a:pt x="295521" y="191743"/>
                        <a:pt x="296245" y="191991"/>
                        <a:pt x="297007" y="192143"/>
                      </a:cubicBezTo>
                      <a:cubicBezTo>
                        <a:pt x="298131" y="192353"/>
                        <a:pt x="299255" y="192429"/>
                        <a:pt x="300388" y="192505"/>
                      </a:cubicBezTo>
                      <a:cubicBezTo>
                        <a:pt x="300960" y="192534"/>
                        <a:pt x="301531" y="192686"/>
                        <a:pt x="302103" y="192686"/>
                      </a:cubicBezTo>
                      <a:cubicBezTo>
                        <a:pt x="303950" y="192686"/>
                        <a:pt x="305789" y="192438"/>
                        <a:pt x="307618" y="192067"/>
                      </a:cubicBezTo>
                      <a:cubicBezTo>
                        <a:pt x="307818" y="192019"/>
                        <a:pt x="307999" y="191953"/>
                        <a:pt x="308199" y="191905"/>
                      </a:cubicBezTo>
                      <a:cubicBezTo>
                        <a:pt x="309761" y="191553"/>
                        <a:pt x="311285" y="191048"/>
                        <a:pt x="312780" y="190410"/>
                      </a:cubicBezTo>
                      <a:cubicBezTo>
                        <a:pt x="313142" y="190248"/>
                        <a:pt x="313485" y="190086"/>
                        <a:pt x="313847" y="189914"/>
                      </a:cubicBezTo>
                      <a:cubicBezTo>
                        <a:pt x="315171" y="189276"/>
                        <a:pt x="316438" y="188524"/>
                        <a:pt x="317676" y="187657"/>
                      </a:cubicBezTo>
                      <a:cubicBezTo>
                        <a:pt x="318019" y="187419"/>
                        <a:pt x="318362" y="187200"/>
                        <a:pt x="318695" y="186933"/>
                      </a:cubicBezTo>
                      <a:cubicBezTo>
                        <a:pt x="319057" y="186657"/>
                        <a:pt x="319448" y="186457"/>
                        <a:pt x="319791" y="186152"/>
                      </a:cubicBezTo>
                      <a:cubicBezTo>
                        <a:pt x="320648" y="185419"/>
                        <a:pt x="321334" y="184571"/>
                        <a:pt x="322077" y="183771"/>
                      </a:cubicBezTo>
                      <a:cubicBezTo>
                        <a:pt x="322296" y="183533"/>
                        <a:pt x="322562" y="183361"/>
                        <a:pt x="322781" y="183114"/>
                      </a:cubicBezTo>
                      <a:lnTo>
                        <a:pt x="323267" y="182523"/>
                      </a:lnTo>
                      <a:cubicBezTo>
                        <a:pt x="323429" y="182323"/>
                        <a:pt x="323591" y="182142"/>
                        <a:pt x="323743" y="181942"/>
                      </a:cubicBezTo>
                      <a:lnTo>
                        <a:pt x="368397" y="128164"/>
                      </a:lnTo>
                      <a:lnTo>
                        <a:pt x="360300" y="238035"/>
                      </a:lnTo>
                      <a:lnTo>
                        <a:pt x="379798" y="238035"/>
                      </a:lnTo>
                      <a:lnTo>
                        <a:pt x="379798" y="239968"/>
                      </a:lnTo>
                      <a:lnTo>
                        <a:pt x="359910" y="452947"/>
                      </a:lnTo>
                      <a:cubicBezTo>
                        <a:pt x="358510" y="467930"/>
                        <a:pt x="369521" y="481208"/>
                        <a:pt x="384503" y="482599"/>
                      </a:cubicBezTo>
                      <a:cubicBezTo>
                        <a:pt x="385361" y="482675"/>
                        <a:pt x="386218" y="482713"/>
                        <a:pt x="387066" y="482713"/>
                      </a:cubicBezTo>
                      <a:cubicBezTo>
                        <a:pt x="400953" y="482713"/>
                        <a:pt x="412831" y="472131"/>
                        <a:pt x="414155" y="458005"/>
                      </a:cubicBezTo>
                      <a:lnTo>
                        <a:pt x="433405" y="251827"/>
                      </a:lnTo>
                      <a:lnTo>
                        <a:pt x="437015" y="251827"/>
                      </a:lnTo>
                      <a:lnTo>
                        <a:pt x="456255" y="458005"/>
                      </a:lnTo>
                      <a:cubicBezTo>
                        <a:pt x="457589" y="472121"/>
                        <a:pt x="469466" y="482713"/>
                        <a:pt x="483344" y="482713"/>
                      </a:cubicBezTo>
                      <a:cubicBezTo>
                        <a:pt x="484202" y="482713"/>
                        <a:pt x="485059" y="482675"/>
                        <a:pt x="485926" y="482599"/>
                      </a:cubicBezTo>
                      <a:cubicBezTo>
                        <a:pt x="500889" y="481208"/>
                        <a:pt x="511891" y="467930"/>
                        <a:pt x="510510" y="452947"/>
                      </a:cubicBezTo>
                      <a:lnTo>
                        <a:pt x="490612" y="239949"/>
                      </a:lnTo>
                      <a:lnTo>
                        <a:pt x="490612" y="238025"/>
                      </a:lnTo>
                      <a:lnTo>
                        <a:pt x="510100" y="238025"/>
                      </a:lnTo>
                      <a:lnTo>
                        <a:pt x="501994" y="128050"/>
                      </a:lnTo>
                      <a:lnTo>
                        <a:pt x="547057" y="180780"/>
                      </a:lnTo>
                      <a:cubicBezTo>
                        <a:pt x="548381" y="182694"/>
                        <a:pt x="549867" y="184523"/>
                        <a:pt x="551715" y="186104"/>
                      </a:cubicBezTo>
                      <a:cubicBezTo>
                        <a:pt x="555344" y="189200"/>
                        <a:pt x="559554" y="191124"/>
                        <a:pt x="563916" y="192019"/>
                      </a:cubicBezTo>
                      <a:cubicBezTo>
                        <a:pt x="563993" y="192038"/>
                        <a:pt x="564059" y="192067"/>
                        <a:pt x="564126" y="192086"/>
                      </a:cubicBezTo>
                      <a:cubicBezTo>
                        <a:pt x="565878" y="192429"/>
                        <a:pt x="567631" y="192648"/>
                        <a:pt x="569403" y="192648"/>
                      </a:cubicBezTo>
                      <a:cubicBezTo>
                        <a:pt x="569412" y="192648"/>
                        <a:pt x="569412" y="192648"/>
                        <a:pt x="569422" y="192648"/>
                      </a:cubicBezTo>
                      <a:cubicBezTo>
                        <a:pt x="569546" y="192648"/>
                        <a:pt x="569660" y="192686"/>
                        <a:pt x="569784" y="192686"/>
                      </a:cubicBezTo>
                      <a:cubicBezTo>
                        <a:pt x="576051" y="192686"/>
                        <a:pt x="582328" y="190534"/>
                        <a:pt x="587472" y="186152"/>
                      </a:cubicBezTo>
                      <a:cubicBezTo>
                        <a:pt x="589520" y="184399"/>
                        <a:pt x="591120" y="182361"/>
                        <a:pt x="592510" y="180218"/>
                      </a:cubicBezTo>
                      <a:lnTo>
                        <a:pt x="635735" y="128164"/>
                      </a:lnTo>
                      <a:lnTo>
                        <a:pt x="627629" y="238035"/>
                      </a:lnTo>
                      <a:lnTo>
                        <a:pt x="647127" y="238035"/>
                      </a:lnTo>
                      <a:lnTo>
                        <a:pt x="647127" y="239968"/>
                      </a:lnTo>
                      <a:lnTo>
                        <a:pt x="627239" y="452947"/>
                      </a:lnTo>
                      <a:cubicBezTo>
                        <a:pt x="625838" y="467930"/>
                        <a:pt x="636849" y="481208"/>
                        <a:pt x="651832" y="482599"/>
                      </a:cubicBezTo>
                      <a:cubicBezTo>
                        <a:pt x="652689" y="482675"/>
                        <a:pt x="653547" y="482713"/>
                        <a:pt x="654394" y="482713"/>
                      </a:cubicBezTo>
                      <a:cubicBezTo>
                        <a:pt x="668291" y="482713"/>
                        <a:pt x="680159" y="472131"/>
                        <a:pt x="681483" y="458005"/>
                      </a:cubicBezTo>
                      <a:lnTo>
                        <a:pt x="700733" y="251827"/>
                      </a:lnTo>
                      <a:lnTo>
                        <a:pt x="704343" y="251827"/>
                      </a:lnTo>
                      <a:lnTo>
                        <a:pt x="723593" y="458005"/>
                      </a:lnTo>
                      <a:cubicBezTo>
                        <a:pt x="724927" y="472121"/>
                        <a:pt x="736795" y="482713"/>
                        <a:pt x="750683" y="482713"/>
                      </a:cubicBezTo>
                      <a:cubicBezTo>
                        <a:pt x="751530" y="482713"/>
                        <a:pt x="752387" y="482675"/>
                        <a:pt x="753254" y="482599"/>
                      </a:cubicBezTo>
                      <a:cubicBezTo>
                        <a:pt x="768228" y="481208"/>
                        <a:pt x="779238" y="467930"/>
                        <a:pt x="777838" y="452947"/>
                      </a:cubicBezTo>
                      <a:lnTo>
                        <a:pt x="757969" y="239949"/>
                      </a:lnTo>
                      <a:lnTo>
                        <a:pt x="757969" y="238025"/>
                      </a:lnTo>
                      <a:lnTo>
                        <a:pt x="777457" y="238025"/>
                      </a:lnTo>
                      <a:lnTo>
                        <a:pt x="769352" y="128050"/>
                      </a:lnTo>
                      <a:lnTo>
                        <a:pt x="816434" y="183142"/>
                      </a:lnTo>
                      <a:cubicBezTo>
                        <a:pt x="821825" y="189438"/>
                        <a:pt x="829473" y="192677"/>
                        <a:pt x="837160" y="192677"/>
                      </a:cubicBezTo>
                      <a:cubicBezTo>
                        <a:pt x="843418" y="192677"/>
                        <a:pt x="849695" y="190524"/>
                        <a:pt x="854838" y="186142"/>
                      </a:cubicBezTo>
                      <a:cubicBezTo>
                        <a:pt x="866278" y="176370"/>
                        <a:pt x="867640" y="159177"/>
                        <a:pt x="857848" y="14774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37149721-8B7E-4311-A8F3-D743DBD0DF11}"/>
                    </a:ext>
                  </a:extLst>
                </p:cNvPr>
                <p:cNvSpPr/>
                <p:nvPr/>
              </p:nvSpPr>
              <p:spPr>
                <a:xfrm>
                  <a:off x="6298730" y="2997955"/>
                  <a:ext cx="133350" cy="133350"/>
                </a:xfrm>
                <a:custGeom>
                  <a:avLst/>
                  <a:gdLst>
                    <a:gd name="connsiteX0" fmla="*/ 126683 w 133350"/>
                    <a:gd name="connsiteY0" fmla="*/ 66913 h 133350"/>
                    <a:gd name="connsiteX1" fmla="*/ 66913 w 133350"/>
                    <a:gd name="connsiteY1" fmla="*/ 126682 h 133350"/>
                    <a:gd name="connsiteX2" fmla="*/ 7144 w 133350"/>
                    <a:gd name="connsiteY2" fmla="*/ 66913 h 133350"/>
                    <a:gd name="connsiteX3" fmla="*/ 66913 w 133350"/>
                    <a:gd name="connsiteY3" fmla="*/ 7144 h 133350"/>
                    <a:gd name="connsiteX4" fmla="*/ 126683 w 133350"/>
                    <a:gd name="connsiteY4" fmla="*/ 6691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26683" y="66913"/>
                      </a:moveTo>
                      <a:cubicBezTo>
                        <a:pt x="126683" y="99923"/>
                        <a:pt x="99923" y="126682"/>
                        <a:pt x="66913" y="126682"/>
                      </a:cubicBezTo>
                      <a:cubicBezTo>
                        <a:pt x="33903" y="126682"/>
                        <a:pt x="7144" y="99923"/>
                        <a:pt x="7144" y="66913"/>
                      </a:cubicBezTo>
                      <a:cubicBezTo>
                        <a:pt x="7144" y="33903"/>
                        <a:pt x="33903" y="7144"/>
                        <a:pt x="66913" y="7144"/>
                      </a:cubicBezTo>
                      <a:cubicBezTo>
                        <a:pt x="99923" y="7144"/>
                        <a:pt x="126683" y="33903"/>
                        <a:pt x="126683" y="669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6" name="Group 285">
                <a:extLst>
                  <a:ext uri="{FF2B5EF4-FFF2-40B4-BE49-F238E27FC236}">
                    <a16:creationId xmlns:a16="http://schemas.microsoft.com/office/drawing/2014/main" id="{57ADF174-D597-40C3-91DE-FB947ACFD318}"/>
                  </a:ext>
                </a:extLst>
              </p:cNvPr>
              <p:cNvGrpSpPr/>
              <p:nvPr/>
            </p:nvGrpSpPr>
            <p:grpSpPr>
              <a:xfrm>
                <a:off x="6251070" y="4855168"/>
                <a:ext cx="1221640" cy="425472"/>
                <a:chOff x="4224528" y="5719876"/>
                <a:chExt cx="2481419" cy="864227"/>
              </a:xfrm>
            </p:grpSpPr>
            <p:sp>
              <p:nvSpPr>
                <p:cNvPr id="290" name="Arrow: Up 289">
                  <a:extLst>
                    <a:ext uri="{FF2B5EF4-FFF2-40B4-BE49-F238E27FC236}">
                      <a16:creationId xmlns:a16="http://schemas.microsoft.com/office/drawing/2014/main" id="{218C4FC7-41CE-4D05-A163-351769F8444A}"/>
                    </a:ext>
                  </a:extLst>
                </p:cNvPr>
                <p:cNvSpPr/>
                <p:nvPr/>
              </p:nvSpPr>
              <p:spPr>
                <a:xfrm rot="5400000">
                  <a:off x="4716178" y="5381664"/>
                  <a:ext cx="460818" cy="1444118"/>
                </a:xfrm>
                <a:prstGeom prst="upArrow">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0ED2BCD7-3F37-4582-B53B-A9635B2B0B64}"/>
                    </a:ext>
                  </a:extLst>
                </p:cNvPr>
                <p:cNvGrpSpPr/>
                <p:nvPr/>
              </p:nvGrpSpPr>
              <p:grpSpPr>
                <a:xfrm>
                  <a:off x="5841718" y="5719876"/>
                  <a:ext cx="864229" cy="864227"/>
                  <a:chOff x="3038498" y="4899165"/>
                  <a:chExt cx="864229" cy="864227"/>
                </a:xfrm>
                <a:solidFill>
                  <a:schemeClr val="bg1">
                    <a:alpha val="14000"/>
                  </a:schemeClr>
                </a:solidFill>
              </p:grpSpPr>
              <p:sp>
                <p:nvSpPr>
                  <p:cNvPr id="292" name="Oval 291">
                    <a:extLst>
                      <a:ext uri="{FF2B5EF4-FFF2-40B4-BE49-F238E27FC236}">
                        <a16:creationId xmlns:a16="http://schemas.microsoft.com/office/drawing/2014/main" id="{1AD62E10-1759-44A7-A41E-97E4D2C20DDB}"/>
                      </a:ext>
                    </a:extLst>
                  </p:cNvPr>
                  <p:cNvSpPr/>
                  <p:nvPr/>
                </p:nvSpPr>
                <p:spPr>
                  <a:xfrm>
                    <a:off x="3038498" y="4899165"/>
                    <a:ext cx="864229" cy="864227"/>
                  </a:xfrm>
                  <a:prstGeom prst="ellipse">
                    <a:avLst/>
                  </a:prstGeom>
                  <a:gr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3" name="TextBox 292">
                    <a:extLst>
                      <a:ext uri="{FF2B5EF4-FFF2-40B4-BE49-F238E27FC236}">
                        <a16:creationId xmlns:a16="http://schemas.microsoft.com/office/drawing/2014/main" id="{C8FC69D0-F5B3-4CC8-A9D1-5D9693701045}"/>
                      </a:ext>
                    </a:extLst>
                  </p:cNvPr>
                  <p:cNvSpPr txBox="1"/>
                  <p:nvPr/>
                </p:nvSpPr>
                <p:spPr>
                  <a:xfrm>
                    <a:off x="3249632" y="4995427"/>
                    <a:ext cx="441961" cy="671703"/>
                  </a:xfrm>
                  <a:custGeom>
                    <a:avLst/>
                    <a:gdLst>
                      <a:gd name="connsiteX0" fmla="*/ 96440 w 380069"/>
                      <a:gd name="connsiteY0" fmla="*/ 366005 h 577640"/>
                      <a:gd name="connsiteX1" fmla="*/ 116364 w 380069"/>
                      <a:gd name="connsiteY1" fmla="*/ 416569 h 577640"/>
                      <a:gd name="connsiteX2" fmla="*/ 162408 w 380069"/>
                      <a:gd name="connsiteY2" fmla="*/ 452735 h 577640"/>
                      <a:gd name="connsiteX3" fmla="*/ 162408 w 380069"/>
                      <a:gd name="connsiteY3" fmla="*/ 454409 h 577640"/>
                      <a:gd name="connsiteX4" fmla="*/ 112011 w 380069"/>
                      <a:gd name="connsiteY4" fmla="*/ 423936 h 577640"/>
                      <a:gd name="connsiteX5" fmla="*/ 87064 w 380069"/>
                      <a:gd name="connsiteY5" fmla="*/ 368349 h 577640"/>
                      <a:gd name="connsiteX6" fmla="*/ 197570 w 380069"/>
                      <a:gd name="connsiteY6" fmla="*/ 296354 h 577640"/>
                      <a:gd name="connsiteX7" fmla="*/ 197570 w 380069"/>
                      <a:gd name="connsiteY7" fmla="*/ 464456 h 577640"/>
                      <a:gd name="connsiteX8" fmla="*/ 201253 w 380069"/>
                      <a:gd name="connsiteY8" fmla="*/ 464456 h 577640"/>
                      <a:gd name="connsiteX9" fmla="*/ 214313 w 380069"/>
                      <a:gd name="connsiteY9" fmla="*/ 463116 h 577640"/>
                      <a:gd name="connsiteX10" fmla="*/ 217996 w 380069"/>
                      <a:gd name="connsiteY10" fmla="*/ 463116 h 577640"/>
                      <a:gd name="connsiteX11" fmla="*/ 217996 w 380069"/>
                      <a:gd name="connsiteY11" fmla="*/ 320799 h 577640"/>
                      <a:gd name="connsiteX12" fmla="*/ 283630 w 380069"/>
                      <a:gd name="connsiteY12" fmla="*/ 366006 h 577640"/>
                      <a:gd name="connsiteX13" fmla="*/ 281286 w 380069"/>
                      <a:gd name="connsiteY13" fmla="*/ 366006 h 577640"/>
                      <a:gd name="connsiteX14" fmla="*/ 226368 w 380069"/>
                      <a:gd name="connsiteY14" fmla="*/ 332854 h 577640"/>
                      <a:gd name="connsiteX15" fmla="*/ 226368 w 380069"/>
                      <a:gd name="connsiteY15" fmla="*/ 463116 h 577640"/>
                      <a:gd name="connsiteX16" fmla="*/ 277770 w 380069"/>
                      <a:gd name="connsiteY16" fmla="*/ 436662 h 577640"/>
                      <a:gd name="connsiteX17" fmla="*/ 296020 w 380069"/>
                      <a:gd name="connsiteY17" fmla="*/ 388777 h 577640"/>
                      <a:gd name="connsiteX18" fmla="*/ 275258 w 380069"/>
                      <a:gd name="connsiteY18" fmla="*/ 336203 h 577640"/>
                      <a:gd name="connsiteX19" fmla="*/ 248134 w 380069"/>
                      <a:gd name="connsiteY19" fmla="*/ 313767 h 577640"/>
                      <a:gd name="connsiteX20" fmla="*/ 201923 w 380069"/>
                      <a:gd name="connsiteY20" fmla="*/ 297694 h 577640"/>
                      <a:gd name="connsiteX21" fmla="*/ 334193 w 380069"/>
                      <a:gd name="connsiteY21" fmla="*/ 270235 h 577640"/>
                      <a:gd name="connsiteX22" fmla="*/ 380069 w 380069"/>
                      <a:gd name="connsiteY22" fmla="*/ 364666 h 577640"/>
                      <a:gd name="connsiteX23" fmla="*/ 340388 w 380069"/>
                      <a:gd name="connsiteY23" fmla="*/ 463116 h 577640"/>
                      <a:gd name="connsiteX24" fmla="*/ 244115 w 380069"/>
                      <a:gd name="connsiteY24" fmla="*/ 514685 h 577640"/>
                      <a:gd name="connsiteX25" fmla="*/ 229381 w 380069"/>
                      <a:gd name="connsiteY25" fmla="*/ 516694 h 577640"/>
                      <a:gd name="connsiteX26" fmla="*/ 226367 w 380069"/>
                      <a:gd name="connsiteY26" fmla="*/ 517364 h 577640"/>
                      <a:gd name="connsiteX27" fmla="*/ 226367 w 380069"/>
                      <a:gd name="connsiteY27" fmla="*/ 577640 h 577640"/>
                      <a:gd name="connsiteX28" fmla="*/ 189532 w 380069"/>
                      <a:gd name="connsiteY28" fmla="*/ 577640 h 577640"/>
                      <a:gd name="connsiteX29" fmla="*/ 182165 w 380069"/>
                      <a:gd name="connsiteY29" fmla="*/ 568598 h 577640"/>
                      <a:gd name="connsiteX30" fmla="*/ 217995 w 380069"/>
                      <a:gd name="connsiteY30" fmla="*/ 568598 h 577640"/>
                      <a:gd name="connsiteX31" fmla="*/ 217995 w 380069"/>
                      <a:gd name="connsiteY31" fmla="*/ 507988 h 577640"/>
                      <a:gd name="connsiteX32" fmla="*/ 278271 w 380069"/>
                      <a:gd name="connsiteY32" fmla="*/ 494259 h 577640"/>
                      <a:gd name="connsiteX33" fmla="*/ 345244 w 380069"/>
                      <a:gd name="connsiteY33" fmla="*/ 441183 h 577640"/>
                      <a:gd name="connsiteX34" fmla="*/ 370358 w 380069"/>
                      <a:gd name="connsiteY34" fmla="*/ 363327 h 577640"/>
                      <a:gd name="connsiteX35" fmla="*/ 334193 w 380069"/>
                      <a:gd name="connsiteY35" fmla="*/ 272244 h 577640"/>
                      <a:gd name="connsiteX36" fmla="*/ 170781 w 380069"/>
                      <a:gd name="connsiteY36" fmla="*/ 72331 h 577640"/>
                      <a:gd name="connsiteX37" fmla="*/ 113184 w 380069"/>
                      <a:gd name="connsiteY37" fmla="*/ 92925 h 577640"/>
                      <a:gd name="connsiteX38" fmla="*/ 89074 w 380069"/>
                      <a:gd name="connsiteY38" fmla="*/ 142317 h 577640"/>
                      <a:gd name="connsiteX39" fmla="*/ 166428 w 380069"/>
                      <a:gd name="connsiteY39" fmla="*/ 216657 h 577640"/>
                      <a:gd name="connsiteX40" fmla="*/ 170781 w 380069"/>
                      <a:gd name="connsiteY40" fmla="*/ 217661 h 577640"/>
                      <a:gd name="connsiteX41" fmla="*/ 170781 w 380069"/>
                      <a:gd name="connsiteY41" fmla="*/ 99455 h 577640"/>
                      <a:gd name="connsiteX42" fmla="*/ 133444 w 380069"/>
                      <a:gd name="connsiteY42" fmla="*/ 115361 h 577640"/>
                      <a:gd name="connsiteX43" fmla="*/ 119547 w 380069"/>
                      <a:gd name="connsiteY43" fmla="*/ 150689 h 577640"/>
                      <a:gd name="connsiteX44" fmla="*/ 155377 w 380069"/>
                      <a:gd name="connsiteY44" fmla="*/ 202927 h 577640"/>
                      <a:gd name="connsiteX45" fmla="*/ 155377 w 380069"/>
                      <a:gd name="connsiteY45" fmla="*/ 205271 h 577640"/>
                      <a:gd name="connsiteX46" fmla="*/ 109836 w 380069"/>
                      <a:gd name="connsiteY46" fmla="*/ 149349 h 577640"/>
                      <a:gd name="connsiteX47" fmla="*/ 127751 w 380069"/>
                      <a:gd name="connsiteY47" fmla="*/ 107826 h 577640"/>
                      <a:gd name="connsiteX48" fmla="*/ 170781 w 380069"/>
                      <a:gd name="connsiteY48" fmla="*/ 90413 h 577640"/>
                      <a:gd name="connsiteX49" fmla="*/ 347253 w 380069"/>
                      <a:gd name="connsiteY49" fmla="*/ 66638 h 577640"/>
                      <a:gd name="connsiteX50" fmla="*/ 355624 w 380069"/>
                      <a:gd name="connsiteY50" fmla="*/ 70322 h 577640"/>
                      <a:gd name="connsiteX51" fmla="*/ 352611 w 380069"/>
                      <a:gd name="connsiteY51" fmla="*/ 75679 h 577640"/>
                      <a:gd name="connsiteX52" fmla="*/ 316110 w 380069"/>
                      <a:gd name="connsiteY52" fmla="*/ 144661 h 577640"/>
                      <a:gd name="connsiteX53" fmla="*/ 303051 w 380069"/>
                      <a:gd name="connsiteY53" fmla="*/ 173125 h 577640"/>
                      <a:gd name="connsiteX54" fmla="*/ 301376 w 380069"/>
                      <a:gd name="connsiteY54" fmla="*/ 177143 h 577640"/>
                      <a:gd name="connsiteX55" fmla="*/ 293340 w 380069"/>
                      <a:gd name="connsiteY55" fmla="*/ 174129 h 577640"/>
                      <a:gd name="connsiteX56" fmla="*/ 296353 w 380069"/>
                      <a:gd name="connsiteY56" fmla="*/ 167767 h 577640"/>
                      <a:gd name="connsiteX57" fmla="*/ 310753 w 380069"/>
                      <a:gd name="connsiteY57" fmla="*/ 136290 h 577640"/>
                      <a:gd name="connsiteX58" fmla="*/ 347253 w 380069"/>
                      <a:gd name="connsiteY58" fmla="*/ 66638 h 577640"/>
                      <a:gd name="connsiteX59" fmla="*/ 171116 w 380069"/>
                      <a:gd name="connsiteY59" fmla="*/ 0 h 577640"/>
                      <a:gd name="connsiteX60" fmla="*/ 198240 w 380069"/>
                      <a:gd name="connsiteY60" fmla="*/ 0 h 577640"/>
                      <a:gd name="connsiteX61" fmla="*/ 198240 w 380069"/>
                      <a:gd name="connsiteY61" fmla="*/ 47216 h 577640"/>
                      <a:gd name="connsiteX62" fmla="*/ 218331 w 380069"/>
                      <a:gd name="connsiteY62" fmla="*/ 51569 h 577640"/>
                      <a:gd name="connsiteX63" fmla="*/ 218331 w 380069"/>
                      <a:gd name="connsiteY63" fmla="*/ 11721 h 577640"/>
                      <a:gd name="connsiteX64" fmla="*/ 227038 w 380069"/>
                      <a:gd name="connsiteY64" fmla="*/ 18083 h 577640"/>
                      <a:gd name="connsiteX65" fmla="*/ 227038 w 380069"/>
                      <a:gd name="connsiteY65" fmla="*/ 51569 h 577640"/>
                      <a:gd name="connsiteX66" fmla="*/ 268896 w 380069"/>
                      <a:gd name="connsiteY66" fmla="*/ 61950 h 577640"/>
                      <a:gd name="connsiteX67" fmla="*/ 298364 w 380069"/>
                      <a:gd name="connsiteY67" fmla="*/ 66303 h 577640"/>
                      <a:gd name="connsiteX68" fmla="*/ 331515 w 380069"/>
                      <a:gd name="connsiteY68" fmla="*/ 54248 h 577640"/>
                      <a:gd name="connsiteX69" fmla="*/ 334194 w 380069"/>
                      <a:gd name="connsiteY69" fmla="*/ 56592 h 577640"/>
                      <a:gd name="connsiteX70" fmla="*/ 279946 w 380069"/>
                      <a:gd name="connsiteY70" fmla="*/ 166427 h 577640"/>
                      <a:gd name="connsiteX71" fmla="*/ 279276 w 380069"/>
                      <a:gd name="connsiteY71" fmla="*/ 169441 h 577640"/>
                      <a:gd name="connsiteX72" fmla="*/ 277267 w 380069"/>
                      <a:gd name="connsiteY72" fmla="*/ 169106 h 577640"/>
                      <a:gd name="connsiteX73" fmla="*/ 198240 w 380069"/>
                      <a:gd name="connsiteY73" fmla="*/ 76684 h 577640"/>
                      <a:gd name="connsiteX74" fmla="*/ 198240 w 380069"/>
                      <a:gd name="connsiteY74" fmla="*/ 224024 h 577640"/>
                      <a:gd name="connsiteX75" fmla="*/ 218331 w 380069"/>
                      <a:gd name="connsiteY75" fmla="*/ 229382 h 577640"/>
                      <a:gd name="connsiteX76" fmla="*/ 218331 w 380069"/>
                      <a:gd name="connsiteY76" fmla="*/ 98450 h 577640"/>
                      <a:gd name="connsiteX77" fmla="*/ 243446 w 380069"/>
                      <a:gd name="connsiteY77" fmla="*/ 113519 h 577640"/>
                      <a:gd name="connsiteX78" fmla="*/ 260859 w 380069"/>
                      <a:gd name="connsiteY78" fmla="*/ 137294 h 577640"/>
                      <a:gd name="connsiteX79" fmla="*/ 257845 w 380069"/>
                      <a:gd name="connsiteY79" fmla="*/ 137294 h 577640"/>
                      <a:gd name="connsiteX80" fmla="*/ 255501 w 380069"/>
                      <a:gd name="connsiteY80" fmla="*/ 134950 h 577640"/>
                      <a:gd name="connsiteX81" fmla="*/ 227038 w 380069"/>
                      <a:gd name="connsiteY81" fmla="*/ 112849 h 577640"/>
                      <a:gd name="connsiteX82" fmla="*/ 227038 w 380069"/>
                      <a:gd name="connsiteY82" fmla="*/ 232061 h 577640"/>
                      <a:gd name="connsiteX83" fmla="*/ 232396 w 380069"/>
                      <a:gd name="connsiteY83" fmla="*/ 233735 h 577640"/>
                      <a:gd name="connsiteX84" fmla="*/ 310419 w 380069"/>
                      <a:gd name="connsiteY84" fmla="*/ 268226 h 577640"/>
                      <a:gd name="connsiteX85" fmla="*/ 351607 w 380069"/>
                      <a:gd name="connsiteY85" fmla="*/ 359309 h 577640"/>
                      <a:gd name="connsiteX86" fmla="*/ 310251 w 380069"/>
                      <a:gd name="connsiteY86" fmla="*/ 452401 h 577640"/>
                      <a:gd name="connsiteX87" fmla="*/ 208955 w 380069"/>
                      <a:gd name="connsiteY87" fmla="*/ 490575 h 577640"/>
                      <a:gd name="connsiteX88" fmla="*/ 198240 w 380069"/>
                      <a:gd name="connsiteY88" fmla="*/ 489905 h 577640"/>
                      <a:gd name="connsiteX89" fmla="*/ 198240 w 380069"/>
                      <a:gd name="connsiteY89" fmla="*/ 551855 h 577640"/>
                      <a:gd name="connsiteX90" fmla="*/ 171116 w 380069"/>
                      <a:gd name="connsiteY90" fmla="*/ 551855 h 577640"/>
                      <a:gd name="connsiteX91" fmla="*/ 171116 w 380069"/>
                      <a:gd name="connsiteY91" fmla="*/ 515690 h 577640"/>
                      <a:gd name="connsiteX92" fmla="*/ 165758 w 380069"/>
                      <a:gd name="connsiteY92" fmla="*/ 514685 h 577640"/>
                      <a:gd name="connsiteX93" fmla="*/ 125239 w 380069"/>
                      <a:gd name="connsiteY93" fmla="*/ 505644 h 577640"/>
                      <a:gd name="connsiteX94" fmla="*/ 94097 w 380069"/>
                      <a:gd name="connsiteY94" fmla="*/ 497942 h 577640"/>
                      <a:gd name="connsiteX95" fmla="*/ 51235 w 380069"/>
                      <a:gd name="connsiteY95" fmla="*/ 492919 h 577640"/>
                      <a:gd name="connsiteX96" fmla="*/ 15739 w 380069"/>
                      <a:gd name="connsiteY96" fmla="*/ 500286 h 577640"/>
                      <a:gd name="connsiteX97" fmla="*/ 11386 w 380069"/>
                      <a:gd name="connsiteY97" fmla="*/ 489905 h 577640"/>
                      <a:gd name="connsiteX98" fmla="*/ 47551 w 380069"/>
                      <a:gd name="connsiteY98" fmla="*/ 482873 h 577640"/>
                      <a:gd name="connsiteX99" fmla="*/ 127583 w 380069"/>
                      <a:gd name="connsiteY99" fmla="*/ 496937 h 577640"/>
                      <a:gd name="connsiteX100" fmla="*/ 166762 w 380069"/>
                      <a:gd name="connsiteY100" fmla="*/ 505309 h 577640"/>
                      <a:gd name="connsiteX101" fmla="*/ 171116 w 380069"/>
                      <a:gd name="connsiteY101" fmla="*/ 506314 h 577640"/>
                      <a:gd name="connsiteX102" fmla="*/ 171116 w 380069"/>
                      <a:gd name="connsiteY102" fmla="*/ 487226 h 577640"/>
                      <a:gd name="connsiteX103" fmla="*/ 89074 w 380069"/>
                      <a:gd name="connsiteY103" fmla="*/ 469479 h 577640"/>
                      <a:gd name="connsiteX104" fmla="*/ 46881 w 380069"/>
                      <a:gd name="connsiteY104" fmla="*/ 462781 h 577640"/>
                      <a:gd name="connsiteX105" fmla="*/ 2679 w 380069"/>
                      <a:gd name="connsiteY105" fmla="*/ 475841 h 577640"/>
                      <a:gd name="connsiteX106" fmla="*/ 0 w 380069"/>
                      <a:gd name="connsiteY106" fmla="*/ 470483 h 577640"/>
                      <a:gd name="connsiteX107" fmla="*/ 3014 w 380069"/>
                      <a:gd name="connsiteY107" fmla="*/ 465795 h 577640"/>
                      <a:gd name="connsiteX108" fmla="*/ 58267 w 380069"/>
                      <a:gd name="connsiteY108" fmla="*/ 352611 h 577640"/>
                      <a:gd name="connsiteX109" fmla="*/ 63625 w 380069"/>
                      <a:gd name="connsiteY109" fmla="*/ 352611 h 577640"/>
                      <a:gd name="connsiteX110" fmla="*/ 98115 w 380069"/>
                      <a:gd name="connsiteY110" fmla="*/ 427956 h 577640"/>
                      <a:gd name="connsiteX111" fmla="*/ 171116 w 380069"/>
                      <a:gd name="connsiteY111" fmla="*/ 461442 h 577640"/>
                      <a:gd name="connsiteX112" fmla="*/ 171116 w 380069"/>
                      <a:gd name="connsiteY112" fmla="*/ 318790 h 577640"/>
                      <a:gd name="connsiteX113" fmla="*/ 164084 w 380069"/>
                      <a:gd name="connsiteY113" fmla="*/ 316781 h 577640"/>
                      <a:gd name="connsiteX114" fmla="*/ 79865 w 380069"/>
                      <a:gd name="connsiteY114" fmla="*/ 290159 h 577640"/>
                      <a:gd name="connsiteX115" fmla="*/ 53913 w 380069"/>
                      <a:gd name="connsiteY115" fmla="*/ 258515 h 577640"/>
                      <a:gd name="connsiteX116" fmla="*/ 66303 w 380069"/>
                      <a:gd name="connsiteY116" fmla="*/ 265212 h 577640"/>
                      <a:gd name="connsiteX117" fmla="*/ 125909 w 380069"/>
                      <a:gd name="connsiteY117" fmla="*/ 296354 h 577640"/>
                      <a:gd name="connsiteX118" fmla="*/ 166093 w 380069"/>
                      <a:gd name="connsiteY118" fmla="*/ 306400 h 577640"/>
                      <a:gd name="connsiteX119" fmla="*/ 171116 w 380069"/>
                      <a:gd name="connsiteY119" fmla="*/ 307740 h 577640"/>
                      <a:gd name="connsiteX120" fmla="*/ 171116 w 380069"/>
                      <a:gd name="connsiteY120" fmla="*/ 289657 h 577640"/>
                      <a:gd name="connsiteX121" fmla="*/ 164418 w 380069"/>
                      <a:gd name="connsiteY121" fmla="*/ 288318 h 577640"/>
                      <a:gd name="connsiteX122" fmla="*/ 70992 w 380069"/>
                      <a:gd name="connsiteY122" fmla="*/ 255501 h 577640"/>
                      <a:gd name="connsiteX123" fmla="*/ 41858 w 380069"/>
                      <a:gd name="connsiteY123" fmla="*/ 217494 h 577640"/>
                      <a:gd name="connsiteX124" fmla="*/ 30808 w 380069"/>
                      <a:gd name="connsiteY124" fmla="*/ 167767 h 577640"/>
                      <a:gd name="connsiteX125" fmla="*/ 68647 w 380069"/>
                      <a:gd name="connsiteY125" fmla="*/ 78358 h 577640"/>
                      <a:gd name="connsiteX126" fmla="*/ 171116 w 380069"/>
                      <a:gd name="connsiteY126" fmla="*/ 45207 h 57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380069" h="577640">
                        <a:moveTo>
                          <a:pt x="96440" y="366005"/>
                        </a:moveTo>
                        <a:cubicBezTo>
                          <a:pt x="100458" y="387659"/>
                          <a:pt x="107100" y="404514"/>
                          <a:pt x="116364" y="416569"/>
                        </a:cubicBezTo>
                        <a:cubicBezTo>
                          <a:pt x="125629" y="428624"/>
                          <a:pt x="140977" y="440679"/>
                          <a:pt x="162408" y="452735"/>
                        </a:cubicBezTo>
                        <a:lnTo>
                          <a:pt x="162408" y="454409"/>
                        </a:lnTo>
                        <a:cubicBezTo>
                          <a:pt x="142540" y="449721"/>
                          <a:pt x="125741" y="439563"/>
                          <a:pt x="112011" y="423936"/>
                        </a:cubicBezTo>
                        <a:cubicBezTo>
                          <a:pt x="98282" y="408309"/>
                          <a:pt x="89966" y="389780"/>
                          <a:pt x="87064" y="368349"/>
                        </a:cubicBezTo>
                        <a:close/>
                        <a:moveTo>
                          <a:pt x="197570" y="296354"/>
                        </a:moveTo>
                        <a:lnTo>
                          <a:pt x="197570" y="464456"/>
                        </a:lnTo>
                        <a:cubicBezTo>
                          <a:pt x="199133" y="464456"/>
                          <a:pt x="200360" y="464456"/>
                          <a:pt x="201253" y="464456"/>
                        </a:cubicBezTo>
                        <a:cubicBezTo>
                          <a:pt x="201923" y="464456"/>
                          <a:pt x="206276" y="464009"/>
                          <a:pt x="214313" y="463116"/>
                        </a:cubicBezTo>
                        <a:cubicBezTo>
                          <a:pt x="215206" y="463116"/>
                          <a:pt x="216434" y="463116"/>
                          <a:pt x="217996" y="463116"/>
                        </a:cubicBezTo>
                        <a:lnTo>
                          <a:pt x="217996" y="320799"/>
                        </a:lnTo>
                        <a:cubicBezTo>
                          <a:pt x="253492" y="328613"/>
                          <a:pt x="275370" y="343682"/>
                          <a:pt x="283630" y="366006"/>
                        </a:cubicBezTo>
                        <a:lnTo>
                          <a:pt x="281286" y="366006"/>
                        </a:lnTo>
                        <a:cubicBezTo>
                          <a:pt x="267668" y="349486"/>
                          <a:pt x="249362" y="338435"/>
                          <a:pt x="226368" y="332854"/>
                        </a:cubicBezTo>
                        <a:lnTo>
                          <a:pt x="226368" y="463116"/>
                        </a:lnTo>
                        <a:cubicBezTo>
                          <a:pt x="248469" y="458428"/>
                          <a:pt x="265603" y="449610"/>
                          <a:pt x="277770" y="436662"/>
                        </a:cubicBezTo>
                        <a:cubicBezTo>
                          <a:pt x="289936" y="423714"/>
                          <a:pt x="296020" y="407752"/>
                          <a:pt x="296020" y="388777"/>
                        </a:cubicBezTo>
                        <a:cubicBezTo>
                          <a:pt x="296020" y="369578"/>
                          <a:pt x="289099" y="352053"/>
                          <a:pt x="275258" y="336203"/>
                        </a:cubicBezTo>
                        <a:cubicBezTo>
                          <a:pt x="266552" y="326157"/>
                          <a:pt x="257510" y="318679"/>
                          <a:pt x="248134" y="313767"/>
                        </a:cubicBezTo>
                        <a:cubicBezTo>
                          <a:pt x="238758" y="308856"/>
                          <a:pt x="223354" y="303498"/>
                          <a:pt x="201923" y="297694"/>
                        </a:cubicBezTo>
                        <a:close/>
                        <a:moveTo>
                          <a:pt x="334193" y="270235"/>
                        </a:moveTo>
                        <a:cubicBezTo>
                          <a:pt x="364777" y="292559"/>
                          <a:pt x="380069" y="324036"/>
                          <a:pt x="380069" y="364666"/>
                        </a:cubicBezTo>
                        <a:cubicBezTo>
                          <a:pt x="380069" y="401055"/>
                          <a:pt x="366842" y="433872"/>
                          <a:pt x="340388" y="463116"/>
                        </a:cubicBezTo>
                        <a:cubicBezTo>
                          <a:pt x="313934" y="492361"/>
                          <a:pt x="281843" y="509551"/>
                          <a:pt x="244115" y="514685"/>
                        </a:cubicBezTo>
                        <a:lnTo>
                          <a:pt x="229381" y="516694"/>
                        </a:lnTo>
                        <a:lnTo>
                          <a:pt x="226367" y="517364"/>
                        </a:lnTo>
                        <a:lnTo>
                          <a:pt x="226367" y="577640"/>
                        </a:lnTo>
                        <a:lnTo>
                          <a:pt x="189532" y="577640"/>
                        </a:lnTo>
                        <a:lnTo>
                          <a:pt x="182165" y="568598"/>
                        </a:lnTo>
                        <a:lnTo>
                          <a:pt x="217995" y="568598"/>
                        </a:lnTo>
                        <a:lnTo>
                          <a:pt x="217995" y="507988"/>
                        </a:lnTo>
                        <a:cubicBezTo>
                          <a:pt x="236301" y="507988"/>
                          <a:pt x="256393" y="503411"/>
                          <a:pt x="278271" y="494259"/>
                        </a:cubicBezTo>
                        <a:cubicBezTo>
                          <a:pt x="306176" y="482650"/>
                          <a:pt x="328500" y="464958"/>
                          <a:pt x="345244" y="441183"/>
                        </a:cubicBezTo>
                        <a:cubicBezTo>
                          <a:pt x="361987" y="417407"/>
                          <a:pt x="370358" y="391455"/>
                          <a:pt x="370358" y="363327"/>
                        </a:cubicBezTo>
                        <a:cubicBezTo>
                          <a:pt x="370358" y="327608"/>
                          <a:pt x="358303" y="297247"/>
                          <a:pt x="334193" y="272244"/>
                        </a:cubicBezTo>
                        <a:close/>
                        <a:moveTo>
                          <a:pt x="170781" y="72331"/>
                        </a:moveTo>
                        <a:cubicBezTo>
                          <a:pt x="148457" y="72331"/>
                          <a:pt x="129258" y="79195"/>
                          <a:pt x="113184" y="92925"/>
                        </a:cubicBezTo>
                        <a:cubicBezTo>
                          <a:pt x="97111" y="106654"/>
                          <a:pt x="89074" y="123118"/>
                          <a:pt x="89074" y="142317"/>
                        </a:cubicBezTo>
                        <a:cubicBezTo>
                          <a:pt x="89074" y="178259"/>
                          <a:pt x="114859" y="203039"/>
                          <a:pt x="166428" y="216657"/>
                        </a:cubicBezTo>
                        <a:lnTo>
                          <a:pt x="170781" y="217661"/>
                        </a:lnTo>
                        <a:lnTo>
                          <a:pt x="170781" y="99455"/>
                        </a:lnTo>
                        <a:cubicBezTo>
                          <a:pt x="155154" y="100794"/>
                          <a:pt x="142708" y="106096"/>
                          <a:pt x="133444" y="115361"/>
                        </a:cubicBezTo>
                        <a:cubicBezTo>
                          <a:pt x="124179" y="124625"/>
                          <a:pt x="119547" y="136401"/>
                          <a:pt x="119547" y="150689"/>
                        </a:cubicBezTo>
                        <a:cubicBezTo>
                          <a:pt x="119547" y="170557"/>
                          <a:pt x="131490" y="187970"/>
                          <a:pt x="155377" y="202927"/>
                        </a:cubicBezTo>
                        <a:lnTo>
                          <a:pt x="155377" y="205271"/>
                        </a:lnTo>
                        <a:cubicBezTo>
                          <a:pt x="125016" y="192323"/>
                          <a:pt x="109836" y="173683"/>
                          <a:pt x="109836" y="149349"/>
                        </a:cubicBezTo>
                        <a:cubicBezTo>
                          <a:pt x="109836" y="133276"/>
                          <a:pt x="115807" y="119435"/>
                          <a:pt x="127751" y="107826"/>
                        </a:cubicBezTo>
                        <a:cubicBezTo>
                          <a:pt x="139694" y="96218"/>
                          <a:pt x="154038" y="90413"/>
                          <a:pt x="170781" y="90413"/>
                        </a:cubicBezTo>
                        <a:close/>
                        <a:moveTo>
                          <a:pt x="347253" y="66638"/>
                        </a:moveTo>
                        <a:lnTo>
                          <a:pt x="355624" y="70322"/>
                        </a:lnTo>
                        <a:lnTo>
                          <a:pt x="352611" y="75679"/>
                        </a:lnTo>
                        <a:cubicBezTo>
                          <a:pt x="337877" y="101129"/>
                          <a:pt x="325710" y="124123"/>
                          <a:pt x="316110" y="144661"/>
                        </a:cubicBezTo>
                        <a:lnTo>
                          <a:pt x="303051" y="173125"/>
                        </a:lnTo>
                        <a:lnTo>
                          <a:pt x="301376" y="177143"/>
                        </a:lnTo>
                        <a:lnTo>
                          <a:pt x="293340" y="174129"/>
                        </a:lnTo>
                        <a:cubicBezTo>
                          <a:pt x="295126" y="170334"/>
                          <a:pt x="296130" y="168213"/>
                          <a:pt x="296353" y="167767"/>
                        </a:cubicBezTo>
                        <a:lnTo>
                          <a:pt x="310753" y="136290"/>
                        </a:lnTo>
                        <a:cubicBezTo>
                          <a:pt x="323254" y="108608"/>
                          <a:pt x="335421" y="85390"/>
                          <a:pt x="347253" y="66638"/>
                        </a:cubicBezTo>
                        <a:close/>
                        <a:moveTo>
                          <a:pt x="171116" y="0"/>
                        </a:moveTo>
                        <a:lnTo>
                          <a:pt x="198240" y="0"/>
                        </a:lnTo>
                        <a:lnTo>
                          <a:pt x="198240" y="47216"/>
                        </a:lnTo>
                        <a:cubicBezTo>
                          <a:pt x="205830" y="48555"/>
                          <a:pt x="212527" y="50007"/>
                          <a:pt x="218331" y="51569"/>
                        </a:cubicBezTo>
                        <a:lnTo>
                          <a:pt x="218331" y="11721"/>
                        </a:lnTo>
                        <a:lnTo>
                          <a:pt x="227038" y="18083"/>
                        </a:lnTo>
                        <a:lnTo>
                          <a:pt x="227038" y="51569"/>
                        </a:lnTo>
                        <a:cubicBezTo>
                          <a:pt x="232172" y="52685"/>
                          <a:pt x="246125" y="56146"/>
                          <a:pt x="268896" y="61950"/>
                        </a:cubicBezTo>
                        <a:cubicBezTo>
                          <a:pt x="280281" y="64852"/>
                          <a:pt x="290104" y="66303"/>
                          <a:pt x="298364" y="66303"/>
                        </a:cubicBezTo>
                        <a:cubicBezTo>
                          <a:pt x="310196" y="66303"/>
                          <a:pt x="321246" y="62285"/>
                          <a:pt x="331515" y="54248"/>
                        </a:cubicBezTo>
                        <a:lnTo>
                          <a:pt x="334194" y="56592"/>
                        </a:lnTo>
                        <a:cubicBezTo>
                          <a:pt x="308968" y="96553"/>
                          <a:pt x="290885" y="133164"/>
                          <a:pt x="279946" y="166427"/>
                        </a:cubicBezTo>
                        <a:lnTo>
                          <a:pt x="279276" y="169441"/>
                        </a:lnTo>
                        <a:lnTo>
                          <a:pt x="277267" y="169106"/>
                        </a:lnTo>
                        <a:cubicBezTo>
                          <a:pt x="268561" y="120216"/>
                          <a:pt x="242218" y="89409"/>
                          <a:pt x="198240" y="76684"/>
                        </a:cubicBezTo>
                        <a:lnTo>
                          <a:pt x="198240" y="224024"/>
                        </a:lnTo>
                        <a:lnTo>
                          <a:pt x="218331" y="229382"/>
                        </a:lnTo>
                        <a:lnTo>
                          <a:pt x="218331" y="98450"/>
                        </a:lnTo>
                        <a:cubicBezTo>
                          <a:pt x="230163" y="104031"/>
                          <a:pt x="238535" y="109054"/>
                          <a:pt x="243446" y="113519"/>
                        </a:cubicBezTo>
                        <a:cubicBezTo>
                          <a:pt x="248357" y="117984"/>
                          <a:pt x="254162" y="125909"/>
                          <a:pt x="260859" y="137294"/>
                        </a:cubicBezTo>
                        <a:lnTo>
                          <a:pt x="257845" y="137294"/>
                        </a:lnTo>
                        <a:lnTo>
                          <a:pt x="255501" y="134950"/>
                        </a:lnTo>
                        <a:cubicBezTo>
                          <a:pt x="243446" y="123788"/>
                          <a:pt x="233958" y="116421"/>
                          <a:pt x="227038" y="112849"/>
                        </a:cubicBezTo>
                        <a:lnTo>
                          <a:pt x="227038" y="232061"/>
                        </a:lnTo>
                        <a:lnTo>
                          <a:pt x="232396" y="233735"/>
                        </a:lnTo>
                        <a:cubicBezTo>
                          <a:pt x="269677" y="244450"/>
                          <a:pt x="295685" y="255948"/>
                          <a:pt x="310419" y="268226"/>
                        </a:cubicBezTo>
                        <a:cubicBezTo>
                          <a:pt x="337878" y="291443"/>
                          <a:pt x="351607" y="321804"/>
                          <a:pt x="351607" y="359309"/>
                        </a:cubicBezTo>
                        <a:cubicBezTo>
                          <a:pt x="351607" y="395920"/>
                          <a:pt x="337822" y="426951"/>
                          <a:pt x="310251" y="452401"/>
                        </a:cubicBezTo>
                        <a:cubicBezTo>
                          <a:pt x="282681" y="477850"/>
                          <a:pt x="248916" y="490575"/>
                          <a:pt x="208955" y="490575"/>
                        </a:cubicBezTo>
                        <a:cubicBezTo>
                          <a:pt x="206946" y="490575"/>
                          <a:pt x="203374" y="490352"/>
                          <a:pt x="198240" y="489905"/>
                        </a:cubicBezTo>
                        <a:lnTo>
                          <a:pt x="198240" y="551855"/>
                        </a:lnTo>
                        <a:lnTo>
                          <a:pt x="171116" y="551855"/>
                        </a:lnTo>
                        <a:lnTo>
                          <a:pt x="171116" y="515690"/>
                        </a:lnTo>
                        <a:lnTo>
                          <a:pt x="165758" y="514685"/>
                        </a:lnTo>
                        <a:cubicBezTo>
                          <a:pt x="148122" y="511113"/>
                          <a:pt x="134616" y="508100"/>
                          <a:pt x="125239" y="505644"/>
                        </a:cubicBezTo>
                        <a:lnTo>
                          <a:pt x="94097" y="497942"/>
                        </a:lnTo>
                        <a:cubicBezTo>
                          <a:pt x="80033" y="494593"/>
                          <a:pt x="65745" y="492919"/>
                          <a:pt x="51235" y="492919"/>
                        </a:cubicBezTo>
                        <a:cubicBezTo>
                          <a:pt x="39180" y="492919"/>
                          <a:pt x="27348" y="495375"/>
                          <a:pt x="15739" y="500286"/>
                        </a:cubicBezTo>
                        <a:lnTo>
                          <a:pt x="11386" y="489905"/>
                        </a:lnTo>
                        <a:cubicBezTo>
                          <a:pt x="23664" y="485217"/>
                          <a:pt x="35719" y="482873"/>
                          <a:pt x="47551" y="482873"/>
                        </a:cubicBezTo>
                        <a:cubicBezTo>
                          <a:pt x="62955" y="482873"/>
                          <a:pt x="89632" y="487561"/>
                          <a:pt x="127583" y="496937"/>
                        </a:cubicBezTo>
                        <a:cubicBezTo>
                          <a:pt x="141201" y="500063"/>
                          <a:pt x="154261" y="502853"/>
                          <a:pt x="166762" y="505309"/>
                        </a:cubicBezTo>
                        <a:lnTo>
                          <a:pt x="171116" y="506314"/>
                        </a:lnTo>
                        <a:lnTo>
                          <a:pt x="171116" y="487226"/>
                        </a:lnTo>
                        <a:cubicBezTo>
                          <a:pt x="154372" y="485217"/>
                          <a:pt x="127025" y="479301"/>
                          <a:pt x="89074" y="469479"/>
                        </a:cubicBezTo>
                        <a:cubicBezTo>
                          <a:pt x="72331" y="465014"/>
                          <a:pt x="58267" y="462781"/>
                          <a:pt x="46881" y="462781"/>
                        </a:cubicBezTo>
                        <a:cubicBezTo>
                          <a:pt x="33040" y="462781"/>
                          <a:pt x="18306" y="467135"/>
                          <a:pt x="2679" y="475841"/>
                        </a:cubicBezTo>
                        <a:lnTo>
                          <a:pt x="0" y="470483"/>
                        </a:lnTo>
                        <a:lnTo>
                          <a:pt x="3014" y="465795"/>
                        </a:lnTo>
                        <a:cubicBezTo>
                          <a:pt x="28687" y="423379"/>
                          <a:pt x="47105" y="385651"/>
                          <a:pt x="58267" y="352611"/>
                        </a:cubicBezTo>
                        <a:lnTo>
                          <a:pt x="63625" y="352611"/>
                        </a:lnTo>
                        <a:cubicBezTo>
                          <a:pt x="67866" y="383865"/>
                          <a:pt x="79363" y="408980"/>
                          <a:pt x="98115" y="427956"/>
                        </a:cubicBezTo>
                        <a:cubicBezTo>
                          <a:pt x="116868" y="446931"/>
                          <a:pt x="141201" y="458093"/>
                          <a:pt x="171116" y="461442"/>
                        </a:cubicBezTo>
                        <a:lnTo>
                          <a:pt x="171116" y="318790"/>
                        </a:lnTo>
                        <a:lnTo>
                          <a:pt x="164084" y="316781"/>
                        </a:lnTo>
                        <a:cubicBezTo>
                          <a:pt x="119882" y="305396"/>
                          <a:pt x="91809" y="296522"/>
                          <a:pt x="79865" y="290159"/>
                        </a:cubicBezTo>
                        <a:cubicBezTo>
                          <a:pt x="67922" y="283797"/>
                          <a:pt x="59271" y="273249"/>
                          <a:pt x="53913" y="258515"/>
                        </a:cubicBezTo>
                        <a:lnTo>
                          <a:pt x="66303" y="265212"/>
                        </a:lnTo>
                        <a:cubicBezTo>
                          <a:pt x="73001" y="277714"/>
                          <a:pt x="92869" y="288094"/>
                          <a:pt x="125909" y="296354"/>
                        </a:cubicBezTo>
                        <a:lnTo>
                          <a:pt x="166093" y="306400"/>
                        </a:lnTo>
                        <a:lnTo>
                          <a:pt x="171116" y="307740"/>
                        </a:lnTo>
                        <a:lnTo>
                          <a:pt x="171116" y="289657"/>
                        </a:lnTo>
                        <a:lnTo>
                          <a:pt x="164418" y="288318"/>
                        </a:lnTo>
                        <a:cubicBezTo>
                          <a:pt x="118430" y="278718"/>
                          <a:pt x="87288" y="267779"/>
                          <a:pt x="70992" y="255501"/>
                        </a:cubicBezTo>
                        <a:cubicBezTo>
                          <a:pt x="58936" y="246125"/>
                          <a:pt x="49225" y="233456"/>
                          <a:pt x="41858" y="217494"/>
                        </a:cubicBezTo>
                        <a:cubicBezTo>
                          <a:pt x="34491" y="201532"/>
                          <a:pt x="30808" y="184956"/>
                          <a:pt x="30808" y="167767"/>
                        </a:cubicBezTo>
                        <a:cubicBezTo>
                          <a:pt x="30808" y="130262"/>
                          <a:pt x="43421" y="100459"/>
                          <a:pt x="68647" y="78358"/>
                        </a:cubicBezTo>
                        <a:cubicBezTo>
                          <a:pt x="93874" y="56257"/>
                          <a:pt x="128030" y="45207"/>
                          <a:pt x="171116" y="45207"/>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5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nvGrpSpPr>
              <p:cNvPr id="287" name="Group 286">
                <a:extLst>
                  <a:ext uri="{FF2B5EF4-FFF2-40B4-BE49-F238E27FC236}">
                    <a16:creationId xmlns:a16="http://schemas.microsoft.com/office/drawing/2014/main" id="{C8E122C4-268B-4C7E-BBE8-3FDAAF14274F}"/>
                  </a:ext>
                </a:extLst>
              </p:cNvPr>
              <p:cNvGrpSpPr/>
              <p:nvPr/>
            </p:nvGrpSpPr>
            <p:grpSpPr>
              <a:xfrm>
                <a:off x="2594384" y="3383989"/>
                <a:ext cx="472606" cy="408666"/>
                <a:chOff x="9660749" y="1759468"/>
                <a:chExt cx="959968" cy="830091"/>
              </a:xfrm>
              <a:solidFill>
                <a:schemeClr val="bg1">
                  <a:alpha val="14000"/>
                </a:schemeClr>
              </a:solidFill>
            </p:grpSpPr>
            <p:sp>
              <p:nvSpPr>
                <p:cNvPr id="288" name="Graphic 1204" descr="Cloud">
                  <a:extLst>
                    <a:ext uri="{FF2B5EF4-FFF2-40B4-BE49-F238E27FC236}">
                      <a16:creationId xmlns:a16="http://schemas.microsoft.com/office/drawing/2014/main" id="{F2CF64A7-B9AA-4112-AA7F-9389E293BD5F}"/>
                    </a:ext>
                  </a:extLst>
                </p:cNvPr>
                <p:cNvSpPr/>
                <p:nvPr/>
              </p:nvSpPr>
              <p:spPr>
                <a:xfrm>
                  <a:off x="9660749" y="1759468"/>
                  <a:ext cx="959968" cy="553394"/>
                </a:xfrm>
                <a:custGeom>
                  <a:avLst/>
                  <a:gdLst>
                    <a:gd name="connsiteX0" fmla="*/ 696571 w 809625"/>
                    <a:gd name="connsiteY0" fmla="*/ 234650 h 466725"/>
                    <a:gd name="connsiteX1" fmla="*/ 687046 w 809625"/>
                    <a:gd name="connsiteY1" fmla="*/ 234650 h 466725"/>
                    <a:gd name="connsiteX2" fmla="*/ 687046 w 809625"/>
                    <a:gd name="connsiteY2" fmla="*/ 234650 h 466725"/>
                    <a:gd name="connsiteX3" fmla="*/ 627039 w 809625"/>
                    <a:gd name="connsiteY3" fmla="*/ 118445 h 466725"/>
                    <a:gd name="connsiteX4" fmla="*/ 496546 w 809625"/>
                    <a:gd name="connsiteY4" fmla="*/ 100348 h 466725"/>
                    <a:gd name="connsiteX5" fmla="*/ 304141 w 809625"/>
                    <a:gd name="connsiteY5" fmla="*/ 11765 h 466725"/>
                    <a:gd name="connsiteX6" fmla="*/ 172696 w 809625"/>
                    <a:gd name="connsiteY6" fmla="*/ 177500 h 466725"/>
                    <a:gd name="connsiteX7" fmla="*/ 172696 w 809625"/>
                    <a:gd name="connsiteY7" fmla="*/ 179405 h 466725"/>
                    <a:gd name="connsiteX8" fmla="*/ 35536 w 809625"/>
                    <a:gd name="connsiteY8" fmla="*/ 234650 h 466725"/>
                    <a:gd name="connsiteX9" fmla="*/ 20296 w 809625"/>
                    <a:gd name="connsiteY9" fmla="*/ 381335 h 466725"/>
                    <a:gd name="connsiteX10" fmla="*/ 143169 w 809625"/>
                    <a:gd name="connsiteY10" fmla="*/ 463250 h 466725"/>
                    <a:gd name="connsiteX11" fmla="*/ 143169 w 809625"/>
                    <a:gd name="connsiteY11" fmla="*/ 464203 h 466725"/>
                    <a:gd name="connsiteX12" fmla="*/ 695619 w 809625"/>
                    <a:gd name="connsiteY12" fmla="*/ 464203 h 466725"/>
                    <a:gd name="connsiteX13" fmla="*/ 809919 w 809625"/>
                    <a:gd name="connsiteY13" fmla="*/ 349903 h 466725"/>
                    <a:gd name="connsiteX14" fmla="*/ 696571 w 809625"/>
                    <a:gd name="connsiteY14" fmla="*/ 23465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9625" h="466725">
                      <a:moveTo>
                        <a:pt x="696571" y="234650"/>
                      </a:moveTo>
                      <a:cubicBezTo>
                        <a:pt x="693714" y="234650"/>
                        <a:pt x="689904" y="234650"/>
                        <a:pt x="687046" y="234650"/>
                      </a:cubicBezTo>
                      <a:cubicBezTo>
                        <a:pt x="687046" y="234650"/>
                        <a:pt x="687046" y="234650"/>
                        <a:pt x="687046" y="234650"/>
                      </a:cubicBezTo>
                      <a:cubicBezTo>
                        <a:pt x="687046" y="187978"/>
                        <a:pt x="664186" y="145115"/>
                        <a:pt x="627039" y="118445"/>
                      </a:cubicBezTo>
                      <a:cubicBezTo>
                        <a:pt x="588939" y="91775"/>
                        <a:pt x="540361" y="85108"/>
                        <a:pt x="496546" y="100348"/>
                      </a:cubicBezTo>
                      <a:cubicBezTo>
                        <a:pt x="460351" y="29863"/>
                        <a:pt x="380341" y="-6332"/>
                        <a:pt x="304141" y="11765"/>
                      </a:cubicBezTo>
                      <a:cubicBezTo>
                        <a:pt x="227941" y="29863"/>
                        <a:pt x="172696" y="98443"/>
                        <a:pt x="172696" y="177500"/>
                      </a:cubicBezTo>
                      <a:cubicBezTo>
                        <a:pt x="172696" y="177500"/>
                        <a:pt x="172696" y="178453"/>
                        <a:pt x="172696" y="179405"/>
                      </a:cubicBezTo>
                      <a:cubicBezTo>
                        <a:pt x="120309" y="170833"/>
                        <a:pt x="67921" y="192740"/>
                        <a:pt x="35536" y="234650"/>
                      </a:cubicBezTo>
                      <a:cubicBezTo>
                        <a:pt x="4104" y="277513"/>
                        <a:pt x="-1611" y="333710"/>
                        <a:pt x="20296" y="381335"/>
                      </a:cubicBezTo>
                      <a:cubicBezTo>
                        <a:pt x="43156" y="428960"/>
                        <a:pt x="90781" y="460393"/>
                        <a:pt x="143169" y="463250"/>
                      </a:cubicBezTo>
                      <a:lnTo>
                        <a:pt x="143169" y="464203"/>
                      </a:lnTo>
                      <a:lnTo>
                        <a:pt x="695619" y="464203"/>
                      </a:lnTo>
                      <a:cubicBezTo>
                        <a:pt x="758484" y="464203"/>
                        <a:pt x="809919" y="412768"/>
                        <a:pt x="809919" y="349903"/>
                      </a:cubicBezTo>
                      <a:cubicBezTo>
                        <a:pt x="809919" y="287038"/>
                        <a:pt x="759436" y="234650"/>
                        <a:pt x="696571" y="2346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Arrow: Up 288">
                  <a:extLst>
                    <a:ext uri="{FF2B5EF4-FFF2-40B4-BE49-F238E27FC236}">
                      <a16:creationId xmlns:a16="http://schemas.microsoft.com/office/drawing/2014/main" id="{780A5183-5E04-4D0B-B7E1-2D3BDB10FAEC}"/>
                    </a:ext>
                  </a:extLst>
                </p:cNvPr>
                <p:cNvSpPr/>
                <p:nvPr/>
              </p:nvSpPr>
              <p:spPr>
                <a:xfrm>
                  <a:off x="9939565" y="2036165"/>
                  <a:ext cx="402336" cy="553394"/>
                </a:xfrm>
                <a:prstGeom prst="upArrow">
                  <a:avLst/>
                </a:prstGeom>
                <a:solidFill>
                  <a:srgbClr val="39A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24" name="Group 223">
            <a:extLst>
              <a:ext uri="{FF2B5EF4-FFF2-40B4-BE49-F238E27FC236}">
                <a16:creationId xmlns:a16="http://schemas.microsoft.com/office/drawing/2014/main" id="{52519E86-B88F-4EBF-BC58-884781D84AC7}"/>
              </a:ext>
            </a:extLst>
          </p:cNvPr>
          <p:cNvGrpSpPr/>
          <p:nvPr/>
        </p:nvGrpSpPr>
        <p:grpSpPr>
          <a:xfrm>
            <a:off x="2612151" y="3729377"/>
            <a:ext cx="625871" cy="1962020"/>
            <a:chOff x="-181849" y="3383968"/>
            <a:chExt cx="574922" cy="1802302"/>
          </a:xfrm>
        </p:grpSpPr>
        <p:sp>
          <p:nvSpPr>
            <p:cNvPr id="248" name="Freeform 368">
              <a:extLst>
                <a:ext uri="{FF2B5EF4-FFF2-40B4-BE49-F238E27FC236}">
                  <a16:creationId xmlns:a16="http://schemas.microsoft.com/office/drawing/2014/main" id="{36D9C191-69FB-487B-A2B5-D8EE289C99B3}"/>
                </a:ext>
              </a:extLst>
            </p:cNvPr>
            <p:cNvSpPr>
              <a:spLocks/>
            </p:cNvSpPr>
            <p:nvPr/>
          </p:nvSpPr>
          <p:spPr bwMode="auto">
            <a:xfrm>
              <a:off x="144690" y="4392316"/>
              <a:ext cx="248383" cy="313747"/>
            </a:xfrm>
            <a:custGeom>
              <a:avLst/>
              <a:gdLst>
                <a:gd name="T0" fmla="*/ 102 w 1380"/>
                <a:gd name="T1" fmla="*/ 1158 h 1746"/>
                <a:gd name="T2" fmla="*/ 103 w 1380"/>
                <a:gd name="T3" fmla="*/ 1471 h 1746"/>
                <a:gd name="T4" fmla="*/ 103 w 1380"/>
                <a:gd name="T5" fmla="*/ 1633 h 1746"/>
                <a:gd name="T6" fmla="*/ 154 w 1380"/>
                <a:gd name="T7" fmla="*/ 1734 h 1746"/>
                <a:gd name="T8" fmla="*/ 1219 w 1380"/>
                <a:gd name="T9" fmla="*/ 1731 h 1746"/>
                <a:gd name="T10" fmla="*/ 1288 w 1380"/>
                <a:gd name="T11" fmla="*/ 1438 h 1746"/>
                <a:gd name="T12" fmla="*/ 1288 w 1380"/>
                <a:gd name="T13" fmla="*/ 1082 h 1746"/>
                <a:gd name="T14" fmla="*/ 1327 w 1380"/>
                <a:gd name="T15" fmla="*/ 938 h 1746"/>
                <a:gd name="T16" fmla="*/ 1058 w 1380"/>
                <a:gd name="T17" fmla="*/ 297 h 1746"/>
                <a:gd name="T18" fmla="*/ 1043 w 1380"/>
                <a:gd name="T19" fmla="*/ 110 h 1746"/>
                <a:gd name="T20" fmla="*/ 935 w 1380"/>
                <a:gd name="T21" fmla="*/ 17 h 1746"/>
                <a:gd name="T22" fmla="*/ 929 w 1380"/>
                <a:gd name="T23" fmla="*/ 299 h 1746"/>
                <a:gd name="T24" fmla="*/ 448 w 1380"/>
                <a:gd name="T25" fmla="*/ 298 h 1746"/>
                <a:gd name="T26" fmla="*/ 462 w 1380"/>
                <a:gd name="T27" fmla="*/ 138 h 1746"/>
                <a:gd name="T28" fmla="*/ 637 w 1380"/>
                <a:gd name="T29" fmla="*/ 88 h 1746"/>
                <a:gd name="T30" fmla="*/ 500 w 1380"/>
                <a:gd name="T31" fmla="*/ 7 h 1746"/>
                <a:gd name="T32" fmla="*/ 471 w 1380"/>
                <a:gd name="T33" fmla="*/ 9 h 1746"/>
                <a:gd name="T34" fmla="*/ 321 w 1380"/>
                <a:gd name="T35" fmla="*/ 300 h 1746"/>
                <a:gd name="T36" fmla="*/ 59 w 1380"/>
                <a:gd name="T37" fmla="*/ 845 h 1746"/>
                <a:gd name="T38" fmla="*/ 104 w 1380"/>
                <a:gd name="T39" fmla="*/ 1064 h 1746"/>
                <a:gd name="T40" fmla="*/ 102 w 1380"/>
                <a:gd name="T41" fmla="*/ 1158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1746">
                  <a:moveTo>
                    <a:pt x="102" y="1158"/>
                  </a:moveTo>
                  <a:cubicBezTo>
                    <a:pt x="102" y="1263"/>
                    <a:pt x="103" y="1367"/>
                    <a:pt x="103" y="1471"/>
                  </a:cubicBezTo>
                  <a:cubicBezTo>
                    <a:pt x="103" y="1525"/>
                    <a:pt x="103" y="1579"/>
                    <a:pt x="103" y="1633"/>
                  </a:cubicBezTo>
                  <a:cubicBezTo>
                    <a:pt x="103" y="1708"/>
                    <a:pt x="106" y="1703"/>
                    <a:pt x="154" y="1734"/>
                  </a:cubicBezTo>
                  <a:cubicBezTo>
                    <a:pt x="250" y="1734"/>
                    <a:pt x="1168" y="1746"/>
                    <a:pt x="1219" y="1731"/>
                  </a:cubicBezTo>
                  <a:cubicBezTo>
                    <a:pt x="1316" y="1704"/>
                    <a:pt x="1288" y="1544"/>
                    <a:pt x="1288" y="1438"/>
                  </a:cubicBezTo>
                  <a:cubicBezTo>
                    <a:pt x="1288" y="1339"/>
                    <a:pt x="1278" y="1172"/>
                    <a:pt x="1288" y="1082"/>
                  </a:cubicBezTo>
                  <a:cubicBezTo>
                    <a:pt x="1294" y="1027"/>
                    <a:pt x="1326" y="1026"/>
                    <a:pt x="1327" y="938"/>
                  </a:cubicBezTo>
                  <a:cubicBezTo>
                    <a:pt x="1334" y="260"/>
                    <a:pt x="1380" y="302"/>
                    <a:pt x="1058" y="297"/>
                  </a:cubicBezTo>
                  <a:cubicBezTo>
                    <a:pt x="1043" y="238"/>
                    <a:pt x="1065" y="168"/>
                    <a:pt x="1043" y="110"/>
                  </a:cubicBezTo>
                  <a:cubicBezTo>
                    <a:pt x="1026" y="67"/>
                    <a:pt x="983" y="26"/>
                    <a:pt x="935" y="17"/>
                  </a:cubicBezTo>
                  <a:cubicBezTo>
                    <a:pt x="928" y="114"/>
                    <a:pt x="937" y="262"/>
                    <a:pt x="929" y="299"/>
                  </a:cubicBezTo>
                  <a:lnTo>
                    <a:pt x="448" y="298"/>
                  </a:lnTo>
                  <a:cubicBezTo>
                    <a:pt x="436" y="255"/>
                    <a:pt x="444" y="176"/>
                    <a:pt x="462" y="138"/>
                  </a:cubicBezTo>
                  <a:cubicBezTo>
                    <a:pt x="523" y="120"/>
                    <a:pt x="617" y="159"/>
                    <a:pt x="637" y="88"/>
                  </a:cubicBezTo>
                  <a:cubicBezTo>
                    <a:pt x="661" y="0"/>
                    <a:pt x="564" y="7"/>
                    <a:pt x="500" y="7"/>
                  </a:cubicBezTo>
                  <a:lnTo>
                    <a:pt x="471" y="9"/>
                  </a:lnTo>
                  <a:cubicBezTo>
                    <a:pt x="302" y="18"/>
                    <a:pt x="318" y="183"/>
                    <a:pt x="321" y="300"/>
                  </a:cubicBezTo>
                  <a:cubicBezTo>
                    <a:pt x="0" y="289"/>
                    <a:pt x="59" y="260"/>
                    <a:pt x="59" y="845"/>
                  </a:cubicBezTo>
                  <a:cubicBezTo>
                    <a:pt x="59" y="963"/>
                    <a:pt x="40" y="1021"/>
                    <a:pt x="104" y="1064"/>
                  </a:cubicBezTo>
                  <a:lnTo>
                    <a:pt x="102" y="1158"/>
                  </a:lnTo>
                  <a:close/>
                </a:path>
              </a:pathLst>
            </a:custGeom>
            <a:solidFill>
              <a:srgbClr val="4135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9" name="Freeform 362">
              <a:extLst>
                <a:ext uri="{FF2B5EF4-FFF2-40B4-BE49-F238E27FC236}">
                  <a16:creationId xmlns:a16="http://schemas.microsoft.com/office/drawing/2014/main" id="{AD4AD02A-7DDF-40E3-899A-EFC37D79C5C4}"/>
                </a:ext>
              </a:extLst>
            </p:cNvPr>
            <p:cNvSpPr>
              <a:spLocks/>
            </p:cNvSpPr>
            <p:nvPr/>
          </p:nvSpPr>
          <p:spPr bwMode="auto">
            <a:xfrm>
              <a:off x="-81034" y="4158749"/>
              <a:ext cx="316362" cy="441860"/>
            </a:xfrm>
            <a:custGeom>
              <a:avLst/>
              <a:gdLst>
                <a:gd name="T0" fmla="*/ 262 w 1759"/>
                <a:gd name="T1" fmla="*/ 2455 h 2456"/>
                <a:gd name="T2" fmla="*/ 754 w 1759"/>
                <a:gd name="T3" fmla="*/ 2454 h 2456"/>
                <a:gd name="T4" fmla="*/ 935 w 1759"/>
                <a:gd name="T5" fmla="*/ 2454 h 2456"/>
                <a:gd name="T6" fmla="*/ 1358 w 1759"/>
                <a:gd name="T7" fmla="*/ 2456 h 2456"/>
                <a:gd name="T8" fmla="*/ 1360 w 1759"/>
                <a:gd name="T9" fmla="*/ 2362 h 2456"/>
                <a:gd name="T10" fmla="*/ 1315 w 1759"/>
                <a:gd name="T11" fmla="*/ 2143 h 2456"/>
                <a:gd name="T12" fmla="*/ 1577 w 1759"/>
                <a:gd name="T13" fmla="*/ 1598 h 2456"/>
                <a:gd name="T14" fmla="*/ 1727 w 1759"/>
                <a:gd name="T15" fmla="*/ 1307 h 2456"/>
                <a:gd name="T16" fmla="*/ 1574 w 1759"/>
                <a:gd name="T17" fmla="*/ 0 h 2456"/>
                <a:gd name="T18" fmla="*/ 141 w 1759"/>
                <a:gd name="T19" fmla="*/ 0 h 2456"/>
                <a:gd name="T20" fmla="*/ 27 w 1759"/>
                <a:gd name="T21" fmla="*/ 584 h 2456"/>
                <a:gd name="T22" fmla="*/ 13 w 1759"/>
                <a:gd name="T23" fmla="*/ 1248 h 2456"/>
                <a:gd name="T24" fmla="*/ 137 w 1759"/>
                <a:gd name="T25" fmla="*/ 2165 h 2456"/>
                <a:gd name="T26" fmla="*/ 202 w 1759"/>
                <a:gd name="T27" fmla="*/ 2454 h 2456"/>
                <a:gd name="T28" fmla="*/ 262 w 1759"/>
                <a:gd name="T29" fmla="*/ 2455 h 2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59" h="2456">
                  <a:moveTo>
                    <a:pt x="262" y="2455"/>
                  </a:moveTo>
                  <a:lnTo>
                    <a:pt x="754" y="2454"/>
                  </a:lnTo>
                  <a:lnTo>
                    <a:pt x="935" y="2454"/>
                  </a:lnTo>
                  <a:lnTo>
                    <a:pt x="1358" y="2456"/>
                  </a:lnTo>
                  <a:lnTo>
                    <a:pt x="1360" y="2362"/>
                  </a:lnTo>
                  <a:cubicBezTo>
                    <a:pt x="1296" y="2319"/>
                    <a:pt x="1315" y="2261"/>
                    <a:pt x="1315" y="2143"/>
                  </a:cubicBezTo>
                  <a:cubicBezTo>
                    <a:pt x="1315" y="1558"/>
                    <a:pt x="1256" y="1587"/>
                    <a:pt x="1577" y="1598"/>
                  </a:cubicBezTo>
                  <a:cubicBezTo>
                    <a:pt x="1574" y="1481"/>
                    <a:pt x="1558" y="1316"/>
                    <a:pt x="1727" y="1307"/>
                  </a:cubicBezTo>
                  <a:cubicBezTo>
                    <a:pt x="1744" y="759"/>
                    <a:pt x="1759" y="534"/>
                    <a:pt x="1574" y="0"/>
                  </a:cubicBezTo>
                  <a:lnTo>
                    <a:pt x="141" y="0"/>
                  </a:lnTo>
                  <a:cubicBezTo>
                    <a:pt x="100" y="227"/>
                    <a:pt x="61" y="273"/>
                    <a:pt x="27" y="584"/>
                  </a:cubicBezTo>
                  <a:cubicBezTo>
                    <a:pt x="5" y="797"/>
                    <a:pt x="0" y="1030"/>
                    <a:pt x="13" y="1248"/>
                  </a:cubicBezTo>
                  <a:cubicBezTo>
                    <a:pt x="34" y="1579"/>
                    <a:pt x="74" y="1845"/>
                    <a:pt x="137" y="2165"/>
                  </a:cubicBezTo>
                  <a:cubicBezTo>
                    <a:pt x="154" y="2245"/>
                    <a:pt x="175" y="2382"/>
                    <a:pt x="202" y="2454"/>
                  </a:cubicBezTo>
                  <a:lnTo>
                    <a:pt x="262" y="245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0" name="Freeform 376">
              <a:extLst>
                <a:ext uri="{FF2B5EF4-FFF2-40B4-BE49-F238E27FC236}">
                  <a16:creationId xmlns:a16="http://schemas.microsoft.com/office/drawing/2014/main" id="{8D2FA8D1-B271-407B-807B-96CA717463A9}"/>
                </a:ext>
              </a:extLst>
            </p:cNvPr>
            <p:cNvSpPr>
              <a:spLocks/>
            </p:cNvSpPr>
            <p:nvPr/>
          </p:nvSpPr>
          <p:spPr bwMode="auto">
            <a:xfrm>
              <a:off x="-54888" y="4600609"/>
              <a:ext cx="110683" cy="522040"/>
            </a:xfrm>
            <a:custGeom>
              <a:avLst/>
              <a:gdLst>
                <a:gd name="T0" fmla="*/ 355 w 619"/>
                <a:gd name="T1" fmla="*/ 2553 h 2906"/>
                <a:gd name="T2" fmla="*/ 463 w 619"/>
                <a:gd name="T3" fmla="*/ 2901 h 2906"/>
                <a:gd name="T4" fmla="*/ 590 w 619"/>
                <a:gd name="T5" fmla="*/ 2788 h 2906"/>
                <a:gd name="T6" fmla="*/ 606 w 619"/>
                <a:gd name="T7" fmla="*/ 2686 h 2906"/>
                <a:gd name="T8" fmla="*/ 609 w 619"/>
                <a:gd name="T9" fmla="*/ 2572 h 2906"/>
                <a:gd name="T10" fmla="*/ 588 w 619"/>
                <a:gd name="T11" fmla="*/ 2517 h 2906"/>
                <a:gd name="T12" fmla="*/ 613 w 619"/>
                <a:gd name="T13" fmla="*/ 1289 h 2906"/>
                <a:gd name="T14" fmla="*/ 612 w 619"/>
                <a:gd name="T15" fmla="*/ 629 h 2906"/>
                <a:gd name="T16" fmla="*/ 591 w 619"/>
                <a:gd name="T17" fmla="*/ 324 h 2906"/>
                <a:gd name="T18" fmla="*/ 610 w 619"/>
                <a:gd name="T19" fmla="*/ 0 h 2906"/>
                <a:gd name="T20" fmla="*/ 118 w 619"/>
                <a:gd name="T21" fmla="*/ 1 h 2906"/>
                <a:gd name="T22" fmla="*/ 134 w 619"/>
                <a:gd name="T23" fmla="*/ 639 h 2906"/>
                <a:gd name="T24" fmla="*/ 355 w 619"/>
                <a:gd name="T25" fmla="*/ 2553 h 2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9" h="2906">
                  <a:moveTo>
                    <a:pt x="355" y="2553"/>
                  </a:moveTo>
                  <a:cubicBezTo>
                    <a:pt x="364" y="2577"/>
                    <a:pt x="306" y="2890"/>
                    <a:pt x="463" y="2901"/>
                  </a:cubicBezTo>
                  <a:cubicBezTo>
                    <a:pt x="534" y="2906"/>
                    <a:pt x="571" y="2845"/>
                    <a:pt x="590" y="2788"/>
                  </a:cubicBezTo>
                  <a:cubicBezTo>
                    <a:pt x="600" y="2757"/>
                    <a:pt x="605" y="2721"/>
                    <a:pt x="606" y="2686"/>
                  </a:cubicBezTo>
                  <a:cubicBezTo>
                    <a:pt x="607" y="2631"/>
                    <a:pt x="592" y="2600"/>
                    <a:pt x="609" y="2572"/>
                  </a:cubicBezTo>
                  <a:cubicBezTo>
                    <a:pt x="597" y="2539"/>
                    <a:pt x="592" y="2562"/>
                    <a:pt x="588" y="2517"/>
                  </a:cubicBezTo>
                  <a:lnTo>
                    <a:pt x="613" y="1289"/>
                  </a:lnTo>
                  <a:cubicBezTo>
                    <a:pt x="618" y="1072"/>
                    <a:pt x="619" y="846"/>
                    <a:pt x="612" y="629"/>
                  </a:cubicBezTo>
                  <a:cubicBezTo>
                    <a:pt x="608" y="527"/>
                    <a:pt x="596" y="425"/>
                    <a:pt x="591" y="324"/>
                  </a:cubicBezTo>
                  <a:cubicBezTo>
                    <a:pt x="587" y="215"/>
                    <a:pt x="605" y="109"/>
                    <a:pt x="610" y="0"/>
                  </a:cubicBezTo>
                  <a:lnTo>
                    <a:pt x="118" y="1"/>
                  </a:lnTo>
                  <a:cubicBezTo>
                    <a:pt x="203" y="272"/>
                    <a:pt x="187" y="367"/>
                    <a:pt x="134" y="639"/>
                  </a:cubicBezTo>
                  <a:cubicBezTo>
                    <a:pt x="0" y="1327"/>
                    <a:pt x="295" y="1922"/>
                    <a:pt x="355" y="2553"/>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1" name="Freeform 377">
              <a:extLst>
                <a:ext uri="{FF2B5EF4-FFF2-40B4-BE49-F238E27FC236}">
                  <a16:creationId xmlns:a16="http://schemas.microsoft.com/office/drawing/2014/main" id="{96ADA6BA-1E0C-40D0-A990-052374650481}"/>
                </a:ext>
              </a:extLst>
            </p:cNvPr>
            <p:cNvSpPr>
              <a:spLocks/>
            </p:cNvSpPr>
            <p:nvPr/>
          </p:nvSpPr>
          <p:spPr bwMode="auto">
            <a:xfrm>
              <a:off x="81941" y="4600609"/>
              <a:ext cx="97610" cy="518554"/>
            </a:xfrm>
            <a:custGeom>
              <a:avLst/>
              <a:gdLst>
                <a:gd name="T0" fmla="*/ 26 w 540"/>
                <a:gd name="T1" fmla="*/ 2554 h 2885"/>
                <a:gd name="T2" fmla="*/ 35 w 540"/>
                <a:gd name="T3" fmla="*/ 2574 h 2885"/>
                <a:gd name="T4" fmla="*/ 165 w 540"/>
                <a:gd name="T5" fmla="*/ 2885 h 2885"/>
                <a:gd name="T6" fmla="*/ 281 w 540"/>
                <a:gd name="T7" fmla="*/ 2537 h 2885"/>
                <a:gd name="T8" fmla="*/ 537 w 540"/>
                <a:gd name="T9" fmla="*/ 1095 h 2885"/>
                <a:gd name="T10" fmla="*/ 530 w 540"/>
                <a:gd name="T11" fmla="*/ 822 h 2885"/>
                <a:gd name="T12" fmla="*/ 514 w 540"/>
                <a:gd name="T13" fmla="*/ 693 h 2885"/>
                <a:gd name="T14" fmla="*/ 502 w 540"/>
                <a:gd name="T15" fmla="*/ 578 h 2885"/>
                <a:gd name="T16" fmla="*/ 451 w 540"/>
                <a:gd name="T17" fmla="*/ 477 h 2885"/>
                <a:gd name="T18" fmla="*/ 451 w 540"/>
                <a:gd name="T19" fmla="*/ 315 h 2885"/>
                <a:gd name="T20" fmla="*/ 450 w 540"/>
                <a:gd name="T21" fmla="*/ 2 h 2885"/>
                <a:gd name="T22" fmla="*/ 27 w 540"/>
                <a:gd name="T23" fmla="*/ 0 h 2885"/>
                <a:gd name="T24" fmla="*/ 24 w 540"/>
                <a:gd name="T25" fmla="*/ 620 h 2885"/>
                <a:gd name="T26" fmla="*/ 23 w 540"/>
                <a:gd name="T27" fmla="*/ 1281 h 2885"/>
                <a:gd name="T28" fmla="*/ 37 w 540"/>
                <a:gd name="T29" fmla="*/ 1924 h 2885"/>
                <a:gd name="T30" fmla="*/ 47 w 540"/>
                <a:gd name="T31" fmla="*/ 2492 h 2885"/>
                <a:gd name="T32" fmla="*/ 26 w 540"/>
                <a:gd name="T33" fmla="*/ 2554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0" h="2885">
                  <a:moveTo>
                    <a:pt x="26" y="2554"/>
                  </a:moveTo>
                  <a:cubicBezTo>
                    <a:pt x="33" y="2565"/>
                    <a:pt x="31" y="2555"/>
                    <a:pt x="35" y="2574"/>
                  </a:cubicBezTo>
                  <a:cubicBezTo>
                    <a:pt x="35" y="2574"/>
                    <a:pt x="0" y="2885"/>
                    <a:pt x="165" y="2885"/>
                  </a:cubicBezTo>
                  <a:cubicBezTo>
                    <a:pt x="330" y="2885"/>
                    <a:pt x="272" y="2561"/>
                    <a:pt x="281" y="2537"/>
                  </a:cubicBezTo>
                  <a:cubicBezTo>
                    <a:pt x="314" y="2168"/>
                    <a:pt x="523" y="1477"/>
                    <a:pt x="537" y="1095"/>
                  </a:cubicBezTo>
                  <a:cubicBezTo>
                    <a:pt x="540" y="1006"/>
                    <a:pt x="538" y="908"/>
                    <a:pt x="530" y="822"/>
                  </a:cubicBezTo>
                  <a:cubicBezTo>
                    <a:pt x="527" y="778"/>
                    <a:pt x="522" y="737"/>
                    <a:pt x="514" y="693"/>
                  </a:cubicBezTo>
                  <a:lnTo>
                    <a:pt x="502" y="578"/>
                  </a:lnTo>
                  <a:cubicBezTo>
                    <a:pt x="454" y="547"/>
                    <a:pt x="451" y="552"/>
                    <a:pt x="451" y="477"/>
                  </a:cubicBezTo>
                  <a:cubicBezTo>
                    <a:pt x="451" y="423"/>
                    <a:pt x="451" y="369"/>
                    <a:pt x="451" y="315"/>
                  </a:cubicBezTo>
                  <a:cubicBezTo>
                    <a:pt x="451" y="211"/>
                    <a:pt x="450" y="107"/>
                    <a:pt x="450" y="2"/>
                  </a:cubicBezTo>
                  <a:lnTo>
                    <a:pt x="27" y="0"/>
                  </a:lnTo>
                  <a:cubicBezTo>
                    <a:pt x="53" y="237"/>
                    <a:pt x="31" y="392"/>
                    <a:pt x="24" y="620"/>
                  </a:cubicBezTo>
                  <a:cubicBezTo>
                    <a:pt x="17" y="841"/>
                    <a:pt x="20" y="1059"/>
                    <a:pt x="23" y="1281"/>
                  </a:cubicBezTo>
                  <a:cubicBezTo>
                    <a:pt x="27" y="1495"/>
                    <a:pt x="31" y="1710"/>
                    <a:pt x="37" y="1924"/>
                  </a:cubicBezTo>
                  <a:lnTo>
                    <a:pt x="47" y="2492"/>
                  </a:lnTo>
                  <a:cubicBezTo>
                    <a:pt x="45" y="2550"/>
                    <a:pt x="43" y="2514"/>
                    <a:pt x="26" y="25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2" name="Freeform 391">
              <a:extLst>
                <a:ext uri="{FF2B5EF4-FFF2-40B4-BE49-F238E27FC236}">
                  <a16:creationId xmlns:a16="http://schemas.microsoft.com/office/drawing/2014/main" id="{55BDB3AB-8194-41F0-9965-B11C2887E7A7}"/>
                </a:ext>
              </a:extLst>
            </p:cNvPr>
            <p:cNvSpPr>
              <a:spLocks/>
            </p:cNvSpPr>
            <p:nvPr/>
          </p:nvSpPr>
          <p:spPr bwMode="auto">
            <a:xfrm>
              <a:off x="-47916" y="3578317"/>
              <a:ext cx="252740" cy="210908"/>
            </a:xfrm>
            <a:custGeom>
              <a:avLst/>
              <a:gdLst>
                <a:gd name="T0" fmla="*/ 81 w 1404"/>
                <a:gd name="T1" fmla="*/ 278 h 1171"/>
                <a:gd name="T2" fmla="*/ 64 w 1404"/>
                <a:gd name="T3" fmla="*/ 661 h 1171"/>
                <a:gd name="T4" fmla="*/ 42 w 1404"/>
                <a:gd name="T5" fmla="*/ 835 h 1171"/>
                <a:gd name="T6" fmla="*/ 0 w 1404"/>
                <a:gd name="T7" fmla="*/ 1003 h 1171"/>
                <a:gd name="T8" fmla="*/ 361 w 1404"/>
                <a:gd name="T9" fmla="*/ 866 h 1171"/>
                <a:gd name="T10" fmla="*/ 397 w 1404"/>
                <a:gd name="T11" fmla="*/ 850 h 1171"/>
                <a:gd name="T12" fmla="*/ 416 w 1404"/>
                <a:gd name="T13" fmla="*/ 847 h 1171"/>
                <a:gd name="T14" fmla="*/ 436 w 1404"/>
                <a:gd name="T15" fmla="*/ 852 h 1171"/>
                <a:gd name="T16" fmla="*/ 944 w 1404"/>
                <a:gd name="T17" fmla="*/ 868 h 1171"/>
                <a:gd name="T18" fmla="*/ 977 w 1404"/>
                <a:gd name="T19" fmla="*/ 863 h 1171"/>
                <a:gd name="T20" fmla="*/ 1003 w 1404"/>
                <a:gd name="T21" fmla="*/ 876 h 1171"/>
                <a:gd name="T22" fmla="*/ 1404 w 1404"/>
                <a:gd name="T23" fmla="*/ 1040 h 1171"/>
                <a:gd name="T24" fmla="*/ 1358 w 1404"/>
                <a:gd name="T25" fmla="*/ 889 h 1171"/>
                <a:gd name="T26" fmla="*/ 1333 w 1404"/>
                <a:gd name="T27" fmla="*/ 715 h 1171"/>
                <a:gd name="T28" fmla="*/ 1311 w 1404"/>
                <a:gd name="T29" fmla="*/ 327 h 1171"/>
                <a:gd name="T30" fmla="*/ 1300 w 1404"/>
                <a:gd name="T31" fmla="*/ 38 h 1171"/>
                <a:gd name="T32" fmla="*/ 1159 w 1404"/>
                <a:gd name="T33" fmla="*/ 217 h 1171"/>
                <a:gd name="T34" fmla="*/ 1075 w 1404"/>
                <a:gd name="T35" fmla="*/ 445 h 1171"/>
                <a:gd name="T36" fmla="*/ 263 w 1404"/>
                <a:gd name="T37" fmla="*/ 298 h 1171"/>
                <a:gd name="T38" fmla="*/ 228 w 1404"/>
                <a:gd name="T39" fmla="*/ 182 h 1171"/>
                <a:gd name="T40" fmla="*/ 116 w 1404"/>
                <a:gd name="T41" fmla="*/ 57 h 1171"/>
                <a:gd name="T42" fmla="*/ 93 w 1404"/>
                <a:gd name="T43" fmla="*/ 7 h 1171"/>
                <a:gd name="T44" fmla="*/ 89 w 1404"/>
                <a:gd name="T45" fmla="*/ 0 h 1171"/>
                <a:gd name="T46" fmla="*/ 81 w 1404"/>
                <a:gd name="T47" fmla="*/ 27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4" h="1171">
                  <a:moveTo>
                    <a:pt x="81" y="278"/>
                  </a:moveTo>
                  <a:cubicBezTo>
                    <a:pt x="91" y="377"/>
                    <a:pt x="73" y="558"/>
                    <a:pt x="64" y="661"/>
                  </a:cubicBezTo>
                  <a:cubicBezTo>
                    <a:pt x="58" y="720"/>
                    <a:pt x="51" y="777"/>
                    <a:pt x="42" y="835"/>
                  </a:cubicBezTo>
                  <a:cubicBezTo>
                    <a:pt x="31" y="899"/>
                    <a:pt x="13" y="947"/>
                    <a:pt x="0" y="1003"/>
                  </a:cubicBezTo>
                  <a:cubicBezTo>
                    <a:pt x="49" y="972"/>
                    <a:pt x="307" y="837"/>
                    <a:pt x="361" y="866"/>
                  </a:cubicBezTo>
                  <a:cubicBezTo>
                    <a:pt x="369" y="862"/>
                    <a:pt x="390" y="852"/>
                    <a:pt x="397" y="850"/>
                  </a:cubicBezTo>
                  <a:cubicBezTo>
                    <a:pt x="404" y="848"/>
                    <a:pt x="409" y="847"/>
                    <a:pt x="416" y="847"/>
                  </a:cubicBezTo>
                  <a:cubicBezTo>
                    <a:pt x="435" y="848"/>
                    <a:pt x="419" y="844"/>
                    <a:pt x="436" y="852"/>
                  </a:cubicBezTo>
                  <a:cubicBezTo>
                    <a:pt x="387" y="1171"/>
                    <a:pt x="974" y="1168"/>
                    <a:pt x="944" y="868"/>
                  </a:cubicBezTo>
                  <a:cubicBezTo>
                    <a:pt x="959" y="851"/>
                    <a:pt x="935" y="855"/>
                    <a:pt x="977" y="863"/>
                  </a:cubicBezTo>
                  <a:cubicBezTo>
                    <a:pt x="980" y="864"/>
                    <a:pt x="1000" y="874"/>
                    <a:pt x="1003" y="876"/>
                  </a:cubicBezTo>
                  <a:cubicBezTo>
                    <a:pt x="1063" y="846"/>
                    <a:pt x="1359" y="1016"/>
                    <a:pt x="1404" y="1040"/>
                  </a:cubicBezTo>
                  <a:cubicBezTo>
                    <a:pt x="1391" y="990"/>
                    <a:pt x="1370" y="951"/>
                    <a:pt x="1358" y="889"/>
                  </a:cubicBezTo>
                  <a:cubicBezTo>
                    <a:pt x="1347" y="832"/>
                    <a:pt x="1339" y="773"/>
                    <a:pt x="1333" y="715"/>
                  </a:cubicBezTo>
                  <a:cubicBezTo>
                    <a:pt x="1319" y="589"/>
                    <a:pt x="1311" y="455"/>
                    <a:pt x="1311" y="327"/>
                  </a:cubicBezTo>
                  <a:cubicBezTo>
                    <a:pt x="1297" y="295"/>
                    <a:pt x="1300" y="92"/>
                    <a:pt x="1300" y="38"/>
                  </a:cubicBezTo>
                  <a:cubicBezTo>
                    <a:pt x="1195" y="233"/>
                    <a:pt x="1180" y="141"/>
                    <a:pt x="1159" y="217"/>
                  </a:cubicBezTo>
                  <a:cubicBezTo>
                    <a:pt x="1130" y="324"/>
                    <a:pt x="1126" y="357"/>
                    <a:pt x="1075" y="445"/>
                  </a:cubicBezTo>
                  <a:cubicBezTo>
                    <a:pt x="865" y="811"/>
                    <a:pt x="390" y="748"/>
                    <a:pt x="263" y="298"/>
                  </a:cubicBezTo>
                  <a:cubicBezTo>
                    <a:pt x="251" y="259"/>
                    <a:pt x="253" y="204"/>
                    <a:pt x="228" y="182"/>
                  </a:cubicBezTo>
                  <a:cubicBezTo>
                    <a:pt x="191" y="150"/>
                    <a:pt x="154" y="137"/>
                    <a:pt x="116" y="57"/>
                  </a:cubicBezTo>
                  <a:lnTo>
                    <a:pt x="93" y="7"/>
                  </a:lnTo>
                  <a:cubicBezTo>
                    <a:pt x="92" y="3"/>
                    <a:pt x="90" y="2"/>
                    <a:pt x="89" y="0"/>
                  </a:cubicBezTo>
                  <a:cubicBezTo>
                    <a:pt x="92" y="46"/>
                    <a:pt x="97" y="253"/>
                    <a:pt x="81" y="278"/>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3" name="Freeform 410">
              <a:extLst>
                <a:ext uri="{FF2B5EF4-FFF2-40B4-BE49-F238E27FC236}">
                  <a16:creationId xmlns:a16="http://schemas.microsoft.com/office/drawing/2014/main" id="{60E795BC-FB95-4FC2-9889-2A3C419BEF11}"/>
                </a:ext>
              </a:extLst>
            </p:cNvPr>
            <p:cNvSpPr>
              <a:spLocks/>
            </p:cNvSpPr>
            <p:nvPr/>
          </p:nvSpPr>
          <p:spPr bwMode="auto">
            <a:xfrm>
              <a:off x="223127" y="4330438"/>
              <a:ext cx="89767" cy="115912"/>
            </a:xfrm>
            <a:custGeom>
              <a:avLst/>
              <a:gdLst>
                <a:gd name="T0" fmla="*/ 64 w 501"/>
                <a:gd name="T1" fmla="*/ 354 h 646"/>
                <a:gd name="T2" fmla="*/ 201 w 501"/>
                <a:gd name="T3" fmla="*/ 435 h 646"/>
                <a:gd name="T4" fmla="*/ 26 w 501"/>
                <a:gd name="T5" fmla="*/ 485 h 646"/>
                <a:gd name="T6" fmla="*/ 12 w 501"/>
                <a:gd name="T7" fmla="*/ 645 h 646"/>
                <a:gd name="T8" fmla="*/ 493 w 501"/>
                <a:gd name="T9" fmla="*/ 646 h 646"/>
                <a:gd name="T10" fmla="*/ 499 w 501"/>
                <a:gd name="T11" fmla="*/ 364 h 646"/>
                <a:gd name="T12" fmla="*/ 443 w 501"/>
                <a:gd name="T13" fmla="*/ 36 h 646"/>
                <a:gd name="T14" fmla="*/ 428 w 501"/>
                <a:gd name="T15" fmla="*/ 14 h 646"/>
                <a:gd name="T16" fmla="*/ 160 w 501"/>
                <a:gd name="T17" fmla="*/ 0 h 646"/>
                <a:gd name="T18" fmla="*/ 64 w 501"/>
                <a:gd name="T19" fmla="*/ 35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646">
                  <a:moveTo>
                    <a:pt x="64" y="354"/>
                  </a:moveTo>
                  <a:cubicBezTo>
                    <a:pt x="128" y="354"/>
                    <a:pt x="225" y="347"/>
                    <a:pt x="201" y="435"/>
                  </a:cubicBezTo>
                  <a:cubicBezTo>
                    <a:pt x="181" y="506"/>
                    <a:pt x="87" y="467"/>
                    <a:pt x="26" y="485"/>
                  </a:cubicBezTo>
                  <a:cubicBezTo>
                    <a:pt x="8" y="523"/>
                    <a:pt x="0" y="602"/>
                    <a:pt x="12" y="645"/>
                  </a:cubicBezTo>
                  <a:lnTo>
                    <a:pt x="493" y="646"/>
                  </a:lnTo>
                  <a:cubicBezTo>
                    <a:pt x="501" y="609"/>
                    <a:pt x="492" y="461"/>
                    <a:pt x="499" y="364"/>
                  </a:cubicBezTo>
                  <a:cubicBezTo>
                    <a:pt x="496" y="283"/>
                    <a:pt x="481" y="116"/>
                    <a:pt x="443" y="36"/>
                  </a:cubicBezTo>
                  <a:cubicBezTo>
                    <a:pt x="431" y="10"/>
                    <a:pt x="440" y="27"/>
                    <a:pt x="428" y="14"/>
                  </a:cubicBezTo>
                  <a:lnTo>
                    <a:pt x="160" y="0"/>
                  </a:lnTo>
                  <a:cubicBezTo>
                    <a:pt x="86" y="90"/>
                    <a:pt x="78" y="225"/>
                    <a:pt x="64" y="354"/>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4" name="Freeform 425">
              <a:extLst>
                <a:ext uri="{FF2B5EF4-FFF2-40B4-BE49-F238E27FC236}">
                  <a16:creationId xmlns:a16="http://schemas.microsoft.com/office/drawing/2014/main" id="{A84EBFFA-5A6E-421A-B10A-DD6E7AB70829}"/>
                </a:ext>
              </a:extLst>
            </p:cNvPr>
            <p:cNvSpPr>
              <a:spLocks/>
            </p:cNvSpPr>
            <p:nvPr/>
          </p:nvSpPr>
          <p:spPr bwMode="auto">
            <a:xfrm>
              <a:off x="72354" y="5056413"/>
              <a:ext cx="89767" cy="127242"/>
            </a:xfrm>
            <a:custGeom>
              <a:avLst/>
              <a:gdLst>
                <a:gd name="T0" fmla="*/ 82 w 498"/>
                <a:gd name="T1" fmla="*/ 17 h 705"/>
                <a:gd name="T2" fmla="*/ 19 w 498"/>
                <a:gd name="T3" fmla="*/ 226 h 705"/>
                <a:gd name="T4" fmla="*/ 10 w 498"/>
                <a:gd name="T5" fmla="*/ 475 h 705"/>
                <a:gd name="T6" fmla="*/ 76 w 498"/>
                <a:gd name="T7" fmla="*/ 624 h 705"/>
                <a:gd name="T8" fmla="*/ 213 w 498"/>
                <a:gd name="T9" fmla="*/ 698 h 705"/>
                <a:gd name="T10" fmla="*/ 448 w 498"/>
                <a:gd name="T11" fmla="*/ 503 h 705"/>
                <a:gd name="T12" fmla="*/ 337 w 498"/>
                <a:gd name="T13" fmla="*/ 0 h 705"/>
                <a:gd name="T14" fmla="*/ 221 w 498"/>
                <a:gd name="T15" fmla="*/ 348 h 705"/>
                <a:gd name="T16" fmla="*/ 91 w 498"/>
                <a:gd name="T17" fmla="*/ 37 h 705"/>
                <a:gd name="T18" fmla="*/ 82 w 498"/>
                <a:gd name="T19" fmla="*/ 17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705">
                  <a:moveTo>
                    <a:pt x="82" y="17"/>
                  </a:moveTo>
                  <a:cubicBezTo>
                    <a:pt x="74" y="70"/>
                    <a:pt x="33" y="152"/>
                    <a:pt x="19" y="226"/>
                  </a:cubicBezTo>
                  <a:cubicBezTo>
                    <a:pt x="0" y="325"/>
                    <a:pt x="7" y="378"/>
                    <a:pt x="10" y="475"/>
                  </a:cubicBezTo>
                  <a:cubicBezTo>
                    <a:pt x="38" y="533"/>
                    <a:pt x="29" y="571"/>
                    <a:pt x="76" y="624"/>
                  </a:cubicBezTo>
                  <a:cubicBezTo>
                    <a:pt x="105" y="656"/>
                    <a:pt x="148" y="694"/>
                    <a:pt x="213" y="698"/>
                  </a:cubicBezTo>
                  <a:cubicBezTo>
                    <a:pt x="328" y="705"/>
                    <a:pt x="420" y="595"/>
                    <a:pt x="448" y="503"/>
                  </a:cubicBezTo>
                  <a:cubicBezTo>
                    <a:pt x="498" y="318"/>
                    <a:pt x="399" y="138"/>
                    <a:pt x="337" y="0"/>
                  </a:cubicBezTo>
                  <a:cubicBezTo>
                    <a:pt x="328" y="24"/>
                    <a:pt x="386" y="348"/>
                    <a:pt x="221" y="348"/>
                  </a:cubicBezTo>
                  <a:cubicBezTo>
                    <a:pt x="56" y="348"/>
                    <a:pt x="91" y="37"/>
                    <a:pt x="91" y="37"/>
                  </a:cubicBezTo>
                  <a:cubicBezTo>
                    <a:pt x="87" y="18"/>
                    <a:pt x="89" y="28"/>
                    <a:pt x="82" y="17"/>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5" name="Freeform 426">
              <a:extLst>
                <a:ext uri="{FF2B5EF4-FFF2-40B4-BE49-F238E27FC236}">
                  <a16:creationId xmlns:a16="http://schemas.microsoft.com/office/drawing/2014/main" id="{397BFDDA-204E-44A3-8943-06B2E6C78DD8}"/>
                </a:ext>
              </a:extLst>
            </p:cNvPr>
            <p:cNvSpPr>
              <a:spLocks/>
            </p:cNvSpPr>
            <p:nvPr/>
          </p:nvSpPr>
          <p:spPr bwMode="auto">
            <a:xfrm>
              <a:off x="-13055" y="5059899"/>
              <a:ext cx="82795" cy="126371"/>
            </a:xfrm>
            <a:custGeom>
              <a:avLst/>
              <a:gdLst>
                <a:gd name="T0" fmla="*/ 0 w 458"/>
                <a:gd name="T1" fmla="*/ 471 h 705"/>
                <a:gd name="T2" fmla="*/ 222 w 458"/>
                <a:gd name="T3" fmla="*/ 698 h 705"/>
                <a:gd name="T4" fmla="*/ 377 w 458"/>
                <a:gd name="T5" fmla="*/ 628 h 705"/>
                <a:gd name="T6" fmla="*/ 450 w 458"/>
                <a:gd name="T7" fmla="*/ 471 h 705"/>
                <a:gd name="T8" fmla="*/ 439 w 458"/>
                <a:gd name="T9" fmla="*/ 221 h 705"/>
                <a:gd name="T10" fmla="*/ 375 w 458"/>
                <a:gd name="T11" fmla="*/ 19 h 705"/>
                <a:gd name="T12" fmla="*/ 372 w 458"/>
                <a:gd name="T13" fmla="*/ 133 h 705"/>
                <a:gd name="T14" fmla="*/ 356 w 458"/>
                <a:gd name="T15" fmla="*/ 235 h 705"/>
                <a:gd name="T16" fmla="*/ 229 w 458"/>
                <a:gd name="T17" fmla="*/ 348 h 705"/>
                <a:gd name="T18" fmla="*/ 121 w 458"/>
                <a:gd name="T19" fmla="*/ 0 h 705"/>
                <a:gd name="T20" fmla="*/ 0 w 458"/>
                <a:gd name="T21" fmla="*/ 471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705">
                  <a:moveTo>
                    <a:pt x="0" y="471"/>
                  </a:moveTo>
                  <a:cubicBezTo>
                    <a:pt x="25" y="523"/>
                    <a:pt x="57" y="683"/>
                    <a:pt x="222" y="698"/>
                  </a:cubicBezTo>
                  <a:cubicBezTo>
                    <a:pt x="293" y="705"/>
                    <a:pt x="346" y="662"/>
                    <a:pt x="377" y="628"/>
                  </a:cubicBezTo>
                  <a:cubicBezTo>
                    <a:pt x="437" y="563"/>
                    <a:pt x="419" y="536"/>
                    <a:pt x="450" y="471"/>
                  </a:cubicBezTo>
                  <a:cubicBezTo>
                    <a:pt x="448" y="376"/>
                    <a:pt x="458" y="321"/>
                    <a:pt x="439" y="221"/>
                  </a:cubicBezTo>
                  <a:cubicBezTo>
                    <a:pt x="423" y="142"/>
                    <a:pt x="390" y="81"/>
                    <a:pt x="375" y="19"/>
                  </a:cubicBezTo>
                  <a:cubicBezTo>
                    <a:pt x="358" y="47"/>
                    <a:pt x="373" y="78"/>
                    <a:pt x="372" y="133"/>
                  </a:cubicBezTo>
                  <a:cubicBezTo>
                    <a:pt x="371" y="168"/>
                    <a:pt x="366" y="204"/>
                    <a:pt x="356" y="235"/>
                  </a:cubicBezTo>
                  <a:cubicBezTo>
                    <a:pt x="337" y="292"/>
                    <a:pt x="300" y="353"/>
                    <a:pt x="229" y="348"/>
                  </a:cubicBezTo>
                  <a:cubicBezTo>
                    <a:pt x="72" y="337"/>
                    <a:pt x="130" y="24"/>
                    <a:pt x="121" y="0"/>
                  </a:cubicBezTo>
                  <a:cubicBezTo>
                    <a:pt x="33" y="180"/>
                    <a:pt x="5" y="244"/>
                    <a:pt x="0" y="471"/>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6" name="Freeform 432">
              <a:extLst>
                <a:ext uri="{FF2B5EF4-FFF2-40B4-BE49-F238E27FC236}">
                  <a16:creationId xmlns:a16="http://schemas.microsoft.com/office/drawing/2014/main" id="{CF213090-3A48-4992-B013-4131EE66C65E}"/>
                </a:ext>
              </a:extLst>
            </p:cNvPr>
            <p:cNvSpPr>
              <a:spLocks/>
            </p:cNvSpPr>
            <p:nvPr/>
          </p:nvSpPr>
          <p:spPr bwMode="auto">
            <a:xfrm>
              <a:off x="-167314" y="4326952"/>
              <a:ext cx="70593" cy="115912"/>
            </a:xfrm>
            <a:custGeom>
              <a:avLst/>
              <a:gdLst>
                <a:gd name="T0" fmla="*/ 0 w 394"/>
                <a:gd name="T1" fmla="*/ 239 h 643"/>
                <a:gd name="T2" fmla="*/ 30 w 394"/>
                <a:gd name="T3" fmla="*/ 302 h 643"/>
                <a:gd name="T4" fmla="*/ 111 w 394"/>
                <a:gd name="T5" fmla="*/ 491 h 643"/>
                <a:gd name="T6" fmla="*/ 196 w 394"/>
                <a:gd name="T7" fmla="*/ 584 h 643"/>
                <a:gd name="T8" fmla="*/ 276 w 394"/>
                <a:gd name="T9" fmla="*/ 504 h 643"/>
                <a:gd name="T10" fmla="*/ 229 w 394"/>
                <a:gd name="T11" fmla="*/ 425 h 643"/>
                <a:gd name="T12" fmla="*/ 194 w 394"/>
                <a:gd name="T13" fmla="*/ 276 h 643"/>
                <a:gd name="T14" fmla="*/ 217 w 394"/>
                <a:gd name="T15" fmla="*/ 229 h 643"/>
                <a:gd name="T16" fmla="*/ 253 w 394"/>
                <a:gd name="T17" fmla="*/ 290 h 643"/>
                <a:gd name="T18" fmla="*/ 360 w 394"/>
                <a:gd name="T19" fmla="*/ 461 h 643"/>
                <a:gd name="T20" fmla="*/ 310 w 394"/>
                <a:gd name="T21" fmla="*/ 3 h 643"/>
                <a:gd name="T22" fmla="*/ 3 w 394"/>
                <a:gd name="T23" fmla="*/ 0 h 643"/>
                <a:gd name="T24" fmla="*/ 3 w 394"/>
                <a:gd name="T25" fmla="*/ 132 h 643"/>
                <a:gd name="T26" fmla="*/ 0 w 394"/>
                <a:gd name="T27" fmla="*/ 239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643">
                  <a:moveTo>
                    <a:pt x="0" y="239"/>
                  </a:moveTo>
                  <a:cubicBezTo>
                    <a:pt x="23" y="250"/>
                    <a:pt x="18" y="249"/>
                    <a:pt x="30" y="302"/>
                  </a:cubicBezTo>
                  <a:cubicBezTo>
                    <a:pt x="44" y="367"/>
                    <a:pt x="74" y="440"/>
                    <a:pt x="111" y="491"/>
                  </a:cubicBezTo>
                  <a:cubicBezTo>
                    <a:pt x="131" y="519"/>
                    <a:pt x="167" y="560"/>
                    <a:pt x="196" y="584"/>
                  </a:cubicBezTo>
                  <a:cubicBezTo>
                    <a:pt x="265" y="643"/>
                    <a:pt x="361" y="623"/>
                    <a:pt x="276" y="504"/>
                  </a:cubicBezTo>
                  <a:cubicBezTo>
                    <a:pt x="255" y="475"/>
                    <a:pt x="245" y="457"/>
                    <a:pt x="229" y="425"/>
                  </a:cubicBezTo>
                  <a:cubicBezTo>
                    <a:pt x="206" y="378"/>
                    <a:pt x="189" y="330"/>
                    <a:pt x="194" y="276"/>
                  </a:cubicBezTo>
                  <a:cubicBezTo>
                    <a:pt x="197" y="244"/>
                    <a:pt x="197" y="244"/>
                    <a:pt x="217" y="229"/>
                  </a:cubicBezTo>
                  <a:cubicBezTo>
                    <a:pt x="236" y="236"/>
                    <a:pt x="237" y="220"/>
                    <a:pt x="253" y="290"/>
                  </a:cubicBezTo>
                  <a:cubicBezTo>
                    <a:pt x="268" y="361"/>
                    <a:pt x="291" y="470"/>
                    <a:pt x="360" y="461"/>
                  </a:cubicBezTo>
                  <a:cubicBezTo>
                    <a:pt x="394" y="375"/>
                    <a:pt x="310" y="208"/>
                    <a:pt x="310" y="3"/>
                  </a:cubicBezTo>
                  <a:lnTo>
                    <a:pt x="3" y="0"/>
                  </a:lnTo>
                  <a:cubicBezTo>
                    <a:pt x="2" y="47"/>
                    <a:pt x="0" y="84"/>
                    <a:pt x="3" y="132"/>
                  </a:cubicBezTo>
                  <a:cubicBezTo>
                    <a:pt x="6" y="176"/>
                    <a:pt x="16" y="211"/>
                    <a:pt x="0" y="239"/>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7" name="Freeform 450">
              <a:extLst>
                <a:ext uri="{FF2B5EF4-FFF2-40B4-BE49-F238E27FC236}">
                  <a16:creationId xmlns:a16="http://schemas.microsoft.com/office/drawing/2014/main" id="{E45F75EA-EE1F-4650-99B1-54472BC102A2}"/>
                </a:ext>
              </a:extLst>
            </p:cNvPr>
            <p:cNvSpPr>
              <a:spLocks/>
            </p:cNvSpPr>
            <p:nvPr/>
          </p:nvSpPr>
          <p:spPr bwMode="auto">
            <a:xfrm>
              <a:off x="264088" y="4564877"/>
              <a:ext cx="55777" cy="33990"/>
            </a:xfrm>
            <a:custGeom>
              <a:avLst/>
              <a:gdLst>
                <a:gd name="T0" fmla="*/ 84 w 308"/>
                <a:gd name="T1" fmla="*/ 160 h 189"/>
                <a:gd name="T2" fmla="*/ 275 w 308"/>
                <a:gd name="T3" fmla="*/ 0 h 189"/>
                <a:gd name="T4" fmla="*/ 29 w 308"/>
                <a:gd name="T5" fmla="*/ 1 h 189"/>
                <a:gd name="T6" fmla="*/ 84 w 308"/>
                <a:gd name="T7" fmla="*/ 160 h 189"/>
              </a:gdLst>
              <a:ahLst/>
              <a:cxnLst>
                <a:cxn ang="0">
                  <a:pos x="T0" y="T1"/>
                </a:cxn>
                <a:cxn ang="0">
                  <a:pos x="T2" y="T3"/>
                </a:cxn>
                <a:cxn ang="0">
                  <a:pos x="T4" y="T5"/>
                </a:cxn>
                <a:cxn ang="0">
                  <a:pos x="T6" y="T7"/>
                </a:cxn>
              </a:cxnLst>
              <a:rect l="0" t="0" r="r" b="b"/>
              <a:pathLst>
                <a:path w="308" h="189">
                  <a:moveTo>
                    <a:pt x="84" y="160"/>
                  </a:moveTo>
                  <a:cubicBezTo>
                    <a:pt x="308" y="160"/>
                    <a:pt x="275" y="189"/>
                    <a:pt x="275" y="0"/>
                  </a:cubicBezTo>
                  <a:lnTo>
                    <a:pt x="29" y="1"/>
                  </a:lnTo>
                  <a:cubicBezTo>
                    <a:pt x="28" y="82"/>
                    <a:pt x="0" y="160"/>
                    <a:pt x="84" y="160"/>
                  </a:cubicBezTo>
                  <a:close/>
                </a:path>
              </a:pathLst>
            </a:custGeom>
            <a:solidFill>
              <a:srgbClr val="A59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8" name="Rectangle 12">
              <a:extLst>
                <a:ext uri="{FF2B5EF4-FFF2-40B4-BE49-F238E27FC236}">
                  <a16:creationId xmlns:a16="http://schemas.microsoft.com/office/drawing/2014/main" id="{F44018E6-8C5D-4EF3-8ADD-28C21DB271FE}"/>
                </a:ext>
              </a:extLst>
            </p:cNvPr>
            <p:cNvSpPr/>
            <p:nvPr/>
          </p:nvSpPr>
          <p:spPr>
            <a:xfrm>
              <a:off x="-54423" y="4115194"/>
              <a:ext cx="256350" cy="46004"/>
            </a:xfrm>
            <a:custGeom>
              <a:avLst/>
              <a:gdLst>
                <a:gd name="connsiteX0" fmla="*/ 0 w 358502"/>
                <a:gd name="connsiteY0" fmla="*/ 0 h 104775"/>
                <a:gd name="connsiteX1" fmla="*/ 358502 w 358502"/>
                <a:gd name="connsiteY1" fmla="*/ 0 h 104775"/>
                <a:gd name="connsiteX2" fmla="*/ 358502 w 358502"/>
                <a:gd name="connsiteY2" fmla="*/ 104775 h 104775"/>
                <a:gd name="connsiteX3" fmla="*/ 0 w 358502"/>
                <a:gd name="connsiteY3" fmla="*/ 104775 h 104775"/>
                <a:gd name="connsiteX4" fmla="*/ 0 w 358502"/>
                <a:gd name="connsiteY4" fmla="*/ 0 h 104775"/>
                <a:gd name="connsiteX0" fmla="*/ 0 w 430892"/>
                <a:gd name="connsiteY0" fmla="*/ 11430 h 104775"/>
                <a:gd name="connsiteX1" fmla="*/ 430892 w 430892"/>
                <a:gd name="connsiteY1" fmla="*/ 0 h 104775"/>
                <a:gd name="connsiteX2" fmla="*/ 430892 w 430892"/>
                <a:gd name="connsiteY2" fmla="*/ 104775 h 104775"/>
                <a:gd name="connsiteX3" fmla="*/ 72390 w 430892"/>
                <a:gd name="connsiteY3" fmla="*/ 104775 h 104775"/>
                <a:gd name="connsiteX4" fmla="*/ 0 w 430892"/>
                <a:gd name="connsiteY4" fmla="*/ 11430 h 104775"/>
                <a:gd name="connsiteX0" fmla="*/ 22860 w 453752"/>
                <a:gd name="connsiteY0" fmla="*/ 11430 h 104775"/>
                <a:gd name="connsiteX1" fmla="*/ 453752 w 453752"/>
                <a:gd name="connsiteY1" fmla="*/ 0 h 104775"/>
                <a:gd name="connsiteX2" fmla="*/ 453752 w 453752"/>
                <a:gd name="connsiteY2" fmla="*/ 104775 h 104775"/>
                <a:gd name="connsiteX3" fmla="*/ 0 w 453752"/>
                <a:gd name="connsiteY3" fmla="*/ 104775 h 104775"/>
                <a:gd name="connsiteX4" fmla="*/ 22860 w 453752"/>
                <a:gd name="connsiteY4" fmla="*/ 11430 h 104775"/>
                <a:gd name="connsiteX0" fmla="*/ 22860 w 541382"/>
                <a:gd name="connsiteY0" fmla="*/ 11430 h 104775"/>
                <a:gd name="connsiteX1" fmla="*/ 453752 w 541382"/>
                <a:gd name="connsiteY1" fmla="*/ 0 h 104775"/>
                <a:gd name="connsiteX2" fmla="*/ 541382 w 541382"/>
                <a:gd name="connsiteY2" fmla="*/ 100965 h 104775"/>
                <a:gd name="connsiteX3" fmla="*/ 0 w 541382"/>
                <a:gd name="connsiteY3" fmla="*/ 104775 h 104775"/>
                <a:gd name="connsiteX4" fmla="*/ 22860 w 541382"/>
                <a:gd name="connsiteY4" fmla="*/ 11430 h 104775"/>
                <a:gd name="connsiteX0" fmla="*/ 22860 w 541382"/>
                <a:gd name="connsiteY0" fmla="*/ 3810 h 97155"/>
                <a:gd name="connsiteX1" fmla="*/ 512807 w 541382"/>
                <a:gd name="connsiteY1" fmla="*/ 0 h 97155"/>
                <a:gd name="connsiteX2" fmla="*/ 541382 w 541382"/>
                <a:gd name="connsiteY2" fmla="*/ 93345 h 97155"/>
                <a:gd name="connsiteX3" fmla="*/ 0 w 541382"/>
                <a:gd name="connsiteY3" fmla="*/ 97155 h 97155"/>
                <a:gd name="connsiteX4" fmla="*/ 22860 w 541382"/>
                <a:gd name="connsiteY4" fmla="*/ 3810 h 97155"/>
                <a:gd name="connsiteX0" fmla="*/ 22860 w 541382"/>
                <a:gd name="connsiteY0" fmla="*/ 3810 h 97155"/>
                <a:gd name="connsiteX1" fmla="*/ 518522 w 541382"/>
                <a:gd name="connsiteY1" fmla="*/ 0 h 97155"/>
                <a:gd name="connsiteX2" fmla="*/ 541382 w 541382"/>
                <a:gd name="connsiteY2" fmla="*/ 93345 h 97155"/>
                <a:gd name="connsiteX3" fmla="*/ 0 w 541382"/>
                <a:gd name="connsiteY3" fmla="*/ 97155 h 97155"/>
                <a:gd name="connsiteX4" fmla="*/ 22860 w 541382"/>
                <a:gd name="connsiteY4" fmla="*/ 3810 h 97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382" h="97155">
                  <a:moveTo>
                    <a:pt x="22860" y="3810"/>
                  </a:moveTo>
                  <a:lnTo>
                    <a:pt x="518522" y="0"/>
                  </a:lnTo>
                  <a:lnTo>
                    <a:pt x="541382" y="93345"/>
                  </a:lnTo>
                  <a:lnTo>
                    <a:pt x="0" y="97155"/>
                  </a:lnTo>
                  <a:lnTo>
                    <a:pt x="22860" y="38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Rectangle 258">
              <a:extLst>
                <a:ext uri="{FF2B5EF4-FFF2-40B4-BE49-F238E27FC236}">
                  <a16:creationId xmlns:a16="http://schemas.microsoft.com/office/drawing/2014/main" id="{F2D87494-7AD6-4FAA-B033-D7F98461DB00}"/>
                </a:ext>
              </a:extLst>
            </p:cNvPr>
            <p:cNvSpPr/>
            <p:nvPr/>
          </p:nvSpPr>
          <p:spPr>
            <a:xfrm>
              <a:off x="-181849" y="4296504"/>
              <a:ext cx="80028" cy="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Rectangle: Rounded Corners 259">
              <a:extLst>
                <a:ext uri="{FF2B5EF4-FFF2-40B4-BE49-F238E27FC236}">
                  <a16:creationId xmlns:a16="http://schemas.microsoft.com/office/drawing/2014/main" id="{57EA0651-AFD4-4F3C-8CE5-4FB888340600}"/>
                </a:ext>
              </a:extLst>
            </p:cNvPr>
            <p:cNvSpPr/>
            <p:nvPr/>
          </p:nvSpPr>
          <p:spPr>
            <a:xfrm>
              <a:off x="32498" y="3647299"/>
              <a:ext cx="90638" cy="217792"/>
            </a:xfrm>
            <a:prstGeom prst="roundRect">
              <a:avLst>
                <a:gd name="adj" fmla="val 50000"/>
              </a:avLst>
            </a:prstGeom>
            <a:solidFill>
              <a:srgbClr val="FEB2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Freeform 379">
              <a:extLst>
                <a:ext uri="{FF2B5EF4-FFF2-40B4-BE49-F238E27FC236}">
                  <a16:creationId xmlns:a16="http://schemas.microsoft.com/office/drawing/2014/main" id="{05262AC1-7F40-4243-B4A4-05A11D0325D8}"/>
                </a:ext>
              </a:extLst>
            </p:cNvPr>
            <p:cNvSpPr>
              <a:spLocks/>
            </p:cNvSpPr>
            <p:nvPr/>
          </p:nvSpPr>
          <p:spPr bwMode="auto">
            <a:xfrm>
              <a:off x="-32229" y="3484193"/>
              <a:ext cx="221366" cy="239668"/>
            </a:xfrm>
            <a:custGeom>
              <a:avLst/>
              <a:gdLst>
                <a:gd name="T0" fmla="*/ 2 w 1232"/>
                <a:gd name="T1" fmla="*/ 525 h 1336"/>
                <a:gd name="T2" fmla="*/ 6 w 1232"/>
                <a:gd name="T3" fmla="*/ 532 h 1336"/>
                <a:gd name="T4" fmla="*/ 29 w 1232"/>
                <a:gd name="T5" fmla="*/ 582 h 1336"/>
                <a:gd name="T6" fmla="*/ 141 w 1232"/>
                <a:gd name="T7" fmla="*/ 707 h 1336"/>
                <a:gd name="T8" fmla="*/ 176 w 1232"/>
                <a:gd name="T9" fmla="*/ 823 h 1336"/>
                <a:gd name="T10" fmla="*/ 988 w 1232"/>
                <a:gd name="T11" fmla="*/ 970 h 1336"/>
                <a:gd name="T12" fmla="*/ 1072 w 1232"/>
                <a:gd name="T13" fmla="*/ 742 h 1336"/>
                <a:gd name="T14" fmla="*/ 1213 w 1232"/>
                <a:gd name="T15" fmla="*/ 563 h 1336"/>
                <a:gd name="T16" fmla="*/ 1224 w 1232"/>
                <a:gd name="T17" fmla="*/ 852 h 1336"/>
                <a:gd name="T18" fmla="*/ 1224 w 1232"/>
                <a:gd name="T19" fmla="*/ 511 h 1336"/>
                <a:gd name="T20" fmla="*/ 1128 w 1232"/>
                <a:gd name="T21" fmla="*/ 342 h 1336"/>
                <a:gd name="T22" fmla="*/ 1084 w 1232"/>
                <a:gd name="T23" fmla="*/ 433 h 1336"/>
                <a:gd name="T24" fmla="*/ 1048 w 1232"/>
                <a:gd name="T25" fmla="*/ 145 h 1336"/>
                <a:gd name="T26" fmla="*/ 604 w 1232"/>
                <a:gd name="T27" fmla="*/ 0 h 1336"/>
                <a:gd name="T28" fmla="*/ 439 w 1232"/>
                <a:gd name="T29" fmla="*/ 117 h 1336"/>
                <a:gd name="T30" fmla="*/ 191 w 1232"/>
                <a:gd name="T31" fmla="*/ 154 h 1336"/>
                <a:gd name="T32" fmla="*/ 153 w 1232"/>
                <a:gd name="T33" fmla="*/ 434 h 1336"/>
                <a:gd name="T34" fmla="*/ 106 w 1232"/>
                <a:gd name="T35" fmla="*/ 345 h 1336"/>
                <a:gd name="T36" fmla="*/ 2 w 1232"/>
                <a:gd name="T37" fmla="*/ 525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2" h="1336">
                  <a:moveTo>
                    <a:pt x="2" y="525"/>
                  </a:moveTo>
                  <a:cubicBezTo>
                    <a:pt x="3" y="527"/>
                    <a:pt x="5" y="528"/>
                    <a:pt x="6" y="532"/>
                  </a:cubicBezTo>
                  <a:lnTo>
                    <a:pt x="29" y="582"/>
                  </a:lnTo>
                  <a:cubicBezTo>
                    <a:pt x="67" y="662"/>
                    <a:pt x="104" y="675"/>
                    <a:pt x="141" y="707"/>
                  </a:cubicBezTo>
                  <a:cubicBezTo>
                    <a:pt x="166" y="729"/>
                    <a:pt x="164" y="784"/>
                    <a:pt x="176" y="823"/>
                  </a:cubicBezTo>
                  <a:cubicBezTo>
                    <a:pt x="303" y="1273"/>
                    <a:pt x="778" y="1336"/>
                    <a:pt x="988" y="970"/>
                  </a:cubicBezTo>
                  <a:cubicBezTo>
                    <a:pt x="1039" y="882"/>
                    <a:pt x="1043" y="849"/>
                    <a:pt x="1072" y="742"/>
                  </a:cubicBezTo>
                  <a:cubicBezTo>
                    <a:pt x="1093" y="666"/>
                    <a:pt x="1108" y="758"/>
                    <a:pt x="1213" y="563"/>
                  </a:cubicBezTo>
                  <a:cubicBezTo>
                    <a:pt x="1213" y="617"/>
                    <a:pt x="1210" y="820"/>
                    <a:pt x="1224" y="852"/>
                  </a:cubicBezTo>
                  <a:lnTo>
                    <a:pt x="1224" y="511"/>
                  </a:lnTo>
                  <a:cubicBezTo>
                    <a:pt x="1232" y="416"/>
                    <a:pt x="1213" y="356"/>
                    <a:pt x="1128" y="342"/>
                  </a:cubicBezTo>
                  <a:cubicBezTo>
                    <a:pt x="1120" y="375"/>
                    <a:pt x="1108" y="411"/>
                    <a:pt x="1084" y="433"/>
                  </a:cubicBezTo>
                  <a:cubicBezTo>
                    <a:pt x="1099" y="199"/>
                    <a:pt x="1077" y="276"/>
                    <a:pt x="1048" y="145"/>
                  </a:cubicBezTo>
                  <a:cubicBezTo>
                    <a:pt x="776" y="193"/>
                    <a:pt x="744" y="89"/>
                    <a:pt x="604" y="0"/>
                  </a:cubicBezTo>
                  <a:cubicBezTo>
                    <a:pt x="573" y="33"/>
                    <a:pt x="495" y="87"/>
                    <a:pt x="439" y="117"/>
                  </a:cubicBezTo>
                  <a:cubicBezTo>
                    <a:pt x="355" y="161"/>
                    <a:pt x="293" y="167"/>
                    <a:pt x="191" y="154"/>
                  </a:cubicBezTo>
                  <a:cubicBezTo>
                    <a:pt x="138" y="226"/>
                    <a:pt x="148" y="338"/>
                    <a:pt x="153" y="434"/>
                  </a:cubicBezTo>
                  <a:cubicBezTo>
                    <a:pt x="120" y="403"/>
                    <a:pt x="125" y="384"/>
                    <a:pt x="106" y="345"/>
                  </a:cubicBezTo>
                  <a:cubicBezTo>
                    <a:pt x="1" y="366"/>
                    <a:pt x="0" y="457"/>
                    <a:pt x="2" y="52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2" name="Freeform 388">
              <a:extLst>
                <a:ext uri="{FF2B5EF4-FFF2-40B4-BE49-F238E27FC236}">
                  <a16:creationId xmlns:a16="http://schemas.microsoft.com/office/drawing/2014/main" id="{DB5A6C1D-B1E4-4C11-BFE4-F63B272D2A5A}"/>
                </a:ext>
              </a:extLst>
            </p:cNvPr>
            <p:cNvSpPr>
              <a:spLocks/>
            </p:cNvSpPr>
            <p:nvPr/>
          </p:nvSpPr>
          <p:spPr bwMode="auto">
            <a:xfrm>
              <a:off x="-41815" y="3383968"/>
              <a:ext cx="236182" cy="244025"/>
            </a:xfrm>
            <a:custGeom>
              <a:avLst/>
              <a:gdLst>
                <a:gd name="T0" fmla="*/ 48 w 1315"/>
                <a:gd name="T1" fmla="*/ 1357 h 1357"/>
                <a:gd name="T2" fmla="*/ 56 w 1315"/>
                <a:gd name="T3" fmla="*/ 1079 h 1357"/>
                <a:gd name="T4" fmla="*/ 160 w 1315"/>
                <a:gd name="T5" fmla="*/ 899 h 1357"/>
                <a:gd name="T6" fmla="*/ 207 w 1315"/>
                <a:gd name="T7" fmla="*/ 988 h 1357"/>
                <a:gd name="T8" fmla="*/ 245 w 1315"/>
                <a:gd name="T9" fmla="*/ 708 h 1357"/>
                <a:gd name="T10" fmla="*/ 493 w 1315"/>
                <a:gd name="T11" fmla="*/ 671 h 1357"/>
                <a:gd name="T12" fmla="*/ 658 w 1315"/>
                <a:gd name="T13" fmla="*/ 554 h 1357"/>
                <a:gd name="T14" fmla="*/ 1102 w 1315"/>
                <a:gd name="T15" fmla="*/ 699 h 1357"/>
                <a:gd name="T16" fmla="*/ 1138 w 1315"/>
                <a:gd name="T17" fmla="*/ 987 h 1357"/>
                <a:gd name="T18" fmla="*/ 1182 w 1315"/>
                <a:gd name="T19" fmla="*/ 896 h 1357"/>
                <a:gd name="T20" fmla="*/ 1278 w 1315"/>
                <a:gd name="T21" fmla="*/ 1065 h 1357"/>
                <a:gd name="T22" fmla="*/ 1295 w 1315"/>
                <a:gd name="T23" fmla="*/ 736 h 1357"/>
                <a:gd name="T24" fmla="*/ 1274 w 1315"/>
                <a:gd name="T25" fmla="*/ 410 h 1357"/>
                <a:gd name="T26" fmla="*/ 897 w 1315"/>
                <a:gd name="T27" fmla="*/ 114 h 1357"/>
                <a:gd name="T28" fmla="*/ 703 w 1315"/>
                <a:gd name="T29" fmla="*/ 23 h 1357"/>
                <a:gd name="T30" fmla="*/ 104 w 1315"/>
                <a:gd name="T31" fmla="*/ 290 h 1357"/>
                <a:gd name="T32" fmla="*/ 46 w 1315"/>
                <a:gd name="T33" fmla="*/ 787 h 1357"/>
                <a:gd name="T34" fmla="*/ 48 w 1315"/>
                <a:gd name="T35" fmla="*/ 135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5" h="1357">
                  <a:moveTo>
                    <a:pt x="48" y="1357"/>
                  </a:moveTo>
                  <a:cubicBezTo>
                    <a:pt x="64" y="1332"/>
                    <a:pt x="59" y="1125"/>
                    <a:pt x="56" y="1079"/>
                  </a:cubicBezTo>
                  <a:cubicBezTo>
                    <a:pt x="54" y="1011"/>
                    <a:pt x="55" y="920"/>
                    <a:pt x="160" y="899"/>
                  </a:cubicBezTo>
                  <a:cubicBezTo>
                    <a:pt x="179" y="938"/>
                    <a:pt x="174" y="957"/>
                    <a:pt x="207" y="988"/>
                  </a:cubicBezTo>
                  <a:cubicBezTo>
                    <a:pt x="202" y="892"/>
                    <a:pt x="192" y="780"/>
                    <a:pt x="245" y="708"/>
                  </a:cubicBezTo>
                  <a:cubicBezTo>
                    <a:pt x="347" y="721"/>
                    <a:pt x="409" y="715"/>
                    <a:pt x="493" y="671"/>
                  </a:cubicBezTo>
                  <a:cubicBezTo>
                    <a:pt x="549" y="641"/>
                    <a:pt x="627" y="587"/>
                    <a:pt x="658" y="554"/>
                  </a:cubicBezTo>
                  <a:cubicBezTo>
                    <a:pt x="798" y="643"/>
                    <a:pt x="830" y="747"/>
                    <a:pt x="1102" y="699"/>
                  </a:cubicBezTo>
                  <a:cubicBezTo>
                    <a:pt x="1131" y="830"/>
                    <a:pt x="1153" y="753"/>
                    <a:pt x="1138" y="987"/>
                  </a:cubicBezTo>
                  <a:cubicBezTo>
                    <a:pt x="1162" y="965"/>
                    <a:pt x="1174" y="929"/>
                    <a:pt x="1182" y="896"/>
                  </a:cubicBezTo>
                  <a:cubicBezTo>
                    <a:pt x="1267" y="910"/>
                    <a:pt x="1286" y="970"/>
                    <a:pt x="1278" y="1065"/>
                  </a:cubicBezTo>
                  <a:cubicBezTo>
                    <a:pt x="1294" y="1034"/>
                    <a:pt x="1294" y="794"/>
                    <a:pt x="1295" y="736"/>
                  </a:cubicBezTo>
                  <a:cubicBezTo>
                    <a:pt x="1299" y="607"/>
                    <a:pt x="1315" y="530"/>
                    <a:pt x="1274" y="410"/>
                  </a:cubicBezTo>
                  <a:cubicBezTo>
                    <a:pt x="1217" y="241"/>
                    <a:pt x="1096" y="69"/>
                    <a:pt x="897" y="114"/>
                  </a:cubicBezTo>
                  <a:cubicBezTo>
                    <a:pt x="844" y="59"/>
                    <a:pt x="828" y="36"/>
                    <a:pt x="703" y="23"/>
                  </a:cubicBezTo>
                  <a:cubicBezTo>
                    <a:pt x="476" y="0"/>
                    <a:pt x="217" y="109"/>
                    <a:pt x="104" y="290"/>
                  </a:cubicBezTo>
                  <a:cubicBezTo>
                    <a:pt x="0" y="457"/>
                    <a:pt x="37" y="586"/>
                    <a:pt x="46" y="787"/>
                  </a:cubicBezTo>
                  <a:cubicBezTo>
                    <a:pt x="56" y="977"/>
                    <a:pt x="40" y="1172"/>
                    <a:pt x="48" y="1357"/>
                  </a:cubicBezTo>
                  <a:close/>
                </a:path>
              </a:pathLst>
            </a:custGeom>
            <a:solidFill>
              <a:schemeClr val="tx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263" name="Group 262">
              <a:extLst>
                <a:ext uri="{FF2B5EF4-FFF2-40B4-BE49-F238E27FC236}">
                  <a16:creationId xmlns:a16="http://schemas.microsoft.com/office/drawing/2014/main" id="{C084E8A0-6529-47B2-A354-0FD442118ED8}"/>
                </a:ext>
              </a:extLst>
            </p:cNvPr>
            <p:cNvGrpSpPr/>
            <p:nvPr/>
          </p:nvGrpSpPr>
          <p:grpSpPr>
            <a:xfrm>
              <a:off x="8646" y="3542933"/>
              <a:ext cx="137701" cy="119398"/>
              <a:chOff x="10480676" y="2295526"/>
              <a:chExt cx="250826" cy="217488"/>
            </a:xfrm>
          </p:grpSpPr>
          <p:sp>
            <p:nvSpPr>
              <p:cNvPr id="269" name="Freeform 302">
                <a:extLst>
                  <a:ext uri="{FF2B5EF4-FFF2-40B4-BE49-F238E27FC236}">
                    <a16:creationId xmlns:a16="http://schemas.microsoft.com/office/drawing/2014/main" id="{FE3453AF-E763-4AF7-BA58-B8F5E3094EF0}"/>
                  </a:ext>
                </a:extLst>
              </p:cNvPr>
              <p:cNvSpPr>
                <a:spLocks/>
              </p:cNvSpPr>
              <p:nvPr/>
            </p:nvSpPr>
            <p:spPr bwMode="auto">
              <a:xfrm>
                <a:off x="10531476" y="2473326"/>
                <a:ext cx="131763" cy="39688"/>
              </a:xfrm>
              <a:custGeom>
                <a:avLst/>
                <a:gdLst>
                  <a:gd name="T0" fmla="*/ 35 w 404"/>
                  <a:gd name="T1" fmla="*/ 13 h 121"/>
                  <a:gd name="T2" fmla="*/ 45 w 404"/>
                  <a:gd name="T3" fmla="*/ 62 h 121"/>
                  <a:gd name="T4" fmla="*/ 92 w 404"/>
                  <a:gd name="T5" fmla="*/ 91 h 121"/>
                  <a:gd name="T6" fmla="*/ 207 w 404"/>
                  <a:gd name="T7" fmla="*/ 119 h 121"/>
                  <a:gd name="T8" fmla="*/ 389 w 404"/>
                  <a:gd name="T9" fmla="*/ 16 h 121"/>
                  <a:gd name="T10" fmla="*/ 374 w 404"/>
                  <a:gd name="T11" fmla="*/ 6 h 121"/>
                  <a:gd name="T12" fmla="*/ 225 w 404"/>
                  <a:gd name="T13" fmla="*/ 70 h 121"/>
                  <a:gd name="T14" fmla="*/ 35 w 404"/>
                  <a:gd name="T15" fmla="*/ 13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121">
                    <a:moveTo>
                      <a:pt x="35" y="13"/>
                    </a:moveTo>
                    <a:cubicBezTo>
                      <a:pt x="35" y="13"/>
                      <a:pt x="0" y="27"/>
                      <a:pt x="45" y="62"/>
                    </a:cubicBezTo>
                    <a:cubicBezTo>
                      <a:pt x="57" y="71"/>
                      <a:pt x="77" y="83"/>
                      <a:pt x="92" y="91"/>
                    </a:cubicBezTo>
                    <a:cubicBezTo>
                      <a:pt x="124" y="107"/>
                      <a:pt x="167" y="117"/>
                      <a:pt x="207" y="119"/>
                    </a:cubicBezTo>
                    <a:cubicBezTo>
                      <a:pt x="281" y="121"/>
                      <a:pt x="403" y="73"/>
                      <a:pt x="389" y="16"/>
                    </a:cubicBezTo>
                    <a:cubicBezTo>
                      <a:pt x="376" y="6"/>
                      <a:pt x="404" y="11"/>
                      <a:pt x="374" y="6"/>
                    </a:cubicBezTo>
                    <a:cubicBezTo>
                      <a:pt x="339" y="0"/>
                      <a:pt x="321" y="64"/>
                      <a:pt x="225" y="70"/>
                    </a:cubicBezTo>
                    <a:cubicBezTo>
                      <a:pt x="131" y="75"/>
                      <a:pt x="77" y="6"/>
                      <a:pt x="35" y="13"/>
                    </a:cubicBezTo>
                    <a:close/>
                  </a:path>
                </a:pathLst>
              </a:custGeom>
              <a:solidFill>
                <a:srgbClr val="F05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0" name="Freeform 316">
                <a:extLst>
                  <a:ext uri="{FF2B5EF4-FFF2-40B4-BE49-F238E27FC236}">
                    <a16:creationId xmlns:a16="http://schemas.microsoft.com/office/drawing/2014/main" id="{FA9B409A-5074-4193-A4F3-34CFB06F6F18}"/>
                  </a:ext>
                </a:extLst>
              </p:cNvPr>
              <p:cNvSpPr>
                <a:spLocks/>
              </p:cNvSpPr>
              <p:nvPr/>
            </p:nvSpPr>
            <p:spPr bwMode="auto">
              <a:xfrm>
                <a:off x="10675939" y="2373314"/>
                <a:ext cx="53975" cy="55563"/>
              </a:xfrm>
              <a:custGeom>
                <a:avLst/>
                <a:gdLst>
                  <a:gd name="T0" fmla="*/ 4 w 165"/>
                  <a:gd name="T1" fmla="*/ 59 h 167"/>
                  <a:gd name="T2" fmla="*/ 0 w 165"/>
                  <a:gd name="T3" fmla="*/ 107 h 167"/>
                  <a:gd name="T4" fmla="*/ 156 w 165"/>
                  <a:gd name="T5" fmla="*/ 107 h 167"/>
                  <a:gd name="T6" fmla="*/ 4 w 165"/>
                  <a:gd name="T7" fmla="*/ 59 h 167"/>
                </a:gdLst>
                <a:ahLst/>
                <a:cxnLst>
                  <a:cxn ang="0">
                    <a:pos x="T0" y="T1"/>
                  </a:cxn>
                  <a:cxn ang="0">
                    <a:pos x="T2" y="T3"/>
                  </a:cxn>
                  <a:cxn ang="0">
                    <a:pos x="T4" y="T5"/>
                  </a:cxn>
                  <a:cxn ang="0">
                    <a:pos x="T6" y="T7"/>
                  </a:cxn>
                </a:cxnLst>
                <a:rect l="0" t="0" r="r" b="b"/>
                <a:pathLst>
                  <a:path w="165" h="167">
                    <a:moveTo>
                      <a:pt x="4" y="59"/>
                    </a:moveTo>
                    <a:lnTo>
                      <a:pt x="0" y="107"/>
                    </a:lnTo>
                    <a:cubicBezTo>
                      <a:pt x="50" y="135"/>
                      <a:pt x="70" y="167"/>
                      <a:pt x="156" y="107"/>
                    </a:cubicBezTo>
                    <a:cubicBezTo>
                      <a:pt x="165" y="0"/>
                      <a:pt x="41" y="18"/>
                      <a:pt x="4" y="59"/>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1" name="Freeform 317">
                <a:extLst>
                  <a:ext uri="{FF2B5EF4-FFF2-40B4-BE49-F238E27FC236}">
                    <a16:creationId xmlns:a16="http://schemas.microsoft.com/office/drawing/2014/main" id="{9D927292-E0AF-4C8B-BF24-0EB1CBC35B15}"/>
                  </a:ext>
                </a:extLst>
              </p:cNvPr>
              <p:cNvSpPr>
                <a:spLocks/>
              </p:cNvSpPr>
              <p:nvPr/>
            </p:nvSpPr>
            <p:spPr bwMode="auto">
              <a:xfrm>
                <a:off x="10480676" y="2376489"/>
                <a:ext cx="50800" cy="47625"/>
              </a:xfrm>
              <a:custGeom>
                <a:avLst/>
                <a:gdLst>
                  <a:gd name="T0" fmla="*/ 0 w 156"/>
                  <a:gd name="T1" fmla="*/ 56 h 144"/>
                  <a:gd name="T2" fmla="*/ 6 w 156"/>
                  <a:gd name="T3" fmla="*/ 106 h 144"/>
                  <a:gd name="T4" fmla="*/ 156 w 156"/>
                  <a:gd name="T5" fmla="*/ 62 h 144"/>
                  <a:gd name="T6" fmla="*/ 0 w 156"/>
                  <a:gd name="T7" fmla="*/ 56 h 144"/>
                </a:gdLst>
                <a:ahLst/>
                <a:cxnLst>
                  <a:cxn ang="0">
                    <a:pos x="T0" y="T1"/>
                  </a:cxn>
                  <a:cxn ang="0">
                    <a:pos x="T2" y="T3"/>
                  </a:cxn>
                  <a:cxn ang="0">
                    <a:pos x="T4" y="T5"/>
                  </a:cxn>
                  <a:cxn ang="0">
                    <a:pos x="T6" y="T7"/>
                  </a:cxn>
                </a:cxnLst>
                <a:rect l="0" t="0" r="r" b="b"/>
                <a:pathLst>
                  <a:path w="156" h="144">
                    <a:moveTo>
                      <a:pt x="0" y="56"/>
                    </a:moveTo>
                    <a:lnTo>
                      <a:pt x="6" y="106"/>
                    </a:lnTo>
                    <a:cubicBezTo>
                      <a:pt x="59" y="135"/>
                      <a:pt x="156" y="144"/>
                      <a:pt x="156" y="62"/>
                    </a:cubicBezTo>
                    <a:cubicBezTo>
                      <a:pt x="115" y="0"/>
                      <a:pt x="47" y="8"/>
                      <a:pt x="0" y="56"/>
                    </a:cubicBezTo>
                    <a:close/>
                  </a:path>
                </a:pathLst>
              </a:custGeom>
              <a:solidFill>
                <a:srgbClr val="F48D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2" name="Freeform 319">
                <a:extLst>
                  <a:ext uri="{FF2B5EF4-FFF2-40B4-BE49-F238E27FC236}">
                    <a16:creationId xmlns:a16="http://schemas.microsoft.com/office/drawing/2014/main" id="{CB798083-C456-4E4F-9519-D99742BE1927}"/>
                  </a:ext>
                </a:extLst>
              </p:cNvPr>
              <p:cNvSpPr>
                <a:spLocks/>
              </p:cNvSpPr>
              <p:nvPr/>
            </p:nvSpPr>
            <p:spPr bwMode="auto">
              <a:xfrm>
                <a:off x="10637839" y="2295526"/>
                <a:ext cx="93663" cy="30163"/>
              </a:xfrm>
              <a:custGeom>
                <a:avLst/>
                <a:gdLst>
                  <a:gd name="T0" fmla="*/ 15 w 289"/>
                  <a:gd name="T1" fmla="*/ 65 h 89"/>
                  <a:gd name="T2" fmla="*/ 138 w 289"/>
                  <a:gd name="T3" fmla="*/ 61 h 89"/>
                  <a:gd name="T4" fmla="*/ 251 w 289"/>
                  <a:gd name="T5" fmla="*/ 82 h 89"/>
                  <a:gd name="T6" fmla="*/ 155 w 289"/>
                  <a:gd name="T7" fmla="*/ 12 h 89"/>
                  <a:gd name="T8" fmla="*/ 15 w 289"/>
                  <a:gd name="T9" fmla="*/ 65 h 89"/>
                </a:gdLst>
                <a:ahLst/>
                <a:cxnLst>
                  <a:cxn ang="0">
                    <a:pos x="T0" y="T1"/>
                  </a:cxn>
                  <a:cxn ang="0">
                    <a:pos x="T2" y="T3"/>
                  </a:cxn>
                  <a:cxn ang="0">
                    <a:pos x="T4" y="T5"/>
                  </a:cxn>
                  <a:cxn ang="0">
                    <a:pos x="T6" y="T7"/>
                  </a:cxn>
                  <a:cxn ang="0">
                    <a:pos x="T8" y="T9"/>
                  </a:cxn>
                </a:cxnLst>
                <a:rect l="0" t="0" r="r" b="b"/>
                <a:pathLst>
                  <a:path w="289" h="89">
                    <a:moveTo>
                      <a:pt x="15" y="65"/>
                    </a:moveTo>
                    <a:cubicBezTo>
                      <a:pt x="52" y="79"/>
                      <a:pt x="96" y="57"/>
                      <a:pt x="138" y="61"/>
                    </a:cubicBezTo>
                    <a:cubicBezTo>
                      <a:pt x="184" y="65"/>
                      <a:pt x="215" y="89"/>
                      <a:pt x="251" y="82"/>
                    </a:cubicBezTo>
                    <a:cubicBezTo>
                      <a:pt x="289" y="29"/>
                      <a:pt x="200" y="18"/>
                      <a:pt x="155" y="12"/>
                    </a:cubicBezTo>
                    <a:cubicBezTo>
                      <a:pt x="109" y="6"/>
                      <a:pt x="0" y="0"/>
                      <a:pt x="15" y="65"/>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3" name="Freeform 321">
                <a:extLst>
                  <a:ext uri="{FF2B5EF4-FFF2-40B4-BE49-F238E27FC236}">
                    <a16:creationId xmlns:a16="http://schemas.microsoft.com/office/drawing/2014/main" id="{80488A45-39FE-4175-B7FA-48CD8F75AE39}"/>
                  </a:ext>
                </a:extLst>
              </p:cNvPr>
              <p:cNvSpPr>
                <a:spLocks/>
              </p:cNvSpPr>
              <p:nvPr/>
            </p:nvSpPr>
            <p:spPr bwMode="auto">
              <a:xfrm>
                <a:off x="10480676" y="2295526"/>
                <a:ext cx="95250" cy="31750"/>
              </a:xfrm>
              <a:custGeom>
                <a:avLst/>
                <a:gdLst>
                  <a:gd name="T0" fmla="*/ 33 w 290"/>
                  <a:gd name="T1" fmla="*/ 78 h 98"/>
                  <a:gd name="T2" fmla="*/ 209 w 290"/>
                  <a:gd name="T3" fmla="*/ 63 h 98"/>
                  <a:gd name="T4" fmla="*/ 253 w 290"/>
                  <a:gd name="T5" fmla="*/ 72 h 98"/>
                  <a:gd name="T6" fmla="*/ 275 w 290"/>
                  <a:gd name="T7" fmla="*/ 65 h 98"/>
                  <a:gd name="T8" fmla="*/ 279 w 290"/>
                  <a:gd name="T9" fmla="*/ 33 h 98"/>
                  <a:gd name="T10" fmla="*/ 33 w 290"/>
                  <a:gd name="T11" fmla="*/ 78 h 98"/>
                </a:gdLst>
                <a:ahLst/>
                <a:cxnLst>
                  <a:cxn ang="0">
                    <a:pos x="T0" y="T1"/>
                  </a:cxn>
                  <a:cxn ang="0">
                    <a:pos x="T2" y="T3"/>
                  </a:cxn>
                  <a:cxn ang="0">
                    <a:pos x="T4" y="T5"/>
                  </a:cxn>
                  <a:cxn ang="0">
                    <a:pos x="T6" y="T7"/>
                  </a:cxn>
                  <a:cxn ang="0">
                    <a:pos x="T8" y="T9"/>
                  </a:cxn>
                  <a:cxn ang="0">
                    <a:pos x="T10" y="T11"/>
                  </a:cxn>
                </a:cxnLst>
                <a:rect l="0" t="0" r="r" b="b"/>
                <a:pathLst>
                  <a:path w="290" h="98">
                    <a:moveTo>
                      <a:pt x="33" y="78"/>
                    </a:moveTo>
                    <a:cubicBezTo>
                      <a:pt x="75" y="98"/>
                      <a:pt x="123" y="48"/>
                      <a:pt x="209" y="63"/>
                    </a:cubicBezTo>
                    <a:cubicBezTo>
                      <a:pt x="234" y="67"/>
                      <a:pt x="233" y="73"/>
                      <a:pt x="253" y="72"/>
                    </a:cubicBezTo>
                    <a:cubicBezTo>
                      <a:pt x="290" y="70"/>
                      <a:pt x="263" y="71"/>
                      <a:pt x="275" y="65"/>
                    </a:cubicBezTo>
                    <a:lnTo>
                      <a:pt x="279" y="33"/>
                    </a:lnTo>
                    <a:cubicBezTo>
                      <a:pt x="221" y="2"/>
                      <a:pt x="0" y="0"/>
                      <a:pt x="33" y="78"/>
                    </a:cubicBezTo>
                    <a:close/>
                  </a:path>
                </a:pathLst>
              </a:custGeom>
              <a:solidFill>
                <a:srgbClr val="C77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4" name="Freeform 337">
                <a:extLst>
                  <a:ext uri="{FF2B5EF4-FFF2-40B4-BE49-F238E27FC236}">
                    <a16:creationId xmlns:a16="http://schemas.microsoft.com/office/drawing/2014/main" id="{6459D65F-2DFE-4D83-ABF1-8C426196F310}"/>
                  </a:ext>
                </a:extLst>
              </p:cNvPr>
              <p:cNvSpPr>
                <a:spLocks/>
              </p:cNvSpPr>
              <p:nvPr/>
            </p:nvSpPr>
            <p:spPr bwMode="auto">
              <a:xfrm>
                <a:off x="10666414" y="2325689"/>
                <a:ext cx="34925" cy="34925"/>
              </a:xfrm>
              <a:custGeom>
                <a:avLst/>
                <a:gdLst>
                  <a:gd name="T0" fmla="*/ 0 w 103"/>
                  <a:gd name="T1" fmla="*/ 80 h 111"/>
                  <a:gd name="T2" fmla="*/ 39 w 103"/>
                  <a:gd name="T3" fmla="*/ 111 h 111"/>
                  <a:gd name="T4" fmla="*/ 73 w 103"/>
                  <a:gd name="T5" fmla="*/ 31 h 111"/>
                  <a:gd name="T6" fmla="*/ 0 w 103"/>
                  <a:gd name="T7" fmla="*/ 80 h 111"/>
                </a:gdLst>
                <a:ahLst/>
                <a:cxnLst>
                  <a:cxn ang="0">
                    <a:pos x="T0" y="T1"/>
                  </a:cxn>
                  <a:cxn ang="0">
                    <a:pos x="T2" y="T3"/>
                  </a:cxn>
                  <a:cxn ang="0">
                    <a:pos x="T4" y="T5"/>
                  </a:cxn>
                  <a:cxn ang="0">
                    <a:pos x="T6" y="T7"/>
                  </a:cxn>
                </a:cxnLst>
                <a:rect l="0" t="0" r="r" b="b"/>
                <a:pathLst>
                  <a:path w="103" h="111">
                    <a:moveTo>
                      <a:pt x="0" y="80"/>
                    </a:moveTo>
                    <a:cubicBezTo>
                      <a:pt x="13" y="97"/>
                      <a:pt x="17" y="102"/>
                      <a:pt x="39" y="111"/>
                    </a:cubicBezTo>
                    <a:cubicBezTo>
                      <a:pt x="90" y="102"/>
                      <a:pt x="103" y="54"/>
                      <a:pt x="73" y="31"/>
                    </a:cubicBezTo>
                    <a:cubicBezTo>
                      <a:pt x="34" y="0"/>
                      <a:pt x="0" y="32"/>
                      <a:pt x="0" y="80"/>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5" name="Freeform 338">
                <a:extLst>
                  <a:ext uri="{FF2B5EF4-FFF2-40B4-BE49-F238E27FC236}">
                    <a16:creationId xmlns:a16="http://schemas.microsoft.com/office/drawing/2014/main" id="{463CC5D1-3255-457E-9E00-87E0DBBB2884}"/>
                  </a:ext>
                </a:extLst>
              </p:cNvPr>
              <p:cNvSpPr>
                <a:spLocks/>
              </p:cNvSpPr>
              <p:nvPr/>
            </p:nvSpPr>
            <p:spPr bwMode="auto">
              <a:xfrm>
                <a:off x="10574339" y="2424114"/>
                <a:ext cx="60325" cy="26988"/>
              </a:xfrm>
              <a:custGeom>
                <a:avLst/>
                <a:gdLst>
                  <a:gd name="T0" fmla="*/ 172 w 183"/>
                  <a:gd name="T1" fmla="*/ 8 h 84"/>
                  <a:gd name="T2" fmla="*/ 156 w 183"/>
                  <a:gd name="T3" fmla="*/ 4 h 84"/>
                  <a:gd name="T4" fmla="*/ 93 w 183"/>
                  <a:gd name="T5" fmla="*/ 27 h 84"/>
                  <a:gd name="T6" fmla="*/ 1 w 183"/>
                  <a:gd name="T7" fmla="*/ 1 h 84"/>
                  <a:gd name="T8" fmla="*/ 24 w 183"/>
                  <a:gd name="T9" fmla="*/ 45 h 84"/>
                  <a:gd name="T10" fmla="*/ 172 w 183"/>
                  <a:gd name="T11" fmla="*/ 8 h 84"/>
                </a:gdLst>
                <a:ahLst/>
                <a:cxnLst>
                  <a:cxn ang="0">
                    <a:pos x="T0" y="T1"/>
                  </a:cxn>
                  <a:cxn ang="0">
                    <a:pos x="T2" y="T3"/>
                  </a:cxn>
                  <a:cxn ang="0">
                    <a:pos x="T4" y="T5"/>
                  </a:cxn>
                  <a:cxn ang="0">
                    <a:pos x="T6" y="T7"/>
                  </a:cxn>
                  <a:cxn ang="0">
                    <a:pos x="T8" y="T9"/>
                  </a:cxn>
                  <a:cxn ang="0">
                    <a:pos x="T10" y="T11"/>
                  </a:cxn>
                </a:cxnLst>
                <a:rect l="0" t="0" r="r" b="b"/>
                <a:pathLst>
                  <a:path w="183" h="84">
                    <a:moveTo>
                      <a:pt x="172" y="8"/>
                    </a:moveTo>
                    <a:cubicBezTo>
                      <a:pt x="164" y="4"/>
                      <a:pt x="172" y="0"/>
                      <a:pt x="156" y="4"/>
                    </a:cubicBezTo>
                    <a:cubicBezTo>
                      <a:pt x="140" y="7"/>
                      <a:pt x="123" y="25"/>
                      <a:pt x="93" y="27"/>
                    </a:cubicBezTo>
                    <a:cubicBezTo>
                      <a:pt x="36" y="31"/>
                      <a:pt x="47" y="1"/>
                      <a:pt x="1" y="1"/>
                    </a:cubicBezTo>
                    <a:cubicBezTo>
                      <a:pt x="0" y="33"/>
                      <a:pt x="1" y="33"/>
                      <a:pt x="24" y="45"/>
                    </a:cubicBezTo>
                    <a:cubicBezTo>
                      <a:pt x="99" y="84"/>
                      <a:pt x="183" y="44"/>
                      <a:pt x="172" y="8"/>
                    </a:cubicBezTo>
                    <a:close/>
                  </a:path>
                </a:pathLst>
              </a:custGeom>
              <a:solidFill>
                <a:srgbClr val="F48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6" name="Freeform 340">
                <a:extLst>
                  <a:ext uri="{FF2B5EF4-FFF2-40B4-BE49-F238E27FC236}">
                    <a16:creationId xmlns:a16="http://schemas.microsoft.com/office/drawing/2014/main" id="{CFD295A1-57B6-4632-9E46-6C3DAE56F6AD}"/>
                  </a:ext>
                </a:extLst>
              </p:cNvPr>
              <p:cNvSpPr>
                <a:spLocks/>
              </p:cNvSpPr>
              <p:nvPr/>
            </p:nvSpPr>
            <p:spPr bwMode="auto">
              <a:xfrm>
                <a:off x="10523539" y="2324101"/>
                <a:ext cx="26988" cy="36513"/>
              </a:xfrm>
              <a:custGeom>
                <a:avLst/>
                <a:gdLst>
                  <a:gd name="T0" fmla="*/ 0 w 87"/>
                  <a:gd name="T1" fmla="*/ 83 h 114"/>
                  <a:gd name="T2" fmla="*/ 47 w 87"/>
                  <a:gd name="T3" fmla="*/ 114 h 114"/>
                  <a:gd name="T4" fmla="*/ 86 w 87"/>
                  <a:gd name="T5" fmla="*/ 83 h 114"/>
                  <a:gd name="T6" fmla="*/ 0 w 87"/>
                  <a:gd name="T7" fmla="*/ 83 h 114"/>
                </a:gdLst>
                <a:ahLst/>
                <a:cxnLst>
                  <a:cxn ang="0">
                    <a:pos x="T0" y="T1"/>
                  </a:cxn>
                  <a:cxn ang="0">
                    <a:pos x="T2" y="T3"/>
                  </a:cxn>
                  <a:cxn ang="0">
                    <a:pos x="T4" y="T5"/>
                  </a:cxn>
                  <a:cxn ang="0">
                    <a:pos x="T6" y="T7"/>
                  </a:cxn>
                </a:cxnLst>
                <a:rect l="0" t="0" r="r" b="b"/>
                <a:pathLst>
                  <a:path w="87" h="114">
                    <a:moveTo>
                      <a:pt x="0" y="83"/>
                    </a:moveTo>
                    <a:cubicBezTo>
                      <a:pt x="14" y="103"/>
                      <a:pt x="19" y="109"/>
                      <a:pt x="47" y="114"/>
                    </a:cubicBezTo>
                    <a:cubicBezTo>
                      <a:pt x="70" y="105"/>
                      <a:pt x="74" y="101"/>
                      <a:pt x="86" y="83"/>
                    </a:cubicBezTo>
                    <a:cubicBezTo>
                      <a:pt x="87" y="3"/>
                      <a:pt x="0" y="0"/>
                      <a:pt x="0" y="83"/>
                    </a:cubicBezTo>
                    <a:close/>
                  </a:path>
                </a:pathLst>
              </a:custGeom>
              <a:solidFill>
                <a:srgbClr val="2626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64" name="Freeform 359">
              <a:extLst>
                <a:ext uri="{FF2B5EF4-FFF2-40B4-BE49-F238E27FC236}">
                  <a16:creationId xmlns:a16="http://schemas.microsoft.com/office/drawing/2014/main" id="{5C4A1BE8-BF8C-4615-9D1C-4BC69776FE38}"/>
                </a:ext>
              </a:extLst>
            </p:cNvPr>
            <p:cNvSpPr>
              <a:spLocks/>
            </p:cNvSpPr>
            <p:nvPr/>
          </p:nvSpPr>
          <p:spPr bwMode="auto">
            <a:xfrm>
              <a:off x="-181258" y="3729090"/>
              <a:ext cx="498509" cy="575203"/>
            </a:xfrm>
            <a:custGeom>
              <a:avLst/>
              <a:gdLst>
                <a:gd name="T0" fmla="*/ 742 w 2774"/>
                <a:gd name="T1" fmla="*/ 166 h 3199"/>
                <a:gd name="T2" fmla="*/ 503 w 2774"/>
                <a:gd name="T3" fmla="*/ 360 h 3199"/>
                <a:gd name="T4" fmla="*/ 385 w 2774"/>
                <a:gd name="T5" fmla="*/ 692 h 3199"/>
                <a:gd name="T6" fmla="*/ 204 w 2774"/>
                <a:gd name="T7" fmla="*/ 1403 h 3199"/>
                <a:gd name="T8" fmla="*/ 59 w 2774"/>
                <a:gd name="T9" fmla="*/ 2054 h 3199"/>
                <a:gd name="T10" fmla="*/ 36 w 2774"/>
                <a:gd name="T11" fmla="*/ 2435 h 3199"/>
                <a:gd name="T12" fmla="*/ 12 w 2774"/>
                <a:gd name="T13" fmla="*/ 2812 h 3199"/>
                <a:gd name="T14" fmla="*/ 3 w 2774"/>
                <a:gd name="T15" fmla="*/ 2983 h 3199"/>
                <a:gd name="T16" fmla="*/ 34 w 2774"/>
                <a:gd name="T17" fmla="*/ 3161 h 3199"/>
                <a:gd name="T18" fmla="*/ 415 w 2774"/>
                <a:gd name="T19" fmla="*/ 3163 h 3199"/>
                <a:gd name="T20" fmla="*/ 475 w 2774"/>
                <a:gd name="T21" fmla="*/ 2622 h 3199"/>
                <a:gd name="T22" fmla="*/ 508 w 2774"/>
                <a:gd name="T23" fmla="*/ 2047 h 3199"/>
                <a:gd name="T24" fmla="*/ 750 w 2774"/>
                <a:gd name="T25" fmla="*/ 1079 h 3199"/>
                <a:gd name="T26" fmla="*/ 803 w 2774"/>
                <a:gd name="T27" fmla="*/ 1614 h 3199"/>
                <a:gd name="T28" fmla="*/ 754 w 2774"/>
                <a:gd name="T29" fmla="*/ 2159 h 3199"/>
                <a:gd name="T30" fmla="*/ 2077 w 2774"/>
                <a:gd name="T31" fmla="*/ 2158 h 3199"/>
                <a:gd name="T32" fmla="*/ 2082 w 2774"/>
                <a:gd name="T33" fmla="*/ 1157 h 3199"/>
                <a:gd name="T34" fmla="*/ 2256 w 2774"/>
                <a:gd name="T35" fmla="*/ 2130 h 3199"/>
                <a:gd name="T36" fmla="*/ 2292 w 2774"/>
                <a:gd name="T37" fmla="*/ 2666 h 3199"/>
                <a:gd name="T38" fmla="*/ 2353 w 2774"/>
                <a:gd name="T39" fmla="*/ 3185 h 3199"/>
                <a:gd name="T40" fmla="*/ 2726 w 2774"/>
                <a:gd name="T41" fmla="*/ 3199 h 3199"/>
                <a:gd name="T42" fmla="*/ 2759 w 2774"/>
                <a:gd name="T43" fmla="*/ 2985 h 3199"/>
                <a:gd name="T44" fmla="*/ 2745 w 2774"/>
                <a:gd name="T45" fmla="*/ 2757 h 3199"/>
                <a:gd name="T46" fmla="*/ 2719 w 2774"/>
                <a:gd name="T47" fmla="*/ 2292 h 3199"/>
                <a:gd name="T48" fmla="*/ 2696 w 2774"/>
                <a:gd name="T49" fmla="*/ 1986 h 3199"/>
                <a:gd name="T50" fmla="*/ 2647 w 2774"/>
                <a:gd name="T51" fmla="*/ 1706 h 3199"/>
                <a:gd name="T52" fmla="*/ 2435 w 2774"/>
                <a:gd name="T53" fmla="*/ 579 h 3199"/>
                <a:gd name="T54" fmla="*/ 2327 w 2774"/>
                <a:gd name="T55" fmla="*/ 358 h 3199"/>
                <a:gd name="T56" fmla="*/ 2146 w 2774"/>
                <a:gd name="T57" fmla="*/ 203 h 3199"/>
                <a:gd name="T58" fmla="*/ 1745 w 2774"/>
                <a:gd name="T59" fmla="*/ 39 h 3199"/>
                <a:gd name="T60" fmla="*/ 1908 w 2774"/>
                <a:gd name="T61" fmla="*/ 421 h 3199"/>
                <a:gd name="T62" fmla="*/ 1760 w 2774"/>
                <a:gd name="T63" fmla="*/ 373 h 3199"/>
                <a:gd name="T64" fmla="*/ 1870 w 2774"/>
                <a:gd name="T65" fmla="*/ 505 h 3199"/>
                <a:gd name="T66" fmla="*/ 1776 w 2774"/>
                <a:gd name="T67" fmla="*/ 643 h 3199"/>
                <a:gd name="T68" fmla="*/ 1448 w 2774"/>
                <a:gd name="T69" fmla="*/ 988 h 3199"/>
                <a:gd name="T70" fmla="*/ 1428 w 2774"/>
                <a:gd name="T71" fmla="*/ 1000 h 3199"/>
                <a:gd name="T72" fmla="*/ 989 w 2774"/>
                <a:gd name="T73" fmla="*/ 488 h 3199"/>
                <a:gd name="T74" fmla="*/ 1097 w 2774"/>
                <a:gd name="T75" fmla="*/ 359 h 3199"/>
                <a:gd name="T76" fmla="*/ 950 w 2774"/>
                <a:gd name="T77" fmla="*/ 406 h 3199"/>
                <a:gd name="T78" fmla="*/ 1103 w 2774"/>
                <a:gd name="T79" fmla="*/ 29 h 3199"/>
                <a:gd name="T80" fmla="*/ 742 w 2774"/>
                <a:gd name="T81" fmla="*/ 166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74" h="3199">
                  <a:moveTo>
                    <a:pt x="742" y="166"/>
                  </a:moveTo>
                  <a:cubicBezTo>
                    <a:pt x="654" y="213"/>
                    <a:pt x="563" y="299"/>
                    <a:pt x="503" y="360"/>
                  </a:cubicBezTo>
                  <a:cubicBezTo>
                    <a:pt x="437" y="426"/>
                    <a:pt x="413" y="578"/>
                    <a:pt x="385" y="692"/>
                  </a:cubicBezTo>
                  <a:cubicBezTo>
                    <a:pt x="326" y="929"/>
                    <a:pt x="262" y="1165"/>
                    <a:pt x="204" y="1403"/>
                  </a:cubicBezTo>
                  <a:cubicBezTo>
                    <a:pt x="163" y="1625"/>
                    <a:pt x="72" y="1827"/>
                    <a:pt x="59" y="2054"/>
                  </a:cubicBezTo>
                  <a:cubicBezTo>
                    <a:pt x="51" y="2183"/>
                    <a:pt x="43" y="2308"/>
                    <a:pt x="36" y="2435"/>
                  </a:cubicBezTo>
                  <a:cubicBezTo>
                    <a:pt x="28" y="2549"/>
                    <a:pt x="29" y="2706"/>
                    <a:pt x="12" y="2812"/>
                  </a:cubicBezTo>
                  <a:lnTo>
                    <a:pt x="3" y="2983"/>
                  </a:lnTo>
                  <a:cubicBezTo>
                    <a:pt x="0" y="3056"/>
                    <a:pt x="0" y="3104"/>
                    <a:pt x="34" y="3161"/>
                  </a:cubicBezTo>
                  <a:lnTo>
                    <a:pt x="415" y="3163"/>
                  </a:lnTo>
                  <a:cubicBezTo>
                    <a:pt x="469" y="3062"/>
                    <a:pt x="468" y="2754"/>
                    <a:pt x="475" y="2622"/>
                  </a:cubicBezTo>
                  <a:cubicBezTo>
                    <a:pt x="484" y="2433"/>
                    <a:pt x="491" y="2232"/>
                    <a:pt x="508" y="2047"/>
                  </a:cubicBezTo>
                  <a:cubicBezTo>
                    <a:pt x="518" y="1950"/>
                    <a:pt x="723" y="1241"/>
                    <a:pt x="750" y="1079"/>
                  </a:cubicBezTo>
                  <a:cubicBezTo>
                    <a:pt x="789" y="1152"/>
                    <a:pt x="804" y="1508"/>
                    <a:pt x="803" y="1614"/>
                  </a:cubicBezTo>
                  <a:cubicBezTo>
                    <a:pt x="799" y="1809"/>
                    <a:pt x="777" y="1970"/>
                    <a:pt x="754" y="2159"/>
                  </a:cubicBezTo>
                  <a:lnTo>
                    <a:pt x="2077" y="2158"/>
                  </a:lnTo>
                  <a:cubicBezTo>
                    <a:pt x="2039" y="1743"/>
                    <a:pt x="2012" y="1595"/>
                    <a:pt x="2082" y="1157"/>
                  </a:cubicBezTo>
                  <a:cubicBezTo>
                    <a:pt x="2116" y="1225"/>
                    <a:pt x="2247" y="2012"/>
                    <a:pt x="2256" y="2130"/>
                  </a:cubicBezTo>
                  <a:cubicBezTo>
                    <a:pt x="2269" y="2308"/>
                    <a:pt x="2281" y="2489"/>
                    <a:pt x="2292" y="2666"/>
                  </a:cubicBezTo>
                  <a:cubicBezTo>
                    <a:pt x="2301" y="2798"/>
                    <a:pt x="2300" y="3089"/>
                    <a:pt x="2353" y="3185"/>
                  </a:cubicBezTo>
                  <a:lnTo>
                    <a:pt x="2726" y="3199"/>
                  </a:lnTo>
                  <a:cubicBezTo>
                    <a:pt x="2756" y="3092"/>
                    <a:pt x="2774" y="3137"/>
                    <a:pt x="2759" y="2985"/>
                  </a:cubicBezTo>
                  <a:cubicBezTo>
                    <a:pt x="2751" y="2914"/>
                    <a:pt x="2748" y="2830"/>
                    <a:pt x="2745" y="2757"/>
                  </a:cubicBezTo>
                  <a:cubicBezTo>
                    <a:pt x="2742" y="2679"/>
                    <a:pt x="2707" y="2339"/>
                    <a:pt x="2719" y="2292"/>
                  </a:cubicBezTo>
                  <a:cubicBezTo>
                    <a:pt x="2703" y="2225"/>
                    <a:pt x="2704" y="2069"/>
                    <a:pt x="2696" y="1986"/>
                  </a:cubicBezTo>
                  <a:cubicBezTo>
                    <a:pt x="2689" y="1900"/>
                    <a:pt x="2663" y="1793"/>
                    <a:pt x="2647" y="1706"/>
                  </a:cubicBezTo>
                  <a:lnTo>
                    <a:pt x="2435" y="579"/>
                  </a:lnTo>
                  <a:cubicBezTo>
                    <a:pt x="2406" y="429"/>
                    <a:pt x="2411" y="444"/>
                    <a:pt x="2327" y="358"/>
                  </a:cubicBezTo>
                  <a:cubicBezTo>
                    <a:pt x="2263" y="293"/>
                    <a:pt x="2228" y="259"/>
                    <a:pt x="2146" y="203"/>
                  </a:cubicBezTo>
                  <a:cubicBezTo>
                    <a:pt x="2101" y="179"/>
                    <a:pt x="1805" y="9"/>
                    <a:pt x="1745" y="39"/>
                  </a:cubicBezTo>
                  <a:cubicBezTo>
                    <a:pt x="1870" y="93"/>
                    <a:pt x="1936" y="237"/>
                    <a:pt x="1908" y="421"/>
                  </a:cubicBezTo>
                  <a:lnTo>
                    <a:pt x="1760" y="373"/>
                  </a:lnTo>
                  <a:cubicBezTo>
                    <a:pt x="1794" y="419"/>
                    <a:pt x="1833" y="453"/>
                    <a:pt x="1870" y="505"/>
                  </a:cubicBezTo>
                  <a:cubicBezTo>
                    <a:pt x="1837" y="553"/>
                    <a:pt x="1809" y="595"/>
                    <a:pt x="1776" y="643"/>
                  </a:cubicBezTo>
                  <a:cubicBezTo>
                    <a:pt x="1690" y="768"/>
                    <a:pt x="1579" y="909"/>
                    <a:pt x="1448" y="988"/>
                  </a:cubicBezTo>
                  <a:lnTo>
                    <a:pt x="1428" y="1000"/>
                  </a:lnTo>
                  <a:cubicBezTo>
                    <a:pt x="1284" y="929"/>
                    <a:pt x="1025" y="582"/>
                    <a:pt x="989" y="488"/>
                  </a:cubicBezTo>
                  <a:cubicBezTo>
                    <a:pt x="1007" y="458"/>
                    <a:pt x="1083" y="391"/>
                    <a:pt x="1097" y="359"/>
                  </a:cubicBezTo>
                  <a:lnTo>
                    <a:pt x="950" y="406"/>
                  </a:lnTo>
                  <a:cubicBezTo>
                    <a:pt x="933" y="209"/>
                    <a:pt x="974" y="111"/>
                    <a:pt x="1103" y="29"/>
                  </a:cubicBezTo>
                  <a:cubicBezTo>
                    <a:pt x="1049" y="0"/>
                    <a:pt x="791" y="135"/>
                    <a:pt x="742" y="1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5" name="Freeform 408">
              <a:extLst>
                <a:ext uri="{FF2B5EF4-FFF2-40B4-BE49-F238E27FC236}">
                  <a16:creationId xmlns:a16="http://schemas.microsoft.com/office/drawing/2014/main" id="{CB879A56-09E2-482B-BE5F-B4A5A34EA47F}"/>
                </a:ext>
              </a:extLst>
            </p:cNvPr>
            <p:cNvSpPr>
              <a:spLocks/>
            </p:cNvSpPr>
            <p:nvPr/>
          </p:nvSpPr>
          <p:spPr bwMode="auto">
            <a:xfrm>
              <a:off x="11347" y="3731704"/>
              <a:ext cx="135957" cy="176919"/>
            </a:xfrm>
            <a:custGeom>
              <a:avLst/>
              <a:gdLst>
                <a:gd name="T0" fmla="*/ 360 w 758"/>
                <a:gd name="T1" fmla="*/ 985 h 985"/>
                <a:gd name="T2" fmla="*/ 380 w 758"/>
                <a:gd name="T3" fmla="*/ 973 h 985"/>
                <a:gd name="T4" fmla="*/ 479 w 758"/>
                <a:gd name="T5" fmla="*/ 771 h 985"/>
                <a:gd name="T6" fmla="*/ 618 w 758"/>
                <a:gd name="T7" fmla="*/ 16 h 985"/>
                <a:gd name="T8" fmla="*/ 110 w 758"/>
                <a:gd name="T9" fmla="*/ 0 h 985"/>
                <a:gd name="T10" fmla="*/ 143 w 758"/>
                <a:gd name="T11" fmla="*/ 536 h 985"/>
                <a:gd name="T12" fmla="*/ 242 w 758"/>
                <a:gd name="T13" fmla="*/ 767 h 985"/>
                <a:gd name="T14" fmla="*/ 360 w 758"/>
                <a:gd name="T15" fmla="*/ 985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8" h="985">
                  <a:moveTo>
                    <a:pt x="360" y="985"/>
                  </a:moveTo>
                  <a:lnTo>
                    <a:pt x="380" y="973"/>
                  </a:lnTo>
                  <a:cubicBezTo>
                    <a:pt x="365" y="962"/>
                    <a:pt x="457" y="816"/>
                    <a:pt x="479" y="771"/>
                  </a:cubicBezTo>
                  <a:cubicBezTo>
                    <a:pt x="555" y="618"/>
                    <a:pt x="758" y="119"/>
                    <a:pt x="618" y="16"/>
                  </a:cubicBezTo>
                  <a:cubicBezTo>
                    <a:pt x="648" y="316"/>
                    <a:pt x="61" y="319"/>
                    <a:pt x="110" y="0"/>
                  </a:cubicBezTo>
                  <a:cubicBezTo>
                    <a:pt x="0" y="69"/>
                    <a:pt x="107" y="437"/>
                    <a:pt x="143" y="536"/>
                  </a:cubicBezTo>
                  <a:cubicBezTo>
                    <a:pt x="174" y="621"/>
                    <a:pt x="205" y="692"/>
                    <a:pt x="242" y="767"/>
                  </a:cubicBezTo>
                  <a:cubicBezTo>
                    <a:pt x="279" y="842"/>
                    <a:pt x="327" y="917"/>
                    <a:pt x="360" y="985"/>
                  </a:cubicBezTo>
                  <a:close/>
                </a:path>
              </a:pathLst>
            </a:custGeom>
            <a:solidFill>
              <a:srgbClr val="FEB2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6" name="Freeform 437">
              <a:extLst>
                <a:ext uri="{FF2B5EF4-FFF2-40B4-BE49-F238E27FC236}">
                  <a16:creationId xmlns:a16="http://schemas.microsoft.com/office/drawing/2014/main" id="{FE5382AF-9CED-4289-B3C8-0700B804E742}"/>
                </a:ext>
              </a:extLst>
            </p:cNvPr>
            <p:cNvSpPr>
              <a:spLocks/>
            </p:cNvSpPr>
            <p:nvPr/>
          </p:nvSpPr>
          <p:spPr bwMode="auto">
            <a:xfrm>
              <a:off x="-13055" y="3729961"/>
              <a:ext cx="88895" cy="178662"/>
            </a:xfrm>
            <a:custGeom>
              <a:avLst/>
              <a:gdLst>
                <a:gd name="T0" fmla="*/ 170 w 495"/>
                <a:gd name="T1" fmla="*/ 22 h 993"/>
                <a:gd name="T2" fmla="*/ 17 w 495"/>
                <a:gd name="T3" fmla="*/ 399 h 993"/>
                <a:gd name="T4" fmla="*/ 164 w 495"/>
                <a:gd name="T5" fmla="*/ 352 h 993"/>
                <a:gd name="T6" fmla="*/ 56 w 495"/>
                <a:gd name="T7" fmla="*/ 481 h 993"/>
                <a:gd name="T8" fmla="*/ 495 w 495"/>
                <a:gd name="T9" fmla="*/ 993 h 993"/>
                <a:gd name="T10" fmla="*/ 377 w 495"/>
                <a:gd name="T11" fmla="*/ 775 h 993"/>
                <a:gd name="T12" fmla="*/ 278 w 495"/>
                <a:gd name="T13" fmla="*/ 544 h 993"/>
                <a:gd name="T14" fmla="*/ 245 w 495"/>
                <a:gd name="T15" fmla="*/ 8 h 993"/>
                <a:gd name="T16" fmla="*/ 225 w 495"/>
                <a:gd name="T17" fmla="*/ 3 h 993"/>
                <a:gd name="T18" fmla="*/ 206 w 495"/>
                <a:gd name="T19" fmla="*/ 6 h 993"/>
                <a:gd name="T20" fmla="*/ 170 w 495"/>
                <a:gd name="T21" fmla="*/ 2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5" h="993">
                  <a:moveTo>
                    <a:pt x="170" y="22"/>
                  </a:moveTo>
                  <a:cubicBezTo>
                    <a:pt x="41" y="104"/>
                    <a:pt x="0" y="202"/>
                    <a:pt x="17" y="399"/>
                  </a:cubicBezTo>
                  <a:lnTo>
                    <a:pt x="164" y="352"/>
                  </a:lnTo>
                  <a:cubicBezTo>
                    <a:pt x="150" y="384"/>
                    <a:pt x="74" y="451"/>
                    <a:pt x="56" y="481"/>
                  </a:cubicBezTo>
                  <a:cubicBezTo>
                    <a:pt x="92" y="575"/>
                    <a:pt x="351" y="922"/>
                    <a:pt x="495" y="993"/>
                  </a:cubicBezTo>
                  <a:cubicBezTo>
                    <a:pt x="462" y="925"/>
                    <a:pt x="414" y="850"/>
                    <a:pt x="377" y="775"/>
                  </a:cubicBezTo>
                  <a:cubicBezTo>
                    <a:pt x="340" y="700"/>
                    <a:pt x="309" y="629"/>
                    <a:pt x="278" y="544"/>
                  </a:cubicBezTo>
                  <a:cubicBezTo>
                    <a:pt x="242" y="445"/>
                    <a:pt x="135" y="77"/>
                    <a:pt x="245" y="8"/>
                  </a:cubicBezTo>
                  <a:cubicBezTo>
                    <a:pt x="228" y="0"/>
                    <a:pt x="244" y="4"/>
                    <a:pt x="225" y="3"/>
                  </a:cubicBezTo>
                  <a:cubicBezTo>
                    <a:pt x="218" y="3"/>
                    <a:pt x="213" y="4"/>
                    <a:pt x="206" y="6"/>
                  </a:cubicBezTo>
                  <a:cubicBezTo>
                    <a:pt x="199" y="8"/>
                    <a:pt x="178" y="18"/>
                    <a:pt x="17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7" name="Freeform 438">
              <a:extLst>
                <a:ext uri="{FF2B5EF4-FFF2-40B4-BE49-F238E27FC236}">
                  <a16:creationId xmlns:a16="http://schemas.microsoft.com/office/drawing/2014/main" id="{BC81097E-A1DA-4E5B-B918-E669168AE01B}"/>
                </a:ext>
              </a:extLst>
            </p:cNvPr>
            <p:cNvSpPr>
              <a:spLocks/>
            </p:cNvSpPr>
            <p:nvPr/>
          </p:nvSpPr>
          <p:spPr bwMode="auto">
            <a:xfrm>
              <a:off x="76712" y="3731704"/>
              <a:ext cx="90638" cy="175176"/>
            </a:xfrm>
            <a:custGeom>
              <a:avLst/>
              <a:gdLst>
                <a:gd name="T0" fmla="*/ 15 w 503"/>
                <a:gd name="T1" fmla="*/ 974 h 974"/>
                <a:gd name="T2" fmla="*/ 343 w 503"/>
                <a:gd name="T3" fmla="*/ 629 h 974"/>
                <a:gd name="T4" fmla="*/ 437 w 503"/>
                <a:gd name="T5" fmla="*/ 491 h 974"/>
                <a:gd name="T6" fmla="*/ 327 w 503"/>
                <a:gd name="T7" fmla="*/ 359 h 974"/>
                <a:gd name="T8" fmla="*/ 475 w 503"/>
                <a:gd name="T9" fmla="*/ 407 h 974"/>
                <a:gd name="T10" fmla="*/ 312 w 503"/>
                <a:gd name="T11" fmla="*/ 25 h 974"/>
                <a:gd name="T12" fmla="*/ 286 w 503"/>
                <a:gd name="T13" fmla="*/ 12 h 974"/>
                <a:gd name="T14" fmla="*/ 253 w 503"/>
                <a:gd name="T15" fmla="*/ 17 h 974"/>
                <a:gd name="T16" fmla="*/ 114 w 503"/>
                <a:gd name="T17" fmla="*/ 772 h 974"/>
                <a:gd name="T18" fmla="*/ 15 w 503"/>
                <a:gd name="T19" fmla="*/ 974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3" h="974">
                  <a:moveTo>
                    <a:pt x="15" y="974"/>
                  </a:moveTo>
                  <a:cubicBezTo>
                    <a:pt x="146" y="895"/>
                    <a:pt x="257" y="754"/>
                    <a:pt x="343" y="629"/>
                  </a:cubicBezTo>
                  <a:cubicBezTo>
                    <a:pt x="376" y="581"/>
                    <a:pt x="404" y="539"/>
                    <a:pt x="437" y="491"/>
                  </a:cubicBezTo>
                  <a:cubicBezTo>
                    <a:pt x="400" y="439"/>
                    <a:pt x="361" y="405"/>
                    <a:pt x="327" y="359"/>
                  </a:cubicBezTo>
                  <a:lnTo>
                    <a:pt x="475" y="407"/>
                  </a:lnTo>
                  <a:cubicBezTo>
                    <a:pt x="503" y="223"/>
                    <a:pt x="437" y="79"/>
                    <a:pt x="312" y="25"/>
                  </a:cubicBezTo>
                  <a:cubicBezTo>
                    <a:pt x="309" y="23"/>
                    <a:pt x="289" y="13"/>
                    <a:pt x="286" y="12"/>
                  </a:cubicBezTo>
                  <a:cubicBezTo>
                    <a:pt x="244" y="4"/>
                    <a:pt x="268" y="0"/>
                    <a:pt x="253" y="17"/>
                  </a:cubicBezTo>
                  <a:cubicBezTo>
                    <a:pt x="393" y="120"/>
                    <a:pt x="190" y="619"/>
                    <a:pt x="114" y="772"/>
                  </a:cubicBezTo>
                  <a:cubicBezTo>
                    <a:pt x="92" y="817"/>
                    <a:pt x="0" y="963"/>
                    <a:pt x="15" y="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8" name="Rectangle 267">
              <a:extLst>
                <a:ext uri="{FF2B5EF4-FFF2-40B4-BE49-F238E27FC236}">
                  <a16:creationId xmlns:a16="http://schemas.microsoft.com/office/drawing/2014/main" id="{DAE01089-2B2A-48B0-8F6E-D288F1BFDB9F}"/>
                </a:ext>
              </a:extLst>
            </p:cNvPr>
            <p:cNvSpPr/>
            <p:nvPr/>
          </p:nvSpPr>
          <p:spPr>
            <a:xfrm>
              <a:off x="235795" y="4296504"/>
              <a:ext cx="80028" cy="40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5" name="Group 224">
            <a:extLst>
              <a:ext uri="{FF2B5EF4-FFF2-40B4-BE49-F238E27FC236}">
                <a16:creationId xmlns:a16="http://schemas.microsoft.com/office/drawing/2014/main" id="{60FD7547-7542-433F-AC69-A98C8F32CB17}"/>
              </a:ext>
            </a:extLst>
          </p:cNvPr>
          <p:cNvGrpSpPr/>
          <p:nvPr/>
        </p:nvGrpSpPr>
        <p:grpSpPr>
          <a:xfrm>
            <a:off x="1233622" y="2085696"/>
            <a:ext cx="504181" cy="1232950"/>
            <a:chOff x="1566078" y="327738"/>
            <a:chExt cx="2894555" cy="7078494"/>
          </a:xfrm>
        </p:grpSpPr>
        <p:sp>
          <p:nvSpPr>
            <p:cNvPr id="226" name="Freeform 75">
              <a:extLst>
                <a:ext uri="{FF2B5EF4-FFF2-40B4-BE49-F238E27FC236}">
                  <a16:creationId xmlns:a16="http://schemas.microsoft.com/office/drawing/2014/main" id="{03FF03E0-BDC3-4382-8A29-C6A25579BC3D}"/>
                </a:ext>
              </a:extLst>
            </p:cNvPr>
            <p:cNvSpPr>
              <a:spLocks/>
            </p:cNvSpPr>
            <p:nvPr/>
          </p:nvSpPr>
          <p:spPr bwMode="auto">
            <a:xfrm>
              <a:off x="3671888" y="3962401"/>
              <a:ext cx="731838" cy="593725"/>
            </a:xfrm>
            <a:custGeom>
              <a:avLst/>
              <a:gdLst>
                <a:gd name="T0" fmla="*/ 1343 w 2741"/>
                <a:gd name="T1" fmla="*/ 56 h 2226"/>
                <a:gd name="T2" fmla="*/ 172 w 2741"/>
                <a:gd name="T3" fmla="*/ 1151 h 2226"/>
                <a:gd name="T4" fmla="*/ 1341 w 2741"/>
                <a:gd name="T5" fmla="*/ 2196 h 2226"/>
                <a:gd name="T6" fmla="*/ 2254 w 2741"/>
                <a:gd name="T7" fmla="*/ 211 h 2226"/>
                <a:gd name="T8" fmla="*/ 1343 w 2741"/>
                <a:gd name="T9" fmla="*/ 56 h 2226"/>
              </a:gdLst>
              <a:ahLst/>
              <a:cxnLst>
                <a:cxn ang="0">
                  <a:pos x="T0" y="T1"/>
                </a:cxn>
                <a:cxn ang="0">
                  <a:pos x="T2" y="T3"/>
                </a:cxn>
                <a:cxn ang="0">
                  <a:pos x="T4" y="T5"/>
                </a:cxn>
                <a:cxn ang="0">
                  <a:pos x="T6" y="T7"/>
                </a:cxn>
                <a:cxn ang="0">
                  <a:pos x="T8" y="T9"/>
                </a:cxn>
              </a:cxnLst>
              <a:rect l="0" t="0" r="r" b="b"/>
              <a:pathLst>
                <a:path w="2741" h="2226">
                  <a:moveTo>
                    <a:pt x="1343" y="56"/>
                  </a:moveTo>
                  <a:cubicBezTo>
                    <a:pt x="723" y="170"/>
                    <a:pt x="306" y="582"/>
                    <a:pt x="172" y="1151"/>
                  </a:cubicBezTo>
                  <a:cubicBezTo>
                    <a:pt x="0" y="1879"/>
                    <a:pt x="806" y="2226"/>
                    <a:pt x="1341" y="2196"/>
                  </a:cubicBezTo>
                  <a:cubicBezTo>
                    <a:pt x="2593" y="2125"/>
                    <a:pt x="2741" y="535"/>
                    <a:pt x="2254" y="211"/>
                  </a:cubicBezTo>
                  <a:cubicBezTo>
                    <a:pt x="2046" y="72"/>
                    <a:pt x="1648" y="0"/>
                    <a:pt x="1343" y="5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7" name="Freeform 71">
              <a:extLst>
                <a:ext uri="{FF2B5EF4-FFF2-40B4-BE49-F238E27FC236}">
                  <a16:creationId xmlns:a16="http://schemas.microsoft.com/office/drawing/2014/main" id="{658F8D51-1A83-4ED5-A1FE-D84B1D75B15A}"/>
                </a:ext>
              </a:extLst>
            </p:cNvPr>
            <p:cNvSpPr>
              <a:spLocks/>
            </p:cNvSpPr>
            <p:nvPr/>
          </p:nvSpPr>
          <p:spPr bwMode="auto">
            <a:xfrm>
              <a:off x="2051208" y="2660946"/>
              <a:ext cx="2409425" cy="1501995"/>
            </a:xfrm>
            <a:custGeom>
              <a:avLst/>
              <a:gdLst>
                <a:gd name="T0" fmla="*/ 423 w 4660"/>
                <a:gd name="T1" fmla="*/ 2206 h 2845"/>
                <a:gd name="T2" fmla="*/ 477 w 4660"/>
                <a:gd name="T3" fmla="*/ 2497 h 2845"/>
                <a:gd name="T4" fmla="*/ 687 w 4660"/>
                <a:gd name="T5" fmla="*/ 2529 h 2845"/>
                <a:gd name="T6" fmla="*/ 1105 w 4660"/>
                <a:gd name="T7" fmla="*/ 2739 h 2845"/>
                <a:gd name="T8" fmla="*/ 3264 w 4660"/>
                <a:gd name="T9" fmla="*/ 2739 h 2845"/>
                <a:gd name="T10" fmla="*/ 4153 w 4660"/>
                <a:gd name="T11" fmla="*/ 2845 h 2845"/>
                <a:gd name="T12" fmla="*/ 4201 w 4660"/>
                <a:gd name="T13" fmla="*/ 2839 h 2845"/>
                <a:gd name="T14" fmla="*/ 4110 w 4660"/>
                <a:gd name="T15" fmla="*/ 2719 h 2845"/>
                <a:gd name="T16" fmla="*/ 4494 w 4660"/>
                <a:gd name="T17" fmla="*/ 585 h 2845"/>
                <a:gd name="T18" fmla="*/ 4269 w 4660"/>
                <a:gd name="T19" fmla="*/ 58 h 2845"/>
                <a:gd name="T20" fmla="*/ 3414 w 4660"/>
                <a:gd name="T21" fmla="*/ 68 h 2845"/>
                <a:gd name="T22" fmla="*/ 2510 w 4660"/>
                <a:gd name="T23" fmla="*/ 68 h 2845"/>
                <a:gd name="T24" fmla="*/ 1840 w 4660"/>
                <a:gd name="T25" fmla="*/ 67 h 2845"/>
                <a:gd name="T26" fmla="*/ 156 w 4660"/>
                <a:gd name="T27" fmla="*/ 123 h 2845"/>
                <a:gd name="T28" fmla="*/ 95 w 4660"/>
                <a:gd name="T29" fmla="*/ 920 h 2845"/>
                <a:gd name="T30" fmla="*/ 313 w 4660"/>
                <a:gd name="T31" fmla="*/ 1493 h 2845"/>
                <a:gd name="T32" fmla="*/ 423 w 4660"/>
                <a:gd name="T33" fmla="*/ 2206 h 2845"/>
                <a:gd name="connsiteX0" fmla="*/ 765 w 9623"/>
                <a:gd name="connsiteY0" fmla="*/ 7560 h 9806"/>
                <a:gd name="connsiteX1" fmla="*/ 881 w 9623"/>
                <a:gd name="connsiteY1" fmla="*/ 8583 h 9806"/>
                <a:gd name="connsiteX2" fmla="*/ 1331 w 9623"/>
                <a:gd name="connsiteY2" fmla="*/ 8695 h 9806"/>
                <a:gd name="connsiteX3" fmla="*/ 2228 w 9623"/>
                <a:gd name="connsiteY3" fmla="*/ 9433 h 9806"/>
                <a:gd name="connsiteX4" fmla="*/ 6861 w 9623"/>
                <a:gd name="connsiteY4" fmla="*/ 9433 h 9806"/>
                <a:gd name="connsiteX5" fmla="*/ 8769 w 9623"/>
                <a:gd name="connsiteY5" fmla="*/ 9806 h 9806"/>
                <a:gd name="connsiteX6" fmla="*/ 8872 w 9623"/>
                <a:gd name="connsiteY6" fmla="*/ 9785 h 9806"/>
                <a:gd name="connsiteX7" fmla="*/ 8677 w 9623"/>
                <a:gd name="connsiteY7" fmla="*/ 9363 h 9806"/>
                <a:gd name="connsiteX8" fmla="*/ 9501 w 9623"/>
                <a:gd name="connsiteY8" fmla="*/ 1862 h 9806"/>
                <a:gd name="connsiteX9" fmla="*/ 9018 w 9623"/>
                <a:gd name="connsiteY9" fmla="*/ 10 h 9806"/>
                <a:gd name="connsiteX10" fmla="*/ 7183 w 9623"/>
                <a:gd name="connsiteY10" fmla="*/ 45 h 9806"/>
                <a:gd name="connsiteX11" fmla="*/ 5243 w 9623"/>
                <a:gd name="connsiteY11" fmla="*/ 45 h 9806"/>
                <a:gd name="connsiteX12" fmla="*/ 3805 w 9623"/>
                <a:gd name="connsiteY12" fmla="*/ 42 h 9806"/>
                <a:gd name="connsiteX13" fmla="*/ 192 w 9623"/>
                <a:gd name="connsiteY13" fmla="*/ 238 h 9806"/>
                <a:gd name="connsiteX14" fmla="*/ 529 w 9623"/>
                <a:gd name="connsiteY14" fmla="*/ 5054 h 9806"/>
                <a:gd name="connsiteX15" fmla="*/ 765 w 9623"/>
                <a:gd name="connsiteY15" fmla="*/ 7560 h 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23" h="9806">
                  <a:moveTo>
                    <a:pt x="765" y="7560"/>
                  </a:moveTo>
                  <a:cubicBezTo>
                    <a:pt x="804" y="7901"/>
                    <a:pt x="842" y="8242"/>
                    <a:pt x="881" y="8583"/>
                  </a:cubicBezTo>
                  <a:lnTo>
                    <a:pt x="1331" y="8695"/>
                  </a:lnTo>
                  <a:cubicBezTo>
                    <a:pt x="1771" y="8853"/>
                    <a:pt x="1986" y="9082"/>
                    <a:pt x="2228" y="9433"/>
                  </a:cubicBezTo>
                  <a:lnTo>
                    <a:pt x="6861" y="9433"/>
                  </a:lnTo>
                  <a:cubicBezTo>
                    <a:pt x="7490" y="8632"/>
                    <a:pt x="8331" y="8541"/>
                    <a:pt x="8769" y="9806"/>
                  </a:cubicBezTo>
                  <a:lnTo>
                    <a:pt x="8872" y="9785"/>
                  </a:lnTo>
                  <a:lnTo>
                    <a:pt x="8677" y="9363"/>
                  </a:lnTo>
                  <a:cubicBezTo>
                    <a:pt x="8992" y="7261"/>
                    <a:pt x="9260" y="4172"/>
                    <a:pt x="9501" y="1862"/>
                  </a:cubicBezTo>
                  <a:cubicBezTo>
                    <a:pt x="9617" y="741"/>
                    <a:pt x="9857" y="63"/>
                    <a:pt x="9018" y="10"/>
                  </a:cubicBezTo>
                  <a:lnTo>
                    <a:pt x="7183" y="45"/>
                  </a:lnTo>
                  <a:lnTo>
                    <a:pt x="5243" y="45"/>
                  </a:lnTo>
                  <a:lnTo>
                    <a:pt x="3805" y="42"/>
                  </a:lnTo>
                  <a:cubicBezTo>
                    <a:pt x="3080" y="108"/>
                    <a:pt x="567" y="-194"/>
                    <a:pt x="192" y="238"/>
                  </a:cubicBezTo>
                  <a:cubicBezTo>
                    <a:pt x="-354" y="1073"/>
                    <a:pt x="433" y="3834"/>
                    <a:pt x="529" y="5054"/>
                  </a:cubicBezTo>
                  <a:cubicBezTo>
                    <a:pt x="612" y="5890"/>
                    <a:pt x="722" y="6727"/>
                    <a:pt x="765" y="7560"/>
                  </a:cubicBezTo>
                  <a:close/>
                </a:path>
              </a:pathLst>
            </a:custGeom>
            <a:solidFill>
              <a:srgbClr val="B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8" name="Freeform 74">
              <a:extLst>
                <a:ext uri="{FF2B5EF4-FFF2-40B4-BE49-F238E27FC236}">
                  <a16:creationId xmlns:a16="http://schemas.microsoft.com/office/drawing/2014/main" id="{D4E9ECE4-855A-4C2E-8CE3-DBD52D7597C6}"/>
                </a:ext>
              </a:extLst>
            </p:cNvPr>
            <p:cNvSpPr>
              <a:spLocks/>
            </p:cNvSpPr>
            <p:nvPr/>
          </p:nvSpPr>
          <p:spPr bwMode="auto">
            <a:xfrm>
              <a:off x="1566078" y="1615650"/>
              <a:ext cx="1445040" cy="2206861"/>
            </a:xfrm>
            <a:custGeom>
              <a:avLst/>
              <a:gdLst>
                <a:gd name="T0" fmla="*/ 602 w 3032"/>
                <a:gd name="T1" fmla="*/ 2310 h 4135"/>
                <a:gd name="T2" fmla="*/ 1383 w 3032"/>
                <a:gd name="T3" fmla="*/ 3981 h 4135"/>
                <a:gd name="T4" fmla="*/ 1561 w 3032"/>
                <a:gd name="T5" fmla="*/ 4110 h 4135"/>
                <a:gd name="T6" fmla="*/ 1615 w 3032"/>
                <a:gd name="T7" fmla="*/ 4117 h 4135"/>
                <a:gd name="T8" fmla="*/ 1505 w 3032"/>
                <a:gd name="T9" fmla="*/ 3404 h 4135"/>
                <a:gd name="T10" fmla="*/ 1287 w 3032"/>
                <a:gd name="T11" fmla="*/ 2831 h 4135"/>
                <a:gd name="T12" fmla="*/ 1348 w 3032"/>
                <a:gd name="T13" fmla="*/ 2034 h 4135"/>
                <a:gd name="T14" fmla="*/ 3032 w 3032"/>
                <a:gd name="T15" fmla="*/ 1978 h 4135"/>
                <a:gd name="T16" fmla="*/ 2601 w 3032"/>
                <a:gd name="T17" fmla="*/ 1243 h 4135"/>
                <a:gd name="T18" fmla="*/ 2843 w 3032"/>
                <a:gd name="T19" fmla="*/ 957 h 4135"/>
                <a:gd name="T20" fmla="*/ 2435 w 3032"/>
                <a:gd name="T21" fmla="*/ 734 h 4135"/>
                <a:gd name="T22" fmla="*/ 2430 w 3032"/>
                <a:gd name="T23" fmla="*/ 21 h 4135"/>
                <a:gd name="T24" fmla="*/ 1236 w 3032"/>
                <a:gd name="T25" fmla="*/ 900 h 4135"/>
                <a:gd name="T26" fmla="*/ 923 w 3032"/>
                <a:gd name="T27" fmla="*/ 1608 h 4135"/>
                <a:gd name="T28" fmla="*/ 602 w 3032"/>
                <a:gd name="T29" fmla="*/ 2310 h 4135"/>
                <a:gd name="connsiteX0" fmla="*/ 799 w 8814"/>
                <a:gd name="connsiteY0" fmla="*/ 5537 h 9930"/>
                <a:gd name="connsiteX1" fmla="*/ 3375 w 8814"/>
                <a:gd name="connsiteY1" fmla="*/ 9579 h 9930"/>
                <a:gd name="connsiteX2" fmla="*/ 3962 w 8814"/>
                <a:gd name="connsiteY2" fmla="*/ 9891 h 9930"/>
                <a:gd name="connsiteX3" fmla="*/ 4141 w 8814"/>
                <a:gd name="connsiteY3" fmla="*/ 9907 h 9930"/>
                <a:gd name="connsiteX4" fmla="*/ 3778 w 8814"/>
                <a:gd name="connsiteY4" fmla="*/ 8183 h 9930"/>
                <a:gd name="connsiteX5" fmla="*/ 3059 w 8814"/>
                <a:gd name="connsiteY5" fmla="*/ 6797 h 9930"/>
                <a:gd name="connsiteX6" fmla="*/ 3260 w 8814"/>
                <a:gd name="connsiteY6" fmla="*/ 4870 h 9930"/>
                <a:gd name="connsiteX7" fmla="*/ 8814 w 8814"/>
                <a:gd name="connsiteY7" fmla="*/ 4735 h 9930"/>
                <a:gd name="connsiteX8" fmla="*/ 7392 w 8814"/>
                <a:gd name="connsiteY8" fmla="*/ 2957 h 9930"/>
                <a:gd name="connsiteX9" fmla="*/ 8191 w 8814"/>
                <a:gd name="connsiteY9" fmla="*/ 2265 h 9930"/>
                <a:gd name="connsiteX10" fmla="*/ 6845 w 8814"/>
                <a:gd name="connsiteY10" fmla="*/ 1726 h 9930"/>
                <a:gd name="connsiteX11" fmla="*/ 6829 w 8814"/>
                <a:gd name="connsiteY11" fmla="*/ 2 h 9930"/>
                <a:gd name="connsiteX12" fmla="*/ 2891 w 8814"/>
                <a:gd name="connsiteY12" fmla="*/ 2128 h 9930"/>
                <a:gd name="connsiteX13" fmla="*/ 1858 w 8814"/>
                <a:gd name="connsiteY13" fmla="*/ 3840 h 9930"/>
                <a:gd name="connsiteX14" fmla="*/ 799 w 8814"/>
                <a:gd name="connsiteY14" fmla="*/ 5537 h 993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293 w 10000"/>
                <a:gd name="connsiteY9" fmla="*/ 2281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387 w 10000"/>
                <a:gd name="connsiteY8" fmla="*/ 2978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00"/>
                <a:gd name="connsiteY0" fmla="*/ 5576 h 10000"/>
                <a:gd name="connsiteX1" fmla="*/ 3829 w 10000"/>
                <a:gd name="connsiteY1" fmla="*/ 9647 h 10000"/>
                <a:gd name="connsiteX2" fmla="*/ 4495 w 10000"/>
                <a:gd name="connsiteY2" fmla="*/ 9961 h 10000"/>
                <a:gd name="connsiteX3" fmla="*/ 4698 w 10000"/>
                <a:gd name="connsiteY3" fmla="*/ 9977 h 10000"/>
                <a:gd name="connsiteX4" fmla="*/ 4286 w 10000"/>
                <a:gd name="connsiteY4" fmla="*/ 8241 h 10000"/>
                <a:gd name="connsiteX5" fmla="*/ 3471 w 10000"/>
                <a:gd name="connsiteY5" fmla="*/ 6845 h 10000"/>
                <a:gd name="connsiteX6" fmla="*/ 3699 w 10000"/>
                <a:gd name="connsiteY6" fmla="*/ 4904 h 10000"/>
                <a:gd name="connsiteX7" fmla="*/ 10000 w 10000"/>
                <a:gd name="connsiteY7" fmla="*/ 4768 h 10000"/>
                <a:gd name="connsiteX8" fmla="*/ 8493 w 10000"/>
                <a:gd name="connsiteY8" fmla="*/ 2987 h 10000"/>
                <a:gd name="connsiteX9" fmla="*/ 9346 w 10000"/>
                <a:gd name="connsiteY9" fmla="*/ 2272 h 10000"/>
                <a:gd name="connsiteX10" fmla="*/ 7832 w 10000"/>
                <a:gd name="connsiteY10" fmla="*/ 1712 h 10000"/>
                <a:gd name="connsiteX11" fmla="*/ 7748 w 10000"/>
                <a:gd name="connsiteY11" fmla="*/ 2 h 10000"/>
                <a:gd name="connsiteX12" fmla="*/ 3280 w 10000"/>
                <a:gd name="connsiteY12" fmla="*/ 2143 h 10000"/>
                <a:gd name="connsiteX13" fmla="*/ 2108 w 10000"/>
                <a:gd name="connsiteY13" fmla="*/ 3867 h 10000"/>
                <a:gd name="connsiteX14" fmla="*/ 907 w 10000"/>
                <a:gd name="connsiteY14" fmla="*/ 5576 h 10000"/>
                <a:gd name="connsiteX0" fmla="*/ 907 w 10053"/>
                <a:gd name="connsiteY0" fmla="*/ 5576 h 10000"/>
                <a:gd name="connsiteX1" fmla="*/ 3829 w 10053"/>
                <a:gd name="connsiteY1" fmla="*/ 9647 h 10000"/>
                <a:gd name="connsiteX2" fmla="*/ 4495 w 10053"/>
                <a:gd name="connsiteY2" fmla="*/ 9961 h 10000"/>
                <a:gd name="connsiteX3" fmla="*/ 4698 w 10053"/>
                <a:gd name="connsiteY3" fmla="*/ 9977 h 10000"/>
                <a:gd name="connsiteX4" fmla="*/ 4286 w 10053"/>
                <a:gd name="connsiteY4" fmla="*/ 8241 h 10000"/>
                <a:gd name="connsiteX5" fmla="*/ 3471 w 10053"/>
                <a:gd name="connsiteY5" fmla="*/ 6845 h 10000"/>
                <a:gd name="connsiteX6" fmla="*/ 3699 w 10053"/>
                <a:gd name="connsiteY6" fmla="*/ 4904 h 10000"/>
                <a:gd name="connsiteX7" fmla="*/ 10053 w 10053"/>
                <a:gd name="connsiteY7" fmla="*/ 4768 h 10000"/>
                <a:gd name="connsiteX8" fmla="*/ 8493 w 10053"/>
                <a:gd name="connsiteY8" fmla="*/ 2987 h 10000"/>
                <a:gd name="connsiteX9" fmla="*/ 9346 w 10053"/>
                <a:gd name="connsiteY9" fmla="*/ 2272 h 10000"/>
                <a:gd name="connsiteX10" fmla="*/ 7832 w 10053"/>
                <a:gd name="connsiteY10" fmla="*/ 1712 h 10000"/>
                <a:gd name="connsiteX11" fmla="*/ 7748 w 10053"/>
                <a:gd name="connsiteY11" fmla="*/ 2 h 10000"/>
                <a:gd name="connsiteX12" fmla="*/ 3280 w 10053"/>
                <a:gd name="connsiteY12" fmla="*/ 2143 h 10000"/>
                <a:gd name="connsiteX13" fmla="*/ 2108 w 10053"/>
                <a:gd name="connsiteY13" fmla="*/ 3867 h 10000"/>
                <a:gd name="connsiteX14" fmla="*/ 907 w 10053"/>
                <a:gd name="connsiteY14" fmla="*/ 557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53" h="10000">
                  <a:moveTo>
                    <a:pt x="907" y="5576"/>
                  </a:moveTo>
                  <a:cubicBezTo>
                    <a:pt x="-111" y="7766"/>
                    <a:pt x="-1346" y="6963"/>
                    <a:pt x="3829" y="9647"/>
                  </a:cubicBezTo>
                  <a:lnTo>
                    <a:pt x="4495" y="9961"/>
                  </a:lnTo>
                  <a:cubicBezTo>
                    <a:pt x="4746" y="10021"/>
                    <a:pt x="4552" y="10002"/>
                    <a:pt x="4698" y="9977"/>
                  </a:cubicBezTo>
                  <a:cubicBezTo>
                    <a:pt x="4623" y="9400"/>
                    <a:pt x="4432" y="8821"/>
                    <a:pt x="4286" y="8241"/>
                  </a:cubicBezTo>
                  <a:cubicBezTo>
                    <a:pt x="4084" y="7456"/>
                    <a:pt x="4249" y="7213"/>
                    <a:pt x="3471" y="6845"/>
                  </a:cubicBezTo>
                  <a:cubicBezTo>
                    <a:pt x="4181" y="5783"/>
                    <a:pt x="3114" y="5318"/>
                    <a:pt x="3699" y="4904"/>
                  </a:cubicBezTo>
                  <a:cubicBezTo>
                    <a:pt x="4353" y="4605"/>
                    <a:pt x="8788" y="4815"/>
                    <a:pt x="10053" y="4768"/>
                  </a:cubicBezTo>
                  <a:cubicBezTo>
                    <a:pt x="9817" y="4247"/>
                    <a:pt x="8493" y="3508"/>
                    <a:pt x="8493" y="2987"/>
                  </a:cubicBezTo>
                  <a:cubicBezTo>
                    <a:pt x="9010" y="2558"/>
                    <a:pt x="9255" y="2933"/>
                    <a:pt x="9346" y="2272"/>
                  </a:cubicBezTo>
                  <a:cubicBezTo>
                    <a:pt x="8724" y="1966"/>
                    <a:pt x="8176" y="2083"/>
                    <a:pt x="7832" y="1712"/>
                  </a:cubicBezTo>
                  <a:cubicBezTo>
                    <a:pt x="7480" y="1225"/>
                    <a:pt x="8372" y="385"/>
                    <a:pt x="7748" y="2"/>
                  </a:cubicBezTo>
                  <a:cubicBezTo>
                    <a:pt x="6333" y="-49"/>
                    <a:pt x="4062" y="983"/>
                    <a:pt x="3280" y="2143"/>
                  </a:cubicBezTo>
                  <a:cubicBezTo>
                    <a:pt x="2891" y="2722"/>
                    <a:pt x="2497" y="3282"/>
                    <a:pt x="2108" y="3867"/>
                  </a:cubicBezTo>
                  <a:cubicBezTo>
                    <a:pt x="1719" y="4458"/>
                    <a:pt x="1364" y="5080"/>
                    <a:pt x="907" y="5576"/>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77">
              <a:extLst>
                <a:ext uri="{FF2B5EF4-FFF2-40B4-BE49-F238E27FC236}">
                  <a16:creationId xmlns:a16="http://schemas.microsoft.com/office/drawing/2014/main" id="{58119575-4A9C-4A65-AE88-263BB2C4C6AE}"/>
                </a:ext>
              </a:extLst>
            </p:cNvPr>
            <p:cNvSpPr>
              <a:spLocks/>
            </p:cNvSpPr>
            <p:nvPr/>
          </p:nvSpPr>
          <p:spPr bwMode="auto">
            <a:xfrm>
              <a:off x="2658146" y="930042"/>
              <a:ext cx="1125599" cy="1419789"/>
            </a:xfrm>
            <a:custGeom>
              <a:avLst/>
              <a:gdLst>
                <a:gd name="T0" fmla="*/ 114 w 2096"/>
                <a:gd name="T1" fmla="*/ 613 h 2638"/>
                <a:gd name="T2" fmla="*/ 87 w 2096"/>
                <a:gd name="T3" fmla="*/ 894 h 2638"/>
                <a:gd name="T4" fmla="*/ 182 w 2096"/>
                <a:gd name="T5" fmla="*/ 1186 h 2638"/>
                <a:gd name="T6" fmla="*/ 684 w 2096"/>
                <a:gd name="T7" fmla="*/ 1851 h 2638"/>
                <a:gd name="T8" fmla="*/ 672 w 2096"/>
                <a:gd name="T9" fmla="*/ 2246 h 2638"/>
                <a:gd name="T10" fmla="*/ 742 w 2096"/>
                <a:gd name="T11" fmla="*/ 2638 h 2638"/>
                <a:gd name="T12" fmla="*/ 761 w 2096"/>
                <a:gd name="T13" fmla="*/ 2603 h 2638"/>
                <a:gd name="T14" fmla="*/ 810 w 2096"/>
                <a:gd name="T15" fmla="*/ 2470 h 2638"/>
                <a:gd name="T16" fmla="*/ 779 w 2096"/>
                <a:gd name="T17" fmla="*/ 1958 h 2638"/>
                <a:gd name="T18" fmla="*/ 1096 w 2096"/>
                <a:gd name="T19" fmla="*/ 1933 h 2638"/>
                <a:gd name="T20" fmla="*/ 1090 w 2096"/>
                <a:gd name="T21" fmla="*/ 2161 h 2638"/>
                <a:gd name="T22" fmla="*/ 1077 w 2096"/>
                <a:gd name="T23" fmla="*/ 2191 h 2638"/>
                <a:gd name="T24" fmla="*/ 1105 w 2096"/>
                <a:gd name="T25" fmla="*/ 2624 h 2638"/>
                <a:gd name="T26" fmla="*/ 1135 w 2096"/>
                <a:gd name="T27" fmla="*/ 2577 h 2638"/>
                <a:gd name="T28" fmla="*/ 1221 w 2096"/>
                <a:gd name="T29" fmla="*/ 2174 h 2638"/>
                <a:gd name="T30" fmla="*/ 1235 w 2096"/>
                <a:gd name="T31" fmla="*/ 1936 h 2638"/>
                <a:gd name="T32" fmla="*/ 1800 w 2096"/>
                <a:gd name="T33" fmla="*/ 1545 h 2638"/>
                <a:gd name="T34" fmla="*/ 1933 w 2096"/>
                <a:gd name="T35" fmla="*/ 1319 h 2638"/>
                <a:gd name="T36" fmla="*/ 2096 w 2096"/>
                <a:gd name="T37" fmla="*/ 1132 h 2638"/>
                <a:gd name="T38" fmla="*/ 2071 w 2096"/>
                <a:gd name="T39" fmla="*/ 845 h 2638"/>
                <a:gd name="T40" fmla="*/ 2002 w 2096"/>
                <a:gd name="T41" fmla="*/ 856 h 2638"/>
                <a:gd name="T42" fmla="*/ 1994 w 2096"/>
                <a:gd name="T43" fmla="*/ 826 h 2638"/>
                <a:gd name="T44" fmla="*/ 1943 w 2096"/>
                <a:gd name="T45" fmla="*/ 653 h 2638"/>
                <a:gd name="T46" fmla="*/ 888 w 2096"/>
                <a:gd name="T47" fmla="*/ 127 h 2638"/>
                <a:gd name="T48" fmla="*/ 791 w 2096"/>
                <a:gd name="T49" fmla="*/ 0 h 2638"/>
                <a:gd name="T50" fmla="*/ 267 w 2096"/>
                <a:gd name="T51" fmla="*/ 297 h 2638"/>
                <a:gd name="T52" fmla="*/ 237 w 2096"/>
                <a:gd name="T53" fmla="*/ 608 h 2638"/>
                <a:gd name="T54" fmla="*/ 114 w 2096"/>
                <a:gd name="T55" fmla="*/ 613 h 2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96" h="2638">
                  <a:moveTo>
                    <a:pt x="114" y="613"/>
                  </a:moveTo>
                  <a:cubicBezTo>
                    <a:pt x="57" y="716"/>
                    <a:pt x="0" y="765"/>
                    <a:pt x="87" y="894"/>
                  </a:cubicBezTo>
                  <a:cubicBezTo>
                    <a:pt x="190" y="1048"/>
                    <a:pt x="170" y="904"/>
                    <a:pt x="182" y="1186"/>
                  </a:cubicBezTo>
                  <a:cubicBezTo>
                    <a:pt x="222" y="1522"/>
                    <a:pt x="429" y="1743"/>
                    <a:pt x="684" y="1851"/>
                  </a:cubicBezTo>
                  <a:cubicBezTo>
                    <a:pt x="686" y="2005"/>
                    <a:pt x="658" y="2090"/>
                    <a:pt x="672" y="2246"/>
                  </a:cubicBezTo>
                  <a:cubicBezTo>
                    <a:pt x="683" y="2376"/>
                    <a:pt x="725" y="2508"/>
                    <a:pt x="742" y="2638"/>
                  </a:cubicBezTo>
                  <a:cubicBezTo>
                    <a:pt x="749" y="2627"/>
                    <a:pt x="758" y="2598"/>
                    <a:pt x="761" y="2603"/>
                  </a:cubicBezTo>
                  <a:lnTo>
                    <a:pt x="810" y="2470"/>
                  </a:lnTo>
                  <a:cubicBezTo>
                    <a:pt x="860" y="2209"/>
                    <a:pt x="762" y="2074"/>
                    <a:pt x="779" y="1958"/>
                  </a:cubicBezTo>
                  <a:cubicBezTo>
                    <a:pt x="780" y="1957"/>
                    <a:pt x="833" y="1831"/>
                    <a:pt x="1096" y="1933"/>
                  </a:cubicBezTo>
                  <a:cubicBezTo>
                    <a:pt x="1142" y="2050"/>
                    <a:pt x="1118" y="2080"/>
                    <a:pt x="1090" y="2161"/>
                  </a:cubicBezTo>
                  <a:cubicBezTo>
                    <a:pt x="1086" y="2173"/>
                    <a:pt x="1081" y="2179"/>
                    <a:pt x="1077" y="2191"/>
                  </a:cubicBezTo>
                  <a:cubicBezTo>
                    <a:pt x="1030" y="2328"/>
                    <a:pt x="1062" y="2458"/>
                    <a:pt x="1105" y="2624"/>
                  </a:cubicBezTo>
                  <a:lnTo>
                    <a:pt x="1135" y="2577"/>
                  </a:lnTo>
                  <a:cubicBezTo>
                    <a:pt x="1192" y="2454"/>
                    <a:pt x="1209" y="2305"/>
                    <a:pt x="1221" y="2174"/>
                  </a:cubicBezTo>
                  <a:lnTo>
                    <a:pt x="1235" y="1936"/>
                  </a:lnTo>
                  <a:cubicBezTo>
                    <a:pt x="1502" y="1847"/>
                    <a:pt x="1654" y="1785"/>
                    <a:pt x="1800" y="1545"/>
                  </a:cubicBezTo>
                  <a:lnTo>
                    <a:pt x="1933" y="1319"/>
                  </a:lnTo>
                  <a:cubicBezTo>
                    <a:pt x="1960" y="1179"/>
                    <a:pt x="1988" y="1199"/>
                    <a:pt x="2096" y="1132"/>
                  </a:cubicBezTo>
                  <a:lnTo>
                    <a:pt x="2071" y="845"/>
                  </a:lnTo>
                  <a:cubicBezTo>
                    <a:pt x="2040" y="862"/>
                    <a:pt x="2033" y="859"/>
                    <a:pt x="2002" y="856"/>
                  </a:cubicBezTo>
                  <a:cubicBezTo>
                    <a:pt x="1998" y="847"/>
                    <a:pt x="1996" y="834"/>
                    <a:pt x="1994" y="826"/>
                  </a:cubicBezTo>
                  <a:lnTo>
                    <a:pt x="1943" y="653"/>
                  </a:lnTo>
                  <a:cubicBezTo>
                    <a:pt x="1502" y="640"/>
                    <a:pt x="1003" y="449"/>
                    <a:pt x="888" y="127"/>
                  </a:cubicBezTo>
                  <a:lnTo>
                    <a:pt x="791" y="0"/>
                  </a:lnTo>
                  <a:cubicBezTo>
                    <a:pt x="687" y="191"/>
                    <a:pt x="490" y="292"/>
                    <a:pt x="267" y="297"/>
                  </a:cubicBezTo>
                  <a:lnTo>
                    <a:pt x="237" y="608"/>
                  </a:lnTo>
                  <a:lnTo>
                    <a:pt x="114" y="613"/>
                  </a:lnTo>
                  <a:close/>
                </a:path>
              </a:pathLst>
            </a:custGeom>
            <a:solidFill>
              <a:srgbClr val="FBB2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0" name="Freeform 78">
              <a:extLst>
                <a:ext uri="{FF2B5EF4-FFF2-40B4-BE49-F238E27FC236}">
                  <a16:creationId xmlns:a16="http://schemas.microsoft.com/office/drawing/2014/main" id="{6D3DAD74-8D77-48BD-AA10-F382A2CBAB71}"/>
                </a:ext>
              </a:extLst>
            </p:cNvPr>
            <p:cNvSpPr>
              <a:spLocks/>
            </p:cNvSpPr>
            <p:nvPr/>
          </p:nvSpPr>
          <p:spPr bwMode="auto">
            <a:xfrm>
              <a:off x="2718424" y="327738"/>
              <a:ext cx="998779" cy="931670"/>
            </a:xfrm>
            <a:custGeom>
              <a:avLst/>
              <a:gdLst>
                <a:gd name="T0" fmla="*/ 249 w 2214"/>
                <a:gd name="T1" fmla="*/ 1746 h 1746"/>
                <a:gd name="T2" fmla="*/ 372 w 2214"/>
                <a:gd name="T3" fmla="*/ 1741 h 1746"/>
                <a:gd name="T4" fmla="*/ 402 w 2214"/>
                <a:gd name="T5" fmla="*/ 1430 h 1746"/>
                <a:gd name="T6" fmla="*/ 926 w 2214"/>
                <a:gd name="T7" fmla="*/ 1133 h 1746"/>
                <a:gd name="T8" fmla="*/ 1023 w 2214"/>
                <a:gd name="T9" fmla="*/ 1260 h 1746"/>
                <a:gd name="T10" fmla="*/ 1999 w 2214"/>
                <a:gd name="T11" fmla="*/ 1431 h 1746"/>
                <a:gd name="T12" fmla="*/ 1959 w 2214"/>
                <a:gd name="T13" fmla="*/ 202 h 1746"/>
                <a:gd name="T14" fmla="*/ 1896 w 2214"/>
                <a:gd name="T15" fmla="*/ 143 h 1746"/>
                <a:gd name="T16" fmla="*/ 1233 w 2214"/>
                <a:gd name="T17" fmla="*/ 29 h 1746"/>
                <a:gd name="T18" fmla="*/ 249 w 2214"/>
                <a:gd name="T19" fmla="*/ 1746 h 1746"/>
                <a:gd name="connsiteX0" fmla="*/ 0 w 8347"/>
                <a:gd name="connsiteY0" fmla="*/ 9910 h 9910"/>
                <a:gd name="connsiteX1" fmla="*/ 555 w 8347"/>
                <a:gd name="connsiteY1" fmla="*/ 9881 h 9910"/>
                <a:gd name="connsiteX2" fmla="*/ 691 w 8347"/>
                <a:gd name="connsiteY2" fmla="*/ 8100 h 9910"/>
                <a:gd name="connsiteX3" fmla="*/ 3057 w 8347"/>
                <a:gd name="connsiteY3" fmla="*/ 6399 h 9910"/>
                <a:gd name="connsiteX4" fmla="*/ 3496 w 8347"/>
                <a:gd name="connsiteY4" fmla="*/ 7126 h 9910"/>
                <a:gd name="connsiteX5" fmla="*/ 8000 w 8347"/>
                <a:gd name="connsiteY5" fmla="*/ 8106 h 9910"/>
                <a:gd name="connsiteX6" fmla="*/ 7723 w 8347"/>
                <a:gd name="connsiteY6" fmla="*/ 1067 h 9910"/>
                <a:gd name="connsiteX7" fmla="*/ 7439 w 8347"/>
                <a:gd name="connsiteY7" fmla="*/ 729 h 9910"/>
                <a:gd name="connsiteX8" fmla="*/ 4444 w 8347"/>
                <a:gd name="connsiteY8" fmla="*/ 76 h 9910"/>
                <a:gd name="connsiteX9" fmla="*/ 0 w 8347"/>
                <a:gd name="connsiteY9" fmla="*/ 9910 h 991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828 w 10059"/>
                <a:gd name="connsiteY2" fmla="*/ 8174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665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 name="connsiteX0" fmla="*/ 0 w 10059"/>
                <a:gd name="connsiteY0" fmla="*/ 10000 h 10000"/>
                <a:gd name="connsiteX1" fmla="*/ 780 w 10059"/>
                <a:gd name="connsiteY1" fmla="*/ 9971 h 10000"/>
                <a:gd name="connsiteX2" fmla="*/ 943 w 10059"/>
                <a:gd name="connsiteY2" fmla="*/ 8133 h 10000"/>
                <a:gd name="connsiteX3" fmla="*/ 3662 w 10059"/>
                <a:gd name="connsiteY3" fmla="*/ 6457 h 10000"/>
                <a:gd name="connsiteX4" fmla="*/ 4188 w 10059"/>
                <a:gd name="connsiteY4" fmla="*/ 7191 h 10000"/>
                <a:gd name="connsiteX5" fmla="*/ 9584 w 10059"/>
                <a:gd name="connsiteY5" fmla="*/ 8180 h 10000"/>
                <a:gd name="connsiteX6" fmla="*/ 9252 w 10059"/>
                <a:gd name="connsiteY6" fmla="*/ 1077 h 10000"/>
                <a:gd name="connsiteX7" fmla="*/ 8912 w 10059"/>
                <a:gd name="connsiteY7" fmla="*/ 736 h 10000"/>
                <a:gd name="connsiteX8" fmla="*/ 5324 w 10059"/>
                <a:gd name="connsiteY8" fmla="*/ 77 h 10000"/>
                <a:gd name="connsiteX9" fmla="*/ 0 w 10059"/>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9" h="10000">
                  <a:moveTo>
                    <a:pt x="0" y="10000"/>
                  </a:moveTo>
                  <a:lnTo>
                    <a:pt x="780" y="9971"/>
                  </a:lnTo>
                  <a:cubicBezTo>
                    <a:pt x="834" y="9371"/>
                    <a:pt x="889" y="8732"/>
                    <a:pt x="943" y="8133"/>
                  </a:cubicBezTo>
                  <a:cubicBezTo>
                    <a:pt x="2149" y="8104"/>
                    <a:pt x="3101" y="7561"/>
                    <a:pt x="3662" y="6457"/>
                  </a:cubicBezTo>
                  <a:lnTo>
                    <a:pt x="4188" y="7191"/>
                  </a:lnTo>
                  <a:cubicBezTo>
                    <a:pt x="6259" y="7582"/>
                    <a:pt x="5531" y="8850"/>
                    <a:pt x="9584" y="8180"/>
                  </a:cubicBezTo>
                  <a:cubicBezTo>
                    <a:pt x="10748" y="3810"/>
                    <a:pt x="9430" y="2195"/>
                    <a:pt x="9252" y="1077"/>
                  </a:cubicBezTo>
                  <a:cubicBezTo>
                    <a:pt x="9177" y="979"/>
                    <a:pt x="9274" y="1013"/>
                    <a:pt x="8912" y="736"/>
                  </a:cubicBezTo>
                  <a:cubicBezTo>
                    <a:pt x="7917" y="-27"/>
                    <a:pt x="6483" y="-91"/>
                    <a:pt x="5324" y="77"/>
                  </a:cubicBezTo>
                  <a:cubicBezTo>
                    <a:pt x="-1348" y="1024"/>
                    <a:pt x="422" y="3741"/>
                    <a:pt x="0" y="10000"/>
                  </a:cubicBezTo>
                  <a:close/>
                </a:path>
              </a:pathLst>
            </a:custGeom>
            <a:solidFill>
              <a:srgbClr val="7B3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1" name="Freeform 80">
              <a:extLst>
                <a:ext uri="{FF2B5EF4-FFF2-40B4-BE49-F238E27FC236}">
                  <a16:creationId xmlns:a16="http://schemas.microsoft.com/office/drawing/2014/main" id="{189DA3F4-D69D-4415-A3E0-155B0781AD2B}"/>
                </a:ext>
              </a:extLst>
            </p:cNvPr>
            <p:cNvSpPr>
              <a:spLocks/>
            </p:cNvSpPr>
            <p:nvPr/>
          </p:nvSpPr>
          <p:spPr bwMode="auto">
            <a:xfrm>
              <a:off x="3533611" y="1697496"/>
              <a:ext cx="800739" cy="972108"/>
            </a:xfrm>
            <a:custGeom>
              <a:avLst/>
              <a:gdLst>
                <a:gd name="T0" fmla="*/ 572 w 1566"/>
                <a:gd name="T1" fmla="*/ 1805 h 1805"/>
                <a:gd name="T2" fmla="*/ 1427 w 1566"/>
                <a:gd name="T3" fmla="*/ 1795 h 1805"/>
                <a:gd name="T4" fmla="*/ 1446 w 1566"/>
                <a:gd name="T5" fmla="*/ 1622 h 1805"/>
                <a:gd name="T6" fmla="*/ 1267 w 1566"/>
                <a:gd name="T7" fmla="*/ 559 h 1805"/>
                <a:gd name="T8" fmla="*/ 591 w 1566"/>
                <a:gd name="T9" fmla="*/ 0 h 1805"/>
                <a:gd name="T10" fmla="*/ 406 w 1566"/>
                <a:gd name="T11" fmla="*/ 400 h 1805"/>
                <a:gd name="T12" fmla="*/ 233 w 1566"/>
                <a:gd name="T13" fmla="*/ 794 h 1805"/>
                <a:gd name="T14" fmla="*/ 1 w 1566"/>
                <a:gd name="T15" fmla="*/ 887 h 1805"/>
                <a:gd name="T16" fmla="*/ 60 w 1566"/>
                <a:gd name="T17" fmla="*/ 1023 h 1805"/>
                <a:gd name="T18" fmla="*/ 76 w 1566"/>
                <a:gd name="T19" fmla="*/ 1454 h 1805"/>
                <a:gd name="T20" fmla="*/ 474 w 1566"/>
                <a:gd name="T21" fmla="*/ 1454 h 1805"/>
                <a:gd name="T22" fmla="*/ 580 w 1566"/>
                <a:gd name="T23" fmla="*/ 1240 h 1805"/>
                <a:gd name="T24" fmla="*/ 608 w 1566"/>
                <a:gd name="T25" fmla="*/ 1522 h 1805"/>
                <a:gd name="T26" fmla="*/ 572 w 1566"/>
                <a:gd name="T27" fmla="*/ 1805 h 1805"/>
                <a:gd name="connsiteX0" fmla="*/ 3647 w 9395"/>
                <a:gd name="connsiteY0" fmla="*/ 10000 h 10000"/>
                <a:gd name="connsiteX1" fmla="*/ 9106 w 9395"/>
                <a:gd name="connsiteY1" fmla="*/ 9945 h 10000"/>
                <a:gd name="connsiteX2" fmla="*/ 9228 w 9395"/>
                <a:gd name="connsiteY2" fmla="*/ 8986 h 10000"/>
                <a:gd name="connsiteX3" fmla="*/ 8085 w 9395"/>
                <a:gd name="connsiteY3" fmla="*/ 3097 h 10000"/>
                <a:gd name="connsiteX4" fmla="*/ 3768 w 9395"/>
                <a:gd name="connsiteY4" fmla="*/ 0 h 10000"/>
                <a:gd name="connsiteX5" fmla="*/ 2587 w 9395"/>
                <a:gd name="connsiteY5" fmla="*/ 2216 h 10000"/>
                <a:gd name="connsiteX6" fmla="*/ 1482 w 9395"/>
                <a:gd name="connsiteY6" fmla="*/ 4399 h 10000"/>
                <a:gd name="connsiteX7" fmla="*/ 0 w 9395"/>
                <a:gd name="connsiteY7" fmla="*/ 4914 h 10000"/>
                <a:gd name="connsiteX8" fmla="*/ 377 w 9395"/>
                <a:gd name="connsiteY8" fmla="*/ 5668 h 10000"/>
                <a:gd name="connsiteX9" fmla="*/ 479 w 9395"/>
                <a:gd name="connsiteY9" fmla="*/ 8055 h 10000"/>
                <a:gd name="connsiteX10" fmla="*/ 3089 w 9395"/>
                <a:gd name="connsiteY10" fmla="*/ 8055 h 10000"/>
                <a:gd name="connsiteX11" fmla="*/ 3698 w 9395"/>
                <a:gd name="connsiteY11" fmla="*/ 6870 h 10000"/>
                <a:gd name="connsiteX12" fmla="*/ 3877 w 9395"/>
                <a:gd name="connsiteY12" fmla="*/ 8432 h 10000"/>
                <a:gd name="connsiteX13" fmla="*/ 3647 w 9395"/>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55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055 h 10000"/>
                <a:gd name="connsiteX11" fmla="*/ 3936 w 10000"/>
                <a:gd name="connsiteY11" fmla="*/ 6870 h 10000"/>
                <a:gd name="connsiteX12" fmla="*/ 4127 w 10000"/>
                <a:gd name="connsiteY12" fmla="*/ 8432 h 10000"/>
                <a:gd name="connsiteX13" fmla="*/ 3882 w 10000"/>
                <a:gd name="connsiteY13" fmla="*/ 10000 h 10000"/>
                <a:gd name="connsiteX0" fmla="*/ 3882 w 10000"/>
                <a:gd name="connsiteY0" fmla="*/ 10000 h 10000"/>
                <a:gd name="connsiteX1" fmla="*/ 9692 w 10000"/>
                <a:gd name="connsiteY1" fmla="*/ 9945 h 10000"/>
                <a:gd name="connsiteX2" fmla="*/ 9822 w 10000"/>
                <a:gd name="connsiteY2" fmla="*/ 8986 h 10000"/>
                <a:gd name="connsiteX3" fmla="*/ 8606 w 10000"/>
                <a:gd name="connsiteY3" fmla="*/ 3097 h 10000"/>
                <a:gd name="connsiteX4" fmla="*/ 4011 w 10000"/>
                <a:gd name="connsiteY4" fmla="*/ 0 h 10000"/>
                <a:gd name="connsiteX5" fmla="*/ 2754 w 10000"/>
                <a:gd name="connsiteY5" fmla="*/ 2216 h 10000"/>
                <a:gd name="connsiteX6" fmla="*/ 1577 w 10000"/>
                <a:gd name="connsiteY6" fmla="*/ 4399 h 10000"/>
                <a:gd name="connsiteX7" fmla="*/ 0 w 10000"/>
                <a:gd name="connsiteY7" fmla="*/ 4914 h 10000"/>
                <a:gd name="connsiteX8" fmla="*/ 401 w 10000"/>
                <a:gd name="connsiteY8" fmla="*/ 5668 h 10000"/>
                <a:gd name="connsiteX9" fmla="*/ 510 w 10000"/>
                <a:gd name="connsiteY9" fmla="*/ 8094 h 10000"/>
                <a:gd name="connsiteX10" fmla="*/ 3288 w 10000"/>
                <a:gd name="connsiteY10" fmla="*/ 8114 h 10000"/>
                <a:gd name="connsiteX11" fmla="*/ 3936 w 10000"/>
                <a:gd name="connsiteY11" fmla="*/ 6870 h 10000"/>
                <a:gd name="connsiteX12" fmla="*/ 4127 w 10000"/>
                <a:gd name="connsiteY12" fmla="*/ 8432 h 10000"/>
                <a:gd name="connsiteX13" fmla="*/ 3882 w 10000"/>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497 w 10096"/>
                <a:gd name="connsiteY8" fmla="*/ 566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73 w 10096"/>
                <a:gd name="connsiteY6" fmla="*/ 439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850 w 10096"/>
                <a:gd name="connsiteY5" fmla="*/ 2216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 name="connsiteX0" fmla="*/ 3978 w 10096"/>
                <a:gd name="connsiteY0" fmla="*/ 10000 h 10000"/>
                <a:gd name="connsiteX1" fmla="*/ 9788 w 10096"/>
                <a:gd name="connsiteY1" fmla="*/ 9945 h 10000"/>
                <a:gd name="connsiteX2" fmla="*/ 9918 w 10096"/>
                <a:gd name="connsiteY2" fmla="*/ 8986 h 10000"/>
                <a:gd name="connsiteX3" fmla="*/ 8702 w 10096"/>
                <a:gd name="connsiteY3" fmla="*/ 3097 h 10000"/>
                <a:gd name="connsiteX4" fmla="*/ 4107 w 10096"/>
                <a:gd name="connsiteY4" fmla="*/ 0 h 10000"/>
                <a:gd name="connsiteX5" fmla="*/ 2586 w 10096"/>
                <a:gd name="connsiteY5" fmla="*/ 2177 h 10000"/>
                <a:gd name="connsiteX6" fmla="*/ 1625 w 10096"/>
                <a:gd name="connsiteY6" fmla="*/ 4379 h 10000"/>
                <a:gd name="connsiteX7" fmla="*/ 0 w 10096"/>
                <a:gd name="connsiteY7" fmla="*/ 4914 h 10000"/>
                <a:gd name="connsiteX8" fmla="*/ 377 w 10096"/>
                <a:gd name="connsiteY8" fmla="*/ 5688 h 10000"/>
                <a:gd name="connsiteX9" fmla="*/ 606 w 10096"/>
                <a:gd name="connsiteY9" fmla="*/ 8094 h 10000"/>
                <a:gd name="connsiteX10" fmla="*/ 3384 w 10096"/>
                <a:gd name="connsiteY10" fmla="*/ 8114 h 10000"/>
                <a:gd name="connsiteX11" fmla="*/ 4032 w 10096"/>
                <a:gd name="connsiteY11" fmla="*/ 6870 h 10000"/>
                <a:gd name="connsiteX12" fmla="*/ 4223 w 10096"/>
                <a:gd name="connsiteY12" fmla="*/ 8432 h 10000"/>
                <a:gd name="connsiteX13" fmla="*/ 3978 w 10096"/>
                <a:gd name="connsiteY1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6" h="10000">
                  <a:moveTo>
                    <a:pt x="3978" y="10000"/>
                  </a:moveTo>
                  <a:lnTo>
                    <a:pt x="9788" y="9945"/>
                  </a:lnTo>
                  <a:cubicBezTo>
                    <a:pt x="9832" y="9625"/>
                    <a:pt x="9875" y="9306"/>
                    <a:pt x="9918" y="8986"/>
                  </a:cubicBezTo>
                  <a:cubicBezTo>
                    <a:pt x="9959" y="5956"/>
                    <a:pt x="10734" y="5385"/>
                    <a:pt x="8702" y="3097"/>
                  </a:cubicBezTo>
                  <a:cubicBezTo>
                    <a:pt x="7451" y="1684"/>
                    <a:pt x="6268" y="1025"/>
                    <a:pt x="4107" y="0"/>
                  </a:cubicBezTo>
                  <a:cubicBezTo>
                    <a:pt x="3944" y="953"/>
                    <a:pt x="3182" y="1587"/>
                    <a:pt x="2586" y="2177"/>
                  </a:cubicBezTo>
                  <a:cubicBezTo>
                    <a:pt x="1908" y="2848"/>
                    <a:pt x="2135" y="2623"/>
                    <a:pt x="1625" y="4379"/>
                  </a:cubicBezTo>
                  <a:lnTo>
                    <a:pt x="0" y="4914"/>
                  </a:lnTo>
                  <a:cubicBezTo>
                    <a:pt x="225" y="5873"/>
                    <a:pt x="276" y="5158"/>
                    <a:pt x="377" y="5688"/>
                  </a:cubicBezTo>
                  <a:cubicBezTo>
                    <a:pt x="478" y="6218"/>
                    <a:pt x="776" y="6482"/>
                    <a:pt x="606" y="8094"/>
                  </a:cubicBezTo>
                  <a:lnTo>
                    <a:pt x="3384" y="8114"/>
                  </a:lnTo>
                  <a:cubicBezTo>
                    <a:pt x="4159" y="7339"/>
                    <a:pt x="3384" y="7538"/>
                    <a:pt x="4032" y="6870"/>
                  </a:cubicBezTo>
                  <a:cubicBezTo>
                    <a:pt x="4344" y="7269"/>
                    <a:pt x="4277" y="7967"/>
                    <a:pt x="4223" y="8432"/>
                  </a:cubicBezTo>
                  <a:cubicBezTo>
                    <a:pt x="4161" y="8920"/>
                    <a:pt x="4073" y="9452"/>
                    <a:pt x="3978" y="100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2" name="Freeform 81">
              <a:extLst>
                <a:ext uri="{FF2B5EF4-FFF2-40B4-BE49-F238E27FC236}">
                  <a16:creationId xmlns:a16="http://schemas.microsoft.com/office/drawing/2014/main" id="{9E58364A-FD6E-4DE2-A317-6A9063247833}"/>
                </a:ext>
              </a:extLst>
            </p:cNvPr>
            <p:cNvSpPr>
              <a:spLocks/>
            </p:cNvSpPr>
            <p:nvPr/>
          </p:nvSpPr>
          <p:spPr bwMode="auto">
            <a:xfrm>
              <a:off x="2669941" y="1566388"/>
              <a:ext cx="982467" cy="1103215"/>
            </a:xfrm>
            <a:custGeom>
              <a:avLst/>
              <a:gdLst>
                <a:gd name="T0" fmla="*/ 89 w 1916"/>
                <a:gd name="T1" fmla="*/ 89 h 2047"/>
                <a:gd name="T2" fmla="*/ 94 w 1916"/>
                <a:gd name="T3" fmla="*/ 802 h 2047"/>
                <a:gd name="T4" fmla="*/ 502 w 1916"/>
                <a:gd name="T5" fmla="*/ 1025 h 2047"/>
                <a:gd name="T6" fmla="*/ 260 w 1916"/>
                <a:gd name="T7" fmla="*/ 1311 h 2047"/>
                <a:gd name="T8" fmla="*/ 691 w 1916"/>
                <a:gd name="T9" fmla="*/ 2046 h 2047"/>
                <a:gd name="T10" fmla="*/ 1361 w 1916"/>
                <a:gd name="T11" fmla="*/ 2047 h 2047"/>
                <a:gd name="T12" fmla="*/ 1637 w 1916"/>
                <a:gd name="T13" fmla="*/ 1628 h 2047"/>
                <a:gd name="T14" fmla="*/ 1648 w 1916"/>
                <a:gd name="T15" fmla="*/ 1106 h 2047"/>
                <a:gd name="T16" fmla="*/ 1891 w 1916"/>
                <a:gd name="T17" fmla="*/ 854 h 2047"/>
                <a:gd name="T18" fmla="*/ 1269 w 1916"/>
                <a:gd name="T19" fmla="*/ 988 h 2047"/>
                <a:gd name="T20" fmla="*/ 1183 w 1916"/>
                <a:gd name="T21" fmla="*/ 1391 h 2047"/>
                <a:gd name="T22" fmla="*/ 1153 w 1916"/>
                <a:gd name="T23" fmla="*/ 1438 h 2047"/>
                <a:gd name="T24" fmla="*/ 1003 w 1916"/>
                <a:gd name="T25" fmla="*/ 1944 h 2047"/>
                <a:gd name="T26" fmla="*/ 790 w 1916"/>
                <a:gd name="T27" fmla="*/ 1452 h 2047"/>
                <a:gd name="T28" fmla="*/ 720 w 1916"/>
                <a:gd name="T29" fmla="*/ 1060 h 2047"/>
                <a:gd name="T30" fmla="*/ 732 w 1916"/>
                <a:gd name="T31" fmla="*/ 665 h 2047"/>
                <a:gd name="T32" fmla="*/ 230 w 1916"/>
                <a:gd name="T33" fmla="*/ 0 h 2047"/>
                <a:gd name="T34" fmla="*/ 89 w 1916"/>
                <a:gd name="T35" fmla="*/ 89 h 2047"/>
                <a:gd name="connsiteX0" fmla="*/ 102 w 9514"/>
                <a:gd name="connsiteY0" fmla="*/ 435 h 10000"/>
                <a:gd name="connsiteX1" fmla="*/ 128 w 9514"/>
                <a:gd name="connsiteY1" fmla="*/ 3918 h 10000"/>
                <a:gd name="connsiteX2" fmla="*/ 2257 w 9514"/>
                <a:gd name="connsiteY2" fmla="*/ 5007 h 10000"/>
                <a:gd name="connsiteX3" fmla="*/ 994 w 9514"/>
                <a:gd name="connsiteY3" fmla="*/ 6404 h 10000"/>
                <a:gd name="connsiteX4" fmla="*/ 3243 w 9514"/>
                <a:gd name="connsiteY4" fmla="*/ 9995 h 10000"/>
                <a:gd name="connsiteX5" fmla="*/ 6740 w 9514"/>
                <a:gd name="connsiteY5" fmla="*/ 10000 h 10000"/>
                <a:gd name="connsiteX6" fmla="*/ 8181 w 9514"/>
                <a:gd name="connsiteY6" fmla="*/ 7953 h 10000"/>
                <a:gd name="connsiteX7" fmla="*/ 8238 w 9514"/>
                <a:gd name="connsiteY7" fmla="*/ 5403 h 10000"/>
                <a:gd name="connsiteX8" fmla="*/ 9507 w 9514"/>
                <a:gd name="connsiteY8" fmla="*/ 4172 h 10000"/>
                <a:gd name="connsiteX9" fmla="*/ 6260 w 9514"/>
                <a:gd name="connsiteY9" fmla="*/ 4827 h 10000"/>
                <a:gd name="connsiteX10" fmla="*/ 5811 w 9514"/>
                <a:gd name="connsiteY10" fmla="*/ 6795 h 10000"/>
                <a:gd name="connsiteX11" fmla="*/ 5655 w 9514"/>
                <a:gd name="connsiteY11" fmla="*/ 7025 h 10000"/>
                <a:gd name="connsiteX12" fmla="*/ 4872 w 9514"/>
                <a:gd name="connsiteY12" fmla="*/ 9497 h 10000"/>
                <a:gd name="connsiteX13" fmla="*/ 3760 w 9514"/>
                <a:gd name="connsiteY13" fmla="*/ 7093 h 10000"/>
                <a:gd name="connsiteX14" fmla="*/ 3395 w 9514"/>
                <a:gd name="connsiteY14" fmla="*/ 5178 h 10000"/>
                <a:gd name="connsiteX15" fmla="*/ 3457 w 9514"/>
                <a:gd name="connsiteY15" fmla="*/ 3249 h 10000"/>
                <a:gd name="connsiteX16" fmla="*/ 837 w 9514"/>
                <a:gd name="connsiteY16" fmla="*/ 0 h 10000"/>
                <a:gd name="connsiteX17" fmla="*/ 102 w 9514"/>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 name="connsiteX0" fmla="*/ 107 w 10029"/>
                <a:gd name="connsiteY0" fmla="*/ 435 h 10000"/>
                <a:gd name="connsiteX1" fmla="*/ 135 w 10029"/>
                <a:gd name="connsiteY1" fmla="*/ 3918 h 10000"/>
                <a:gd name="connsiteX2" fmla="*/ 2372 w 10029"/>
                <a:gd name="connsiteY2" fmla="*/ 5007 h 10000"/>
                <a:gd name="connsiteX3" fmla="*/ 1045 w 10029"/>
                <a:gd name="connsiteY3" fmla="*/ 6404 h 10000"/>
                <a:gd name="connsiteX4" fmla="*/ 3409 w 10029"/>
                <a:gd name="connsiteY4" fmla="*/ 9995 h 10000"/>
                <a:gd name="connsiteX5" fmla="*/ 7084 w 10029"/>
                <a:gd name="connsiteY5" fmla="*/ 10000 h 10000"/>
                <a:gd name="connsiteX6" fmla="*/ 8599 w 10029"/>
                <a:gd name="connsiteY6" fmla="*/ 7953 h 10000"/>
                <a:gd name="connsiteX7" fmla="*/ 8659 w 10029"/>
                <a:gd name="connsiteY7" fmla="*/ 5403 h 10000"/>
                <a:gd name="connsiteX8" fmla="*/ 9993 w 10029"/>
                <a:gd name="connsiteY8" fmla="*/ 4172 h 10000"/>
                <a:gd name="connsiteX9" fmla="*/ 6580 w 10029"/>
                <a:gd name="connsiteY9" fmla="*/ 4827 h 10000"/>
                <a:gd name="connsiteX10" fmla="*/ 6108 w 10029"/>
                <a:gd name="connsiteY10" fmla="*/ 6795 h 10000"/>
                <a:gd name="connsiteX11" fmla="*/ 5944 w 10029"/>
                <a:gd name="connsiteY11" fmla="*/ 7025 h 10000"/>
                <a:gd name="connsiteX12" fmla="*/ 5121 w 10029"/>
                <a:gd name="connsiteY12" fmla="*/ 9497 h 10000"/>
                <a:gd name="connsiteX13" fmla="*/ 3952 w 10029"/>
                <a:gd name="connsiteY13" fmla="*/ 7093 h 10000"/>
                <a:gd name="connsiteX14" fmla="*/ 3568 w 10029"/>
                <a:gd name="connsiteY14" fmla="*/ 5178 h 10000"/>
                <a:gd name="connsiteX15" fmla="*/ 3634 w 10029"/>
                <a:gd name="connsiteY15" fmla="*/ 3249 h 10000"/>
                <a:gd name="connsiteX16" fmla="*/ 880 w 10029"/>
                <a:gd name="connsiteY16" fmla="*/ 0 h 10000"/>
                <a:gd name="connsiteX17" fmla="*/ 107 w 10029"/>
                <a:gd name="connsiteY17" fmla="*/ 43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29" h="10000">
                  <a:moveTo>
                    <a:pt x="107" y="435"/>
                  </a:moveTo>
                  <a:cubicBezTo>
                    <a:pt x="809" y="1221"/>
                    <a:pt x="-382" y="2941"/>
                    <a:pt x="135" y="3918"/>
                  </a:cubicBezTo>
                  <a:cubicBezTo>
                    <a:pt x="639" y="4660"/>
                    <a:pt x="1462" y="4392"/>
                    <a:pt x="2372" y="5007"/>
                  </a:cubicBezTo>
                  <a:cubicBezTo>
                    <a:pt x="2241" y="6331"/>
                    <a:pt x="1802" y="5545"/>
                    <a:pt x="1045" y="6404"/>
                  </a:cubicBezTo>
                  <a:cubicBezTo>
                    <a:pt x="1045" y="7450"/>
                    <a:pt x="3064" y="8950"/>
                    <a:pt x="3409" y="9995"/>
                  </a:cubicBezTo>
                  <a:lnTo>
                    <a:pt x="7084" y="10000"/>
                  </a:lnTo>
                  <a:cubicBezTo>
                    <a:pt x="7440" y="9323"/>
                    <a:pt x="8188" y="8499"/>
                    <a:pt x="8599" y="7953"/>
                  </a:cubicBezTo>
                  <a:cubicBezTo>
                    <a:pt x="10218" y="6173"/>
                    <a:pt x="8701" y="6786"/>
                    <a:pt x="8659" y="5403"/>
                  </a:cubicBezTo>
                  <a:cubicBezTo>
                    <a:pt x="9844" y="5030"/>
                    <a:pt x="10144" y="5388"/>
                    <a:pt x="9993" y="4172"/>
                  </a:cubicBezTo>
                  <a:cubicBezTo>
                    <a:pt x="8670" y="4529"/>
                    <a:pt x="8236" y="4787"/>
                    <a:pt x="6580" y="4827"/>
                  </a:cubicBezTo>
                  <a:cubicBezTo>
                    <a:pt x="6515" y="5467"/>
                    <a:pt x="6421" y="6194"/>
                    <a:pt x="6108" y="6795"/>
                  </a:cubicBezTo>
                  <a:lnTo>
                    <a:pt x="5944" y="7025"/>
                  </a:lnTo>
                  <a:cubicBezTo>
                    <a:pt x="5976" y="7753"/>
                    <a:pt x="5593" y="9052"/>
                    <a:pt x="5121" y="9497"/>
                  </a:cubicBezTo>
                  <a:cubicBezTo>
                    <a:pt x="4325" y="9140"/>
                    <a:pt x="4407" y="7665"/>
                    <a:pt x="3952" y="7093"/>
                  </a:cubicBezTo>
                  <a:cubicBezTo>
                    <a:pt x="3859" y="6458"/>
                    <a:pt x="3628" y="5813"/>
                    <a:pt x="3568" y="5178"/>
                  </a:cubicBezTo>
                  <a:cubicBezTo>
                    <a:pt x="3492" y="4416"/>
                    <a:pt x="3645" y="4001"/>
                    <a:pt x="3634" y="3249"/>
                  </a:cubicBezTo>
                  <a:cubicBezTo>
                    <a:pt x="2236" y="2721"/>
                    <a:pt x="1099" y="1641"/>
                    <a:pt x="880" y="0"/>
                  </a:cubicBezTo>
                  <a:lnTo>
                    <a:pt x="107" y="43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3" name="Freeform 82">
              <a:extLst>
                <a:ext uri="{FF2B5EF4-FFF2-40B4-BE49-F238E27FC236}">
                  <a16:creationId xmlns:a16="http://schemas.microsoft.com/office/drawing/2014/main" id="{8332105A-5A29-459E-88DD-6CD7E5E131AE}"/>
                </a:ext>
              </a:extLst>
            </p:cNvPr>
            <p:cNvSpPr>
              <a:spLocks/>
            </p:cNvSpPr>
            <p:nvPr/>
          </p:nvSpPr>
          <p:spPr bwMode="auto">
            <a:xfrm>
              <a:off x="2606982" y="4105380"/>
              <a:ext cx="1166463" cy="390122"/>
            </a:xfrm>
            <a:custGeom>
              <a:avLst/>
              <a:gdLst>
                <a:gd name="T0" fmla="*/ 270 w 2159"/>
                <a:gd name="T1" fmla="*/ 724 h 724"/>
                <a:gd name="T2" fmla="*/ 1082 w 2159"/>
                <a:gd name="T3" fmla="*/ 666 h 724"/>
                <a:gd name="T4" fmla="*/ 1944 w 2159"/>
                <a:gd name="T5" fmla="*/ 702 h 724"/>
                <a:gd name="T6" fmla="*/ 1990 w 2159"/>
                <a:gd name="T7" fmla="*/ 318 h 724"/>
                <a:gd name="T8" fmla="*/ 2159 w 2159"/>
                <a:gd name="T9" fmla="*/ 0 h 724"/>
                <a:gd name="T10" fmla="*/ 0 w 2159"/>
                <a:gd name="T11" fmla="*/ 0 h 724"/>
                <a:gd name="T12" fmla="*/ 154 w 2159"/>
                <a:gd name="T13" fmla="*/ 344 h 724"/>
                <a:gd name="T14" fmla="*/ 270 w 2159"/>
                <a:gd name="T15" fmla="*/ 724 h 724"/>
                <a:gd name="connsiteX0" fmla="*/ 1251 w 10000"/>
                <a:gd name="connsiteY0" fmla="*/ 10000 h 10000"/>
                <a:gd name="connsiteX1" fmla="*/ 5012 w 10000"/>
                <a:gd name="connsiteY1" fmla="*/ 9199 h 10000"/>
                <a:gd name="connsiteX2" fmla="*/ 9004 w 10000"/>
                <a:gd name="connsiteY2" fmla="*/ 9696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00"/>
                <a:gd name="connsiteY0" fmla="*/ 10000 h 10000"/>
                <a:gd name="connsiteX1" fmla="*/ 5012 w 10000"/>
                <a:gd name="connsiteY1" fmla="*/ 9199 h 10000"/>
                <a:gd name="connsiteX2" fmla="*/ 9119 w 10000"/>
                <a:gd name="connsiteY2" fmla="*/ 9647 h 10000"/>
                <a:gd name="connsiteX3" fmla="*/ 9365 w 10000"/>
                <a:gd name="connsiteY3" fmla="*/ 4441 h 10000"/>
                <a:gd name="connsiteX4" fmla="*/ 10000 w 10000"/>
                <a:gd name="connsiteY4" fmla="*/ 0 h 10000"/>
                <a:gd name="connsiteX5" fmla="*/ 0 w 10000"/>
                <a:gd name="connsiteY5" fmla="*/ 0 h 10000"/>
                <a:gd name="connsiteX6" fmla="*/ 713 w 10000"/>
                <a:gd name="connsiteY6" fmla="*/ 4751 h 10000"/>
                <a:gd name="connsiteX7" fmla="*/ 1251 w 10000"/>
                <a:gd name="connsiteY7" fmla="*/ 10000 h 10000"/>
                <a:gd name="connsiteX0" fmla="*/ 1251 w 10049"/>
                <a:gd name="connsiteY0" fmla="*/ 10000 h 10000"/>
                <a:gd name="connsiteX1" fmla="*/ 5012 w 10049"/>
                <a:gd name="connsiteY1" fmla="*/ 9199 h 10000"/>
                <a:gd name="connsiteX2" fmla="*/ 9119 w 10049"/>
                <a:gd name="connsiteY2" fmla="*/ 9647 h 10000"/>
                <a:gd name="connsiteX3" fmla="*/ 9365 w 10049"/>
                <a:gd name="connsiteY3" fmla="*/ 4441 h 10000"/>
                <a:gd name="connsiteX4" fmla="*/ 10049 w 10049"/>
                <a:gd name="connsiteY4" fmla="*/ 0 h 10000"/>
                <a:gd name="connsiteX5" fmla="*/ 0 w 10049"/>
                <a:gd name="connsiteY5" fmla="*/ 0 h 10000"/>
                <a:gd name="connsiteX6" fmla="*/ 713 w 10049"/>
                <a:gd name="connsiteY6" fmla="*/ 4751 h 10000"/>
                <a:gd name="connsiteX7" fmla="*/ 1251 w 10049"/>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9" h="10000">
                  <a:moveTo>
                    <a:pt x="1251" y="10000"/>
                  </a:moveTo>
                  <a:cubicBezTo>
                    <a:pt x="2534" y="9627"/>
                    <a:pt x="3701" y="9258"/>
                    <a:pt x="5012" y="9199"/>
                  </a:cubicBezTo>
                  <a:cubicBezTo>
                    <a:pt x="6323" y="9140"/>
                    <a:pt x="8123" y="9951"/>
                    <a:pt x="9119" y="9647"/>
                  </a:cubicBezTo>
                  <a:cubicBezTo>
                    <a:pt x="9277" y="8252"/>
                    <a:pt x="9194" y="6168"/>
                    <a:pt x="9365" y="4441"/>
                  </a:cubicBezTo>
                  <a:cubicBezTo>
                    <a:pt x="9555" y="2549"/>
                    <a:pt x="9804" y="1878"/>
                    <a:pt x="10049" y="0"/>
                  </a:cubicBezTo>
                  <a:lnTo>
                    <a:pt x="0" y="0"/>
                  </a:lnTo>
                  <a:cubicBezTo>
                    <a:pt x="371" y="1975"/>
                    <a:pt x="449" y="1892"/>
                    <a:pt x="713" y="4751"/>
                  </a:cubicBezTo>
                  <a:cubicBezTo>
                    <a:pt x="899" y="6713"/>
                    <a:pt x="1065" y="8605"/>
                    <a:pt x="1251" y="10000"/>
                  </a:cubicBezTo>
                  <a:close/>
                </a:path>
              </a:pathLst>
            </a:custGeom>
            <a:solidFill>
              <a:srgbClr val="2C3A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4" name="Freeform 84">
              <a:extLst>
                <a:ext uri="{FF2B5EF4-FFF2-40B4-BE49-F238E27FC236}">
                  <a16:creationId xmlns:a16="http://schemas.microsoft.com/office/drawing/2014/main" id="{9A7B0760-1069-47D4-8745-750502F09923}"/>
                </a:ext>
              </a:extLst>
            </p:cNvPr>
            <p:cNvSpPr>
              <a:spLocks/>
            </p:cNvSpPr>
            <p:nvPr/>
          </p:nvSpPr>
          <p:spPr bwMode="auto">
            <a:xfrm>
              <a:off x="3307285" y="6549242"/>
              <a:ext cx="601172" cy="856990"/>
            </a:xfrm>
            <a:custGeom>
              <a:avLst/>
              <a:gdLst>
                <a:gd name="T0" fmla="*/ 208 w 1117"/>
                <a:gd name="T1" fmla="*/ 556 h 1595"/>
                <a:gd name="T2" fmla="*/ 311 w 1117"/>
                <a:gd name="T3" fmla="*/ 1515 h 1595"/>
                <a:gd name="T4" fmla="*/ 893 w 1117"/>
                <a:gd name="T5" fmla="*/ 1011 h 1595"/>
                <a:gd name="T6" fmla="*/ 1117 w 1117"/>
                <a:gd name="T7" fmla="*/ 118 h 1595"/>
                <a:gd name="T8" fmla="*/ 743 w 1117"/>
                <a:gd name="T9" fmla="*/ 44 h 1595"/>
                <a:gd name="T10" fmla="*/ 384 w 1117"/>
                <a:gd name="T11" fmla="*/ 0 h 1595"/>
                <a:gd name="T12" fmla="*/ 208 w 1117"/>
                <a:gd name="T13" fmla="*/ 556 h 1595"/>
              </a:gdLst>
              <a:ahLst/>
              <a:cxnLst>
                <a:cxn ang="0">
                  <a:pos x="T0" y="T1"/>
                </a:cxn>
                <a:cxn ang="0">
                  <a:pos x="T2" y="T3"/>
                </a:cxn>
                <a:cxn ang="0">
                  <a:pos x="T4" y="T5"/>
                </a:cxn>
                <a:cxn ang="0">
                  <a:pos x="T6" y="T7"/>
                </a:cxn>
                <a:cxn ang="0">
                  <a:pos x="T8" y="T9"/>
                </a:cxn>
                <a:cxn ang="0">
                  <a:pos x="T10" y="T11"/>
                </a:cxn>
                <a:cxn ang="0">
                  <a:pos x="T12" y="T13"/>
                </a:cxn>
              </a:cxnLst>
              <a:rect l="0" t="0" r="r" b="b"/>
              <a:pathLst>
                <a:path w="1117" h="1595">
                  <a:moveTo>
                    <a:pt x="208" y="556"/>
                  </a:moveTo>
                  <a:cubicBezTo>
                    <a:pt x="125" y="945"/>
                    <a:pt x="0" y="1240"/>
                    <a:pt x="311" y="1515"/>
                  </a:cubicBezTo>
                  <a:cubicBezTo>
                    <a:pt x="487" y="1595"/>
                    <a:pt x="797" y="1330"/>
                    <a:pt x="893" y="1011"/>
                  </a:cubicBezTo>
                  <a:cubicBezTo>
                    <a:pt x="946" y="834"/>
                    <a:pt x="1112" y="272"/>
                    <a:pt x="1117" y="118"/>
                  </a:cubicBezTo>
                  <a:cubicBezTo>
                    <a:pt x="1081" y="21"/>
                    <a:pt x="889" y="61"/>
                    <a:pt x="743" y="44"/>
                  </a:cubicBezTo>
                  <a:cubicBezTo>
                    <a:pt x="618" y="29"/>
                    <a:pt x="478" y="13"/>
                    <a:pt x="384" y="0"/>
                  </a:cubicBezTo>
                  <a:lnTo>
                    <a:pt x="208" y="556"/>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5" name="Freeform 85">
              <a:extLst>
                <a:ext uri="{FF2B5EF4-FFF2-40B4-BE49-F238E27FC236}">
                  <a16:creationId xmlns:a16="http://schemas.microsoft.com/office/drawing/2014/main" id="{22A4474A-CEED-4496-A528-85CA124F3B1F}"/>
                </a:ext>
              </a:extLst>
            </p:cNvPr>
            <p:cNvSpPr>
              <a:spLocks/>
            </p:cNvSpPr>
            <p:nvPr/>
          </p:nvSpPr>
          <p:spPr bwMode="auto">
            <a:xfrm>
              <a:off x="2418317" y="6174308"/>
              <a:ext cx="866585" cy="914549"/>
            </a:xfrm>
            <a:custGeom>
              <a:avLst/>
              <a:gdLst>
                <a:gd name="T0" fmla="*/ 650 w 1611"/>
                <a:gd name="T1" fmla="*/ 308 h 1702"/>
                <a:gd name="T2" fmla="*/ 596 w 1611"/>
                <a:gd name="T3" fmla="*/ 456 h 1702"/>
                <a:gd name="T4" fmla="*/ 337 w 1611"/>
                <a:gd name="T5" fmla="*/ 1036 h 1702"/>
                <a:gd name="T6" fmla="*/ 48 w 1611"/>
                <a:gd name="T7" fmla="*/ 1541 h 1702"/>
                <a:gd name="T8" fmla="*/ 1115 w 1611"/>
                <a:gd name="T9" fmla="*/ 895 h 1702"/>
                <a:gd name="T10" fmla="*/ 1232 w 1611"/>
                <a:gd name="T11" fmla="*/ 667 h 1702"/>
                <a:gd name="T12" fmla="*/ 1244 w 1611"/>
                <a:gd name="T13" fmla="*/ 651 h 1702"/>
                <a:gd name="T14" fmla="*/ 1396 w 1611"/>
                <a:gd name="T15" fmla="*/ 544 h 1702"/>
                <a:gd name="T16" fmla="*/ 1597 w 1611"/>
                <a:gd name="T17" fmla="*/ 345 h 1702"/>
                <a:gd name="T18" fmla="*/ 1501 w 1611"/>
                <a:gd name="T19" fmla="*/ 8 h 1702"/>
                <a:gd name="T20" fmla="*/ 720 w 1611"/>
                <a:gd name="T21" fmla="*/ 260 h 1702"/>
                <a:gd name="T22" fmla="*/ 650 w 1611"/>
                <a:gd name="T23" fmla="*/ 308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1" h="1702">
                  <a:moveTo>
                    <a:pt x="650" y="308"/>
                  </a:moveTo>
                  <a:lnTo>
                    <a:pt x="596" y="456"/>
                  </a:lnTo>
                  <a:cubicBezTo>
                    <a:pt x="493" y="632"/>
                    <a:pt x="452" y="884"/>
                    <a:pt x="337" y="1036"/>
                  </a:cubicBezTo>
                  <a:cubicBezTo>
                    <a:pt x="219" y="1192"/>
                    <a:pt x="0" y="1321"/>
                    <a:pt x="48" y="1541"/>
                  </a:cubicBezTo>
                  <a:cubicBezTo>
                    <a:pt x="534" y="1702"/>
                    <a:pt x="821" y="1261"/>
                    <a:pt x="1115" y="895"/>
                  </a:cubicBezTo>
                  <a:cubicBezTo>
                    <a:pt x="1194" y="796"/>
                    <a:pt x="1188" y="730"/>
                    <a:pt x="1232" y="667"/>
                  </a:cubicBezTo>
                  <a:cubicBezTo>
                    <a:pt x="1235" y="663"/>
                    <a:pt x="1241" y="655"/>
                    <a:pt x="1244" y="651"/>
                  </a:cubicBezTo>
                  <a:cubicBezTo>
                    <a:pt x="1270" y="623"/>
                    <a:pt x="1321" y="626"/>
                    <a:pt x="1396" y="544"/>
                  </a:cubicBezTo>
                  <a:cubicBezTo>
                    <a:pt x="1492" y="437"/>
                    <a:pt x="1455" y="411"/>
                    <a:pt x="1597" y="345"/>
                  </a:cubicBezTo>
                  <a:cubicBezTo>
                    <a:pt x="1611" y="230"/>
                    <a:pt x="1576" y="119"/>
                    <a:pt x="1501" y="8"/>
                  </a:cubicBezTo>
                  <a:cubicBezTo>
                    <a:pt x="1383" y="0"/>
                    <a:pt x="810" y="210"/>
                    <a:pt x="720" y="260"/>
                  </a:cubicBezTo>
                  <a:lnTo>
                    <a:pt x="650" y="308"/>
                  </a:lnTo>
                  <a:close/>
                </a:path>
              </a:pathLst>
            </a:custGeom>
            <a:solidFill>
              <a:srgbClr val="021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6" name="Freeform 87">
              <a:extLst>
                <a:ext uri="{FF2B5EF4-FFF2-40B4-BE49-F238E27FC236}">
                  <a16:creationId xmlns:a16="http://schemas.microsoft.com/office/drawing/2014/main" id="{928CA431-9C30-4DFA-8F43-9AD0AA470FA2}"/>
                </a:ext>
              </a:extLst>
            </p:cNvPr>
            <p:cNvSpPr>
              <a:spLocks/>
            </p:cNvSpPr>
            <p:nvPr/>
          </p:nvSpPr>
          <p:spPr bwMode="auto">
            <a:xfrm>
              <a:off x="3313680" y="1639937"/>
              <a:ext cx="565998" cy="1029667"/>
            </a:xfrm>
            <a:custGeom>
              <a:avLst/>
              <a:gdLst>
                <a:gd name="T0" fmla="*/ 0 w 1050"/>
                <a:gd name="T1" fmla="*/ 855 h 1914"/>
                <a:gd name="T2" fmla="*/ 622 w 1050"/>
                <a:gd name="T3" fmla="*/ 721 h 1914"/>
                <a:gd name="T4" fmla="*/ 379 w 1050"/>
                <a:gd name="T5" fmla="*/ 973 h 1914"/>
                <a:gd name="T6" fmla="*/ 368 w 1050"/>
                <a:gd name="T7" fmla="*/ 1495 h 1914"/>
                <a:gd name="T8" fmla="*/ 92 w 1050"/>
                <a:gd name="T9" fmla="*/ 1914 h 1914"/>
                <a:gd name="T10" fmla="*/ 996 w 1050"/>
                <a:gd name="T11" fmla="*/ 1914 h 1914"/>
                <a:gd name="T12" fmla="*/ 1032 w 1050"/>
                <a:gd name="T13" fmla="*/ 1631 h 1914"/>
                <a:gd name="T14" fmla="*/ 1004 w 1050"/>
                <a:gd name="T15" fmla="*/ 1349 h 1914"/>
                <a:gd name="T16" fmla="*/ 898 w 1050"/>
                <a:gd name="T17" fmla="*/ 1563 h 1914"/>
                <a:gd name="T18" fmla="*/ 500 w 1050"/>
                <a:gd name="T19" fmla="*/ 1563 h 1914"/>
                <a:gd name="T20" fmla="*/ 484 w 1050"/>
                <a:gd name="T21" fmla="*/ 1132 h 1914"/>
                <a:gd name="T22" fmla="*/ 425 w 1050"/>
                <a:gd name="T23" fmla="*/ 996 h 1914"/>
                <a:gd name="T24" fmla="*/ 657 w 1050"/>
                <a:gd name="T25" fmla="*/ 903 h 1914"/>
                <a:gd name="T26" fmla="*/ 830 w 1050"/>
                <a:gd name="T27" fmla="*/ 509 h 1914"/>
                <a:gd name="T28" fmla="*/ 1015 w 1050"/>
                <a:gd name="T29" fmla="*/ 109 h 1914"/>
                <a:gd name="T30" fmla="*/ 712 w 1050"/>
                <a:gd name="T31" fmla="*/ 0 h 1914"/>
                <a:gd name="T32" fmla="*/ 579 w 1050"/>
                <a:gd name="T33" fmla="*/ 226 h 1914"/>
                <a:gd name="T34" fmla="*/ 14 w 1050"/>
                <a:gd name="T35" fmla="*/ 617 h 1914"/>
                <a:gd name="T36" fmla="*/ 0 w 1050"/>
                <a:gd name="T37" fmla="*/ 855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0" h="1914">
                  <a:moveTo>
                    <a:pt x="0" y="855"/>
                  </a:moveTo>
                  <a:cubicBezTo>
                    <a:pt x="302" y="847"/>
                    <a:pt x="381" y="794"/>
                    <a:pt x="622" y="721"/>
                  </a:cubicBezTo>
                  <a:cubicBezTo>
                    <a:pt x="632" y="977"/>
                    <a:pt x="556" y="865"/>
                    <a:pt x="379" y="973"/>
                  </a:cubicBezTo>
                  <a:cubicBezTo>
                    <a:pt x="376" y="1256"/>
                    <a:pt x="647" y="1123"/>
                    <a:pt x="368" y="1495"/>
                  </a:cubicBezTo>
                  <a:cubicBezTo>
                    <a:pt x="286" y="1603"/>
                    <a:pt x="139" y="1772"/>
                    <a:pt x="92" y="1914"/>
                  </a:cubicBezTo>
                  <a:lnTo>
                    <a:pt x="996" y="1914"/>
                  </a:lnTo>
                  <a:cubicBezTo>
                    <a:pt x="1010" y="1815"/>
                    <a:pt x="1023" y="1719"/>
                    <a:pt x="1032" y="1631"/>
                  </a:cubicBezTo>
                  <a:cubicBezTo>
                    <a:pt x="1040" y="1547"/>
                    <a:pt x="1050" y="1421"/>
                    <a:pt x="1004" y="1349"/>
                  </a:cubicBezTo>
                  <a:cubicBezTo>
                    <a:pt x="884" y="1452"/>
                    <a:pt x="1012" y="1423"/>
                    <a:pt x="898" y="1563"/>
                  </a:cubicBezTo>
                  <a:lnTo>
                    <a:pt x="500" y="1563"/>
                  </a:lnTo>
                  <a:cubicBezTo>
                    <a:pt x="525" y="1272"/>
                    <a:pt x="584" y="1323"/>
                    <a:pt x="484" y="1132"/>
                  </a:cubicBezTo>
                  <a:cubicBezTo>
                    <a:pt x="424" y="1018"/>
                    <a:pt x="458" y="1169"/>
                    <a:pt x="425" y="996"/>
                  </a:cubicBezTo>
                  <a:lnTo>
                    <a:pt x="657" y="903"/>
                  </a:lnTo>
                  <a:cubicBezTo>
                    <a:pt x="732" y="586"/>
                    <a:pt x="654" y="729"/>
                    <a:pt x="830" y="509"/>
                  </a:cubicBezTo>
                  <a:cubicBezTo>
                    <a:pt x="909" y="411"/>
                    <a:pt x="991" y="281"/>
                    <a:pt x="1015" y="109"/>
                  </a:cubicBezTo>
                  <a:lnTo>
                    <a:pt x="712" y="0"/>
                  </a:lnTo>
                  <a:lnTo>
                    <a:pt x="579" y="226"/>
                  </a:lnTo>
                  <a:cubicBezTo>
                    <a:pt x="433" y="466"/>
                    <a:pt x="281" y="528"/>
                    <a:pt x="14" y="617"/>
                  </a:cubicBezTo>
                  <a:lnTo>
                    <a:pt x="0" y="8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7" name="Freeform 88">
              <a:extLst>
                <a:ext uri="{FF2B5EF4-FFF2-40B4-BE49-F238E27FC236}">
                  <a16:creationId xmlns:a16="http://schemas.microsoft.com/office/drawing/2014/main" id="{711C1BDA-5876-4360-884A-783172D3769F}"/>
                </a:ext>
              </a:extLst>
            </p:cNvPr>
            <p:cNvSpPr>
              <a:spLocks/>
            </p:cNvSpPr>
            <p:nvPr/>
          </p:nvSpPr>
          <p:spPr bwMode="auto">
            <a:xfrm>
              <a:off x="3134608" y="427999"/>
              <a:ext cx="793036" cy="965712"/>
            </a:xfrm>
            <a:custGeom>
              <a:avLst/>
              <a:gdLst>
                <a:gd name="T0" fmla="*/ 0 w 1474"/>
                <a:gd name="T1" fmla="*/ 1058 h 1793"/>
                <a:gd name="T2" fmla="*/ 1055 w 1474"/>
                <a:gd name="T3" fmla="*/ 1584 h 1793"/>
                <a:gd name="T4" fmla="*/ 1106 w 1474"/>
                <a:gd name="T5" fmla="*/ 1757 h 1793"/>
                <a:gd name="T6" fmla="*/ 1114 w 1474"/>
                <a:gd name="T7" fmla="*/ 1787 h 1793"/>
                <a:gd name="T8" fmla="*/ 1183 w 1474"/>
                <a:gd name="T9" fmla="*/ 1776 h 1793"/>
                <a:gd name="T10" fmla="*/ 1398 w 1474"/>
                <a:gd name="T11" fmla="*/ 1558 h 1793"/>
                <a:gd name="T12" fmla="*/ 936 w 1474"/>
                <a:gd name="T13" fmla="*/ 0 h 1793"/>
                <a:gd name="T14" fmla="*/ 976 w 1474"/>
                <a:gd name="T15" fmla="*/ 1229 h 1793"/>
                <a:gd name="T16" fmla="*/ 0 w 1474"/>
                <a:gd name="T17" fmla="*/ 1058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4" h="1793">
                  <a:moveTo>
                    <a:pt x="0" y="1058"/>
                  </a:moveTo>
                  <a:cubicBezTo>
                    <a:pt x="115" y="1380"/>
                    <a:pt x="614" y="1571"/>
                    <a:pt x="1055" y="1584"/>
                  </a:cubicBezTo>
                  <a:lnTo>
                    <a:pt x="1106" y="1757"/>
                  </a:lnTo>
                  <a:cubicBezTo>
                    <a:pt x="1108" y="1765"/>
                    <a:pt x="1110" y="1778"/>
                    <a:pt x="1114" y="1787"/>
                  </a:cubicBezTo>
                  <a:cubicBezTo>
                    <a:pt x="1145" y="1790"/>
                    <a:pt x="1152" y="1793"/>
                    <a:pt x="1183" y="1776"/>
                  </a:cubicBezTo>
                  <a:cubicBezTo>
                    <a:pt x="1225" y="1493"/>
                    <a:pt x="1202" y="1633"/>
                    <a:pt x="1398" y="1558"/>
                  </a:cubicBezTo>
                  <a:cubicBezTo>
                    <a:pt x="1474" y="924"/>
                    <a:pt x="1353" y="188"/>
                    <a:pt x="936" y="0"/>
                  </a:cubicBezTo>
                  <a:cubicBezTo>
                    <a:pt x="905" y="144"/>
                    <a:pt x="1191" y="473"/>
                    <a:pt x="976" y="1229"/>
                  </a:cubicBezTo>
                  <a:cubicBezTo>
                    <a:pt x="227" y="1345"/>
                    <a:pt x="319" y="1076"/>
                    <a:pt x="0" y="1058"/>
                  </a:cubicBezTo>
                  <a:close/>
                </a:path>
              </a:pathLst>
            </a:custGeom>
            <a:solidFill>
              <a:srgbClr val="5929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8" name="Freeform 89">
              <a:extLst>
                <a:ext uri="{FF2B5EF4-FFF2-40B4-BE49-F238E27FC236}">
                  <a16:creationId xmlns:a16="http://schemas.microsoft.com/office/drawing/2014/main" id="{42D2AF80-B889-47F8-A932-97F0117492E4}"/>
                </a:ext>
              </a:extLst>
            </p:cNvPr>
            <p:cNvSpPr>
              <a:spLocks/>
            </p:cNvSpPr>
            <p:nvPr/>
          </p:nvSpPr>
          <p:spPr bwMode="auto">
            <a:xfrm>
              <a:off x="3057862" y="1914941"/>
              <a:ext cx="214249" cy="697104"/>
            </a:xfrm>
            <a:custGeom>
              <a:avLst/>
              <a:gdLst>
                <a:gd name="T0" fmla="*/ 0 w 400"/>
                <a:gd name="T1" fmla="*/ 807 h 1299"/>
                <a:gd name="T2" fmla="*/ 213 w 400"/>
                <a:gd name="T3" fmla="*/ 1299 h 1299"/>
                <a:gd name="T4" fmla="*/ 363 w 400"/>
                <a:gd name="T5" fmla="*/ 793 h 1299"/>
                <a:gd name="T6" fmla="*/ 335 w 400"/>
                <a:gd name="T7" fmla="*/ 360 h 1299"/>
                <a:gd name="T8" fmla="*/ 348 w 400"/>
                <a:gd name="T9" fmla="*/ 330 h 1299"/>
                <a:gd name="T10" fmla="*/ 354 w 400"/>
                <a:gd name="T11" fmla="*/ 102 h 1299"/>
                <a:gd name="T12" fmla="*/ 37 w 400"/>
                <a:gd name="T13" fmla="*/ 127 h 1299"/>
                <a:gd name="T14" fmla="*/ 68 w 400"/>
                <a:gd name="T15" fmla="*/ 639 h 1299"/>
                <a:gd name="T16" fmla="*/ 19 w 400"/>
                <a:gd name="T17" fmla="*/ 772 h 1299"/>
                <a:gd name="T18" fmla="*/ 0 w 400"/>
                <a:gd name="T19" fmla="*/ 807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1299">
                  <a:moveTo>
                    <a:pt x="0" y="807"/>
                  </a:moveTo>
                  <a:cubicBezTo>
                    <a:pt x="83" y="924"/>
                    <a:pt x="68" y="1226"/>
                    <a:pt x="213" y="1299"/>
                  </a:cubicBezTo>
                  <a:cubicBezTo>
                    <a:pt x="299" y="1208"/>
                    <a:pt x="369" y="942"/>
                    <a:pt x="363" y="793"/>
                  </a:cubicBezTo>
                  <a:cubicBezTo>
                    <a:pt x="320" y="627"/>
                    <a:pt x="288" y="497"/>
                    <a:pt x="335" y="360"/>
                  </a:cubicBezTo>
                  <a:cubicBezTo>
                    <a:pt x="339" y="348"/>
                    <a:pt x="344" y="342"/>
                    <a:pt x="348" y="330"/>
                  </a:cubicBezTo>
                  <a:cubicBezTo>
                    <a:pt x="376" y="249"/>
                    <a:pt x="400" y="219"/>
                    <a:pt x="354" y="102"/>
                  </a:cubicBezTo>
                  <a:cubicBezTo>
                    <a:pt x="91" y="0"/>
                    <a:pt x="38" y="126"/>
                    <a:pt x="37" y="127"/>
                  </a:cubicBezTo>
                  <a:cubicBezTo>
                    <a:pt x="20" y="243"/>
                    <a:pt x="118" y="378"/>
                    <a:pt x="68" y="639"/>
                  </a:cubicBezTo>
                  <a:lnTo>
                    <a:pt x="19" y="772"/>
                  </a:lnTo>
                  <a:cubicBezTo>
                    <a:pt x="16" y="767"/>
                    <a:pt x="7" y="796"/>
                    <a:pt x="0" y="807"/>
                  </a:cubicBezTo>
                  <a:close/>
                </a:path>
              </a:pathLst>
            </a:custGeom>
            <a:solidFill>
              <a:srgbClr val="DE64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9" name="Freeform 90">
              <a:extLst>
                <a:ext uri="{FF2B5EF4-FFF2-40B4-BE49-F238E27FC236}">
                  <a16:creationId xmlns:a16="http://schemas.microsoft.com/office/drawing/2014/main" id="{94BC392E-C047-44FF-9ABF-B88A298A5B0F}"/>
                </a:ext>
              </a:extLst>
            </p:cNvPr>
            <p:cNvSpPr>
              <a:spLocks/>
            </p:cNvSpPr>
            <p:nvPr/>
          </p:nvSpPr>
          <p:spPr bwMode="auto">
            <a:xfrm>
              <a:off x="3056222" y="3217762"/>
              <a:ext cx="406194" cy="313878"/>
            </a:xfrm>
            <a:prstGeom prst="ellipse">
              <a:avLst/>
            </a:pr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0" name="Oval 239">
              <a:extLst>
                <a:ext uri="{FF2B5EF4-FFF2-40B4-BE49-F238E27FC236}">
                  <a16:creationId xmlns:a16="http://schemas.microsoft.com/office/drawing/2014/main" id="{2578E5BA-4CF7-41A8-9172-CDEA2192E786}"/>
                </a:ext>
              </a:extLst>
            </p:cNvPr>
            <p:cNvSpPr/>
            <p:nvPr/>
          </p:nvSpPr>
          <p:spPr>
            <a:xfrm>
              <a:off x="2976001"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Freeform 56">
              <a:extLst>
                <a:ext uri="{FF2B5EF4-FFF2-40B4-BE49-F238E27FC236}">
                  <a16:creationId xmlns:a16="http://schemas.microsoft.com/office/drawing/2014/main" id="{A148765F-623B-4DAC-B1F8-517C90D7303F}"/>
                </a:ext>
              </a:extLst>
            </p:cNvPr>
            <p:cNvSpPr>
              <a:spLocks/>
            </p:cNvSpPr>
            <p:nvPr/>
          </p:nvSpPr>
          <p:spPr bwMode="auto">
            <a:xfrm flipH="1">
              <a:off x="2926075"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2" name="Oval 241">
              <a:extLst>
                <a:ext uri="{FF2B5EF4-FFF2-40B4-BE49-F238E27FC236}">
                  <a16:creationId xmlns:a16="http://schemas.microsoft.com/office/drawing/2014/main" id="{74B5D618-2A6B-4540-B62D-6EF1C3BDD9A1}"/>
                </a:ext>
              </a:extLst>
            </p:cNvPr>
            <p:cNvSpPr/>
            <p:nvPr/>
          </p:nvSpPr>
          <p:spPr>
            <a:xfrm>
              <a:off x="3433276" y="1361577"/>
              <a:ext cx="92094" cy="9209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Freeform 56">
              <a:extLst>
                <a:ext uri="{FF2B5EF4-FFF2-40B4-BE49-F238E27FC236}">
                  <a16:creationId xmlns:a16="http://schemas.microsoft.com/office/drawing/2014/main" id="{F67671B2-E7AA-45CB-8855-3B05AF3C8CD5}"/>
                </a:ext>
              </a:extLst>
            </p:cNvPr>
            <p:cNvSpPr>
              <a:spLocks/>
            </p:cNvSpPr>
            <p:nvPr/>
          </p:nvSpPr>
          <p:spPr bwMode="auto">
            <a:xfrm>
              <a:off x="3394917" y="1287442"/>
              <a:ext cx="188667" cy="63954"/>
            </a:xfrm>
            <a:custGeom>
              <a:avLst/>
              <a:gdLst>
                <a:gd name="T0" fmla="*/ 0 w 352"/>
                <a:gd name="T1" fmla="*/ 63 h 119"/>
                <a:gd name="T2" fmla="*/ 352 w 352"/>
                <a:gd name="T3" fmla="*/ 67 h 119"/>
                <a:gd name="T4" fmla="*/ 0 w 352"/>
                <a:gd name="T5" fmla="*/ 63 h 119"/>
              </a:gdLst>
              <a:ahLst/>
              <a:cxnLst>
                <a:cxn ang="0">
                  <a:pos x="T0" y="T1"/>
                </a:cxn>
                <a:cxn ang="0">
                  <a:pos x="T2" y="T3"/>
                </a:cxn>
                <a:cxn ang="0">
                  <a:pos x="T4" y="T5"/>
                </a:cxn>
              </a:cxnLst>
              <a:rect l="0" t="0" r="r" b="b"/>
              <a:pathLst>
                <a:path w="352" h="119">
                  <a:moveTo>
                    <a:pt x="0" y="63"/>
                  </a:moveTo>
                  <a:cubicBezTo>
                    <a:pt x="43" y="93"/>
                    <a:pt x="275" y="119"/>
                    <a:pt x="352" y="67"/>
                  </a:cubicBezTo>
                  <a:cubicBezTo>
                    <a:pt x="246" y="41"/>
                    <a:pt x="86" y="0"/>
                    <a:pt x="0" y="63"/>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IN"/>
            </a:p>
          </p:txBody>
        </p:sp>
        <p:sp>
          <p:nvSpPr>
            <p:cNvPr id="244" name="Freeform 41">
              <a:extLst>
                <a:ext uri="{FF2B5EF4-FFF2-40B4-BE49-F238E27FC236}">
                  <a16:creationId xmlns:a16="http://schemas.microsoft.com/office/drawing/2014/main" id="{F9B26192-861C-4F49-B226-8BA2A2D4CDC8}"/>
                </a:ext>
              </a:extLst>
            </p:cNvPr>
            <p:cNvSpPr>
              <a:spLocks/>
            </p:cNvSpPr>
            <p:nvPr/>
          </p:nvSpPr>
          <p:spPr bwMode="auto">
            <a:xfrm>
              <a:off x="3111819" y="1707748"/>
              <a:ext cx="253682" cy="111036"/>
            </a:xfrm>
            <a:custGeom>
              <a:avLst/>
              <a:gdLst>
                <a:gd name="T0" fmla="*/ 541 w 541"/>
                <a:gd name="T1" fmla="*/ 0 h 252"/>
                <a:gd name="T2" fmla="*/ 0 w 541"/>
                <a:gd name="T3" fmla="*/ 15 h 252"/>
                <a:gd name="T4" fmla="*/ 130 w 541"/>
                <a:gd name="T5" fmla="*/ 220 h 252"/>
                <a:gd name="T6" fmla="*/ 541 w 541"/>
                <a:gd name="T7" fmla="*/ 0 h 252"/>
                <a:gd name="connsiteX0" fmla="*/ 10000 w 10000"/>
                <a:gd name="connsiteY0" fmla="*/ 0 h 9263"/>
                <a:gd name="connsiteX1" fmla="*/ 0 w 10000"/>
                <a:gd name="connsiteY1" fmla="*/ 595 h 9263"/>
                <a:gd name="connsiteX2" fmla="*/ 2403 w 10000"/>
                <a:gd name="connsiteY2" fmla="*/ 8730 h 9263"/>
                <a:gd name="connsiteX3" fmla="*/ 10000 w 10000"/>
                <a:gd name="connsiteY3" fmla="*/ 0 h 9263"/>
              </a:gdLst>
              <a:ahLst/>
              <a:cxnLst>
                <a:cxn ang="0">
                  <a:pos x="connsiteX0" y="connsiteY0"/>
                </a:cxn>
                <a:cxn ang="0">
                  <a:pos x="connsiteX1" y="connsiteY1"/>
                </a:cxn>
                <a:cxn ang="0">
                  <a:pos x="connsiteX2" y="connsiteY2"/>
                </a:cxn>
                <a:cxn ang="0">
                  <a:pos x="connsiteX3" y="connsiteY3"/>
                </a:cxn>
              </a:cxnLst>
              <a:rect l="l" t="t" r="r" b="b"/>
              <a:pathLst>
                <a:path w="10000" h="9263">
                  <a:moveTo>
                    <a:pt x="10000" y="0"/>
                  </a:moveTo>
                  <a:lnTo>
                    <a:pt x="0" y="595"/>
                  </a:lnTo>
                  <a:cubicBezTo>
                    <a:pt x="388" y="5238"/>
                    <a:pt x="1209" y="7952"/>
                    <a:pt x="2403" y="8730"/>
                  </a:cubicBezTo>
                  <a:cubicBezTo>
                    <a:pt x="6636" y="10000"/>
                    <a:pt x="9242" y="9683"/>
                    <a:pt x="10000" y="0"/>
                  </a:cubicBezTo>
                  <a:close/>
                </a:path>
              </a:pathLst>
            </a:custGeom>
            <a:solidFill>
              <a:srgbClr val="FDFB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5" name="Freeform 34">
              <a:extLst>
                <a:ext uri="{FF2B5EF4-FFF2-40B4-BE49-F238E27FC236}">
                  <a16:creationId xmlns:a16="http://schemas.microsoft.com/office/drawing/2014/main" id="{BF6C1C8D-E46B-479C-844B-61C134E91B5D}"/>
                </a:ext>
              </a:extLst>
            </p:cNvPr>
            <p:cNvSpPr>
              <a:spLocks/>
            </p:cNvSpPr>
            <p:nvPr/>
          </p:nvSpPr>
          <p:spPr bwMode="auto">
            <a:xfrm>
              <a:off x="2545080" y="4079797"/>
              <a:ext cx="1304565" cy="83144"/>
            </a:xfrm>
            <a:custGeom>
              <a:avLst/>
              <a:gdLst>
                <a:gd name="T0" fmla="*/ 166 w 2515"/>
                <a:gd name="T1" fmla="*/ 149 h 149"/>
                <a:gd name="T2" fmla="*/ 2324 w 2515"/>
                <a:gd name="T3" fmla="*/ 148 h 149"/>
                <a:gd name="T4" fmla="*/ 2515 w 2515"/>
                <a:gd name="T5" fmla="*/ 0 h 149"/>
                <a:gd name="T6" fmla="*/ 0 w 2515"/>
                <a:gd name="T7" fmla="*/ 17 h 149"/>
                <a:gd name="T8" fmla="*/ 166 w 2515"/>
                <a:gd name="T9" fmla="*/ 149 h 149"/>
              </a:gdLst>
              <a:ahLst/>
              <a:cxnLst>
                <a:cxn ang="0">
                  <a:pos x="T0" y="T1"/>
                </a:cxn>
                <a:cxn ang="0">
                  <a:pos x="T2" y="T3"/>
                </a:cxn>
                <a:cxn ang="0">
                  <a:pos x="T4" y="T5"/>
                </a:cxn>
                <a:cxn ang="0">
                  <a:pos x="T6" y="T7"/>
                </a:cxn>
                <a:cxn ang="0">
                  <a:pos x="T8" y="T9"/>
                </a:cxn>
              </a:cxnLst>
              <a:rect l="0" t="0" r="r" b="b"/>
              <a:pathLst>
                <a:path w="2515" h="149">
                  <a:moveTo>
                    <a:pt x="166" y="149"/>
                  </a:moveTo>
                  <a:lnTo>
                    <a:pt x="2324" y="148"/>
                  </a:lnTo>
                  <a:lnTo>
                    <a:pt x="2515" y="0"/>
                  </a:lnTo>
                  <a:lnTo>
                    <a:pt x="0" y="17"/>
                  </a:lnTo>
                  <a:lnTo>
                    <a:pt x="166" y="149"/>
                  </a:lnTo>
                  <a:close/>
                </a:path>
              </a:pathLst>
            </a:custGeom>
            <a:solidFill>
              <a:srgbClr val="A3B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6" name="Freeform 72">
              <a:extLst>
                <a:ext uri="{FF2B5EF4-FFF2-40B4-BE49-F238E27FC236}">
                  <a16:creationId xmlns:a16="http://schemas.microsoft.com/office/drawing/2014/main" id="{373910DA-69B2-499C-91C5-35C6C66378C2}"/>
                </a:ext>
              </a:extLst>
            </p:cNvPr>
            <p:cNvSpPr>
              <a:spLocks/>
            </p:cNvSpPr>
            <p:nvPr/>
          </p:nvSpPr>
          <p:spPr bwMode="auto">
            <a:xfrm>
              <a:off x="3515136" y="3967879"/>
              <a:ext cx="847398" cy="2654110"/>
            </a:xfrm>
            <a:custGeom>
              <a:avLst/>
              <a:gdLst>
                <a:gd name="T0" fmla="*/ 474 w 1577"/>
                <a:gd name="T1" fmla="*/ 254 h 4932"/>
                <a:gd name="T2" fmla="*/ 305 w 1577"/>
                <a:gd name="T3" fmla="*/ 572 h 4932"/>
                <a:gd name="T4" fmla="*/ 259 w 1577"/>
                <a:gd name="T5" fmla="*/ 956 h 4932"/>
                <a:gd name="T6" fmla="*/ 259 w 1577"/>
                <a:gd name="T7" fmla="*/ 1025 h 4932"/>
                <a:gd name="T8" fmla="*/ 0 w 1577"/>
                <a:gd name="T9" fmla="*/ 4814 h 4932"/>
                <a:gd name="T10" fmla="*/ 359 w 1577"/>
                <a:gd name="T11" fmla="*/ 4858 h 4932"/>
                <a:gd name="T12" fmla="*/ 733 w 1577"/>
                <a:gd name="T13" fmla="*/ 4932 h 4932"/>
                <a:gd name="T14" fmla="*/ 860 w 1577"/>
                <a:gd name="T15" fmla="*/ 4731 h 4932"/>
                <a:gd name="T16" fmla="*/ 907 w 1577"/>
                <a:gd name="T17" fmla="*/ 4422 h 4932"/>
                <a:gd name="T18" fmla="*/ 1371 w 1577"/>
                <a:gd name="T19" fmla="*/ 1502 h 4932"/>
                <a:gd name="T20" fmla="*/ 1363 w 1577"/>
                <a:gd name="T21" fmla="*/ 360 h 4932"/>
                <a:gd name="T22" fmla="*/ 474 w 1577"/>
                <a:gd name="T23" fmla="*/ 254 h 4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7" h="4932">
                  <a:moveTo>
                    <a:pt x="474" y="254"/>
                  </a:moveTo>
                  <a:cubicBezTo>
                    <a:pt x="421" y="390"/>
                    <a:pt x="346" y="435"/>
                    <a:pt x="305" y="572"/>
                  </a:cubicBezTo>
                  <a:cubicBezTo>
                    <a:pt x="268" y="697"/>
                    <a:pt x="293" y="855"/>
                    <a:pt x="259" y="956"/>
                  </a:cubicBezTo>
                  <a:lnTo>
                    <a:pt x="259" y="1025"/>
                  </a:lnTo>
                  <a:lnTo>
                    <a:pt x="0" y="4814"/>
                  </a:lnTo>
                  <a:cubicBezTo>
                    <a:pt x="94" y="4827"/>
                    <a:pt x="234" y="4843"/>
                    <a:pt x="359" y="4858"/>
                  </a:cubicBezTo>
                  <a:cubicBezTo>
                    <a:pt x="505" y="4875"/>
                    <a:pt x="697" y="4835"/>
                    <a:pt x="733" y="4932"/>
                  </a:cubicBezTo>
                  <a:cubicBezTo>
                    <a:pt x="825" y="4864"/>
                    <a:pt x="831" y="4888"/>
                    <a:pt x="860" y="4731"/>
                  </a:cubicBezTo>
                  <a:cubicBezTo>
                    <a:pt x="878" y="4633"/>
                    <a:pt x="891" y="4522"/>
                    <a:pt x="907" y="4422"/>
                  </a:cubicBezTo>
                  <a:lnTo>
                    <a:pt x="1371" y="1502"/>
                  </a:lnTo>
                  <a:cubicBezTo>
                    <a:pt x="1433" y="1108"/>
                    <a:pt x="1577" y="684"/>
                    <a:pt x="1363" y="360"/>
                  </a:cubicBezTo>
                  <a:cubicBezTo>
                    <a:pt x="1159" y="0"/>
                    <a:pt x="767" y="26"/>
                    <a:pt x="474" y="25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7" name="Freeform 73">
              <a:extLst>
                <a:ext uri="{FF2B5EF4-FFF2-40B4-BE49-F238E27FC236}">
                  <a16:creationId xmlns:a16="http://schemas.microsoft.com/office/drawing/2014/main" id="{8F0F6AD5-261D-4D04-9EB8-25116BD4F024}"/>
                </a:ext>
              </a:extLst>
            </p:cNvPr>
            <p:cNvSpPr>
              <a:spLocks/>
            </p:cNvSpPr>
            <p:nvPr/>
          </p:nvSpPr>
          <p:spPr bwMode="auto">
            <a:xfrm>
              <a:off x="2021799" y="3990262"/>
              <a:ext cx="1205544" cy="2347129"/>
            </a:xfrm>
            <a:custGeom>
              <a:avLst/>
              <a:gdLst>
                <a:gd name="T0" fmla="*/ 105 w 2243"/>
                <a:gd name="T1" fmla="*/ 883 h 4364"/>
                <a:gd name="T2" fmla="*/ 419 w 2243"/>
                <a:gd name="T3" fmla="*/ 1735 h 4364"/>
                <a:gd name="T4" fmla="*/ 748 w 2243"/>
                <a:gd name="T5" fmla="*/ 2605 h 4364"/>
                <a:gd name="T6" fmla="*/ 1392 w 2243"/>
                <a:gd name="T7" fmla="*/ 4364 h 4364"/>
                <a:gd name="T8" fmla="*/ 1462 w 2243"/>
                <a:gd name="T9" fmla="*/ 4316 h 4364"/>
                <a:gd name="T10" fmla="*/ 2243 w 2243"/>
                <a:gd name="T11" fmla="*/ 4064 h 4364"/>
                <a:gd name="T12" fmla="*/ 1899 w 2243"/>
                <a:gd name="T13" fmla="*/ 2801 h 4364"/>
                <a:gd name="T14" fmla="*/ 1363 w 2243"/>
                <a:gd name="T15" fmla="*/ 934 h 4364"/>
                <a:gd name="T16" fmla="*/ 1247 w 2243"/>
                <a:gd name="T17" fmla="*/ 554 h 4364"/>
                <a:gd name="T18" fmla="*/ 1093 w 2243"/>
                <a:gd name="T19" fmla="*/ 210 h 4364"/>
                <a:gd name="T20" fmla="*/ 675 w 2243"/>
                <a:gd name="T21" fmla="*/ 0 h 4364"/>
                <a:gd name="T22" fmla="*/ 147 w 2243"/>
                <a:gd name="T23" fmla="*/ 243 h 4364"/>
                <a:gd name="T24" fmla="*/ 105 w 2243"/>
                <a:gd name="T25" fmla="*/ 883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3" h="4364">
                  <a:moveTo>
                    <a:pt x="105" y="883"/>
                  </a:moveTo>
                  <a:cubicBezTo>
                    <a:pt x="174" y="1143"/>
                    <a:pt x="318" y="1470"/>
                    <a:pt x="419" y="1735"/>
                  </a:cubicBezTo>
                  <a:cubicBezTo>
                    <a:pt x="527" y="2019"/>
                    <a:pt x="636" y="2311"/>
                    <a:pt x="748" y="2605"/>
                  </a:cubicBezTo>
                  <a:cubicBezTo>
                    <a:pt x="871" y="2929"/>
                    <a:pt x="1368" y="4119"/>
                    <a:pt x="1392" y="4364"/>
                  </a:cubicBezTo>
                  <a:lnTo>
                    <a:pt x="1462" y="4316"/>
                  </a:lnTo>
                  <a:cubicBezTo>
                    <a:pt x="1552" y="4266"/>
                    <a:pt x="2125" y="4056"/>
                    <a:pt x="2243" y="4064"/>
                  </a:cubicBezTo>
                  <a:cubicBezTo>
                    <a:pt x="2163" y="3799"/>
                    <a:pt x="1911" y="3052"/>
                    <a:pt x="1899" y="2801"/>
                  </a:cubicBezTo>
                  <a:cubicBezTo>
                    <a:pt x="1821" y="2692"/>
                    <a:pt x="1394" y="1154"/>
                    <a:pt x="1363" y="934"/>
                  </a:cubicBezTo>
                  <a:cubicBezTo>
                    <a:pt x="1323" y="833"/>
                    <a:pt x="1287" y="696"/>
                    <a:pt x="1247" y="554"/>
                  </a:cubicBezTo>
                  <a:cubicBezTo>
                    <a:pt x="1190" y="347"/>
                    <a:pt x="1173" y="353"/>
                    <a:pt x="1093" y="210"/>
                  </a:cubicBezTo>
                  <a:cubicBezTo>
                    <a:pt x="980" y="110"/>
                    <a:pt x="880" y="45"/>
                    <a:pt x="675" y="0"/>
                  </a:cubicBezTo>
                  <a:cubicBezTo>
                    <a:pt x="385" y="1"/>
                    <a:pt x="257" y="61"/>
                    <a:pt x="147" y="243"/>
                  </a:cubicBezTo>
                  <a:cubicBezTo>
                    <a:pt x="42" y="417"/>
                    <a:pt x="0" y="688"/>
                    <a:pt x="105" y="883"/>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1199155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3.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787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userDrawn="1">
          <p15:clr>
            <a:srgbClr val="F26B43"/>
          </p15:clr>
        </p15:guide>
        <p15:guide id="2" pos="336" userDrawn="1">
          <p15:clr>
            <a:srgbClr val="F26B43"/>
          </p15:clr>
        </p15:guide>
        <p15:guide id="3" orient="horz" pos="3984" userDrawn="1">
          <p15:clr>
            <a:srgbClr val="F26B43"/>
          </p15:clr>
        </p15:guide>
        <p15:guide id="4" pos="7344" userDrawn="1">
          <p15:clr>
            <a:srgbClr val="F26B43"/>
          </p15:clr>
        </p15:guide>
        <p15:guide id="6" orient="horz" pos="2160" userDrawn="1">
          <p15:clr>
            <a:srgbClr val="F26B43"/>
          </p15:clr>
        </p15:guide>
        <p15:guide id="7" pos="3720" userDrawn="1">
          <p15:clr>
            <a:srgbClr val="F26B43"/>
          </p15:clr>
        </p15:guide>
        <p15:guide id="8" pos="3960" userDrawn="1">
          <p15:clr>
            <a:srgbClr val="F26B43"/>
          </p15:clr>
        </p15:guide>
        <p15:guide id="9" orient="horz" pos="1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184544"/>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3F3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624" y="0"/>
            <a:ext cx="11115357" cy="72866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28624" y="1047750"/>
            <a:ext cx="11115357" cy="512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66992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hdr="0" ftr="0" dt="0"/>
  <p:txStyles>
    <p:titleStyle>
      <a:lvl1pPr marL="72000" indent="-72000" algn="l" defTabSz="914400" rtl="0" eaLnBrk="1" latinLnBrk="0" hangingPunct="1">
        <a:lnSpc>
          <a:spcPct val="100000"/>
        </a:lnSpc>
        <a:spcBef>
          <a:spcPct val="0"/>
        </a:spcBef>
        <a:buNone/>
        <a:defRPr sz="2800" b="1" kern="1200">
          <a:solidFill>
            <a:srgbClr val="0182C3"/>
          </a:solidFill>
          <a:latin typeface="Century Gothic" panose="020B0502020202020204" pitchFamily="34" charset="0"/>
          <a:ea typeface="+mj-ea"/>
          <a:cs typeface="+mj-cs"/>
        </a:defRPr>
      </a:lvl1pPr>
    </p:titleStyle>
    <p:bodyStyle>
      <a:lvl1pPr marL="72000" indent="-720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72000" indent="-720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72000" indent="-72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72000" indent="-720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us.youexec.com/video/prop2" TargetMode="External"/><Relationship Id="rId7" Type="http://schemas.openxmlformats.org/officeDocument/2006/relationships/hyperlink" Target="https://plus.youexec.com/feedback/prop2"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hyperlink" Target="https://youexec.com/resources?m=ppt&amp;sr=prop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hyperlink" Target="https://plus.youexec.com/article/blue" TargetMode="External"/><Relationship Id="rId7" Type="http://schemas.openxmlformats.org/officeDocument/2006/relationships/hyperlink" Target="https://plus.youexec.com/article/core"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10.gif"/><Relationship Id="rId5" Type="http://schemas.openxmlformats.org/officeDocument/2006/relationships/hyperlink" Target="https://plus.youexec.com/article/brand" TargetMode="External"/><Relationship Id="rId10" Type="http://schemas.openxmlformats.org/officeDocument/2006/relationships/image" Target="../media/image12.gif"/><Relationship Id="rId4" Type="http://schemas.openxmlformats.org/officeDocument/2006/relationships/image" Target="../media/image9.gif"/><Relationship Id="rId9" Type="http://schemas.openxmlformats.org/officeDocument/2006/relationships/hyperlink" Target="https://plus.youexec.com/article/gt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EFBBC22-36DF-084B-8829-047B0472472A}"/>
              </a:ext>
            </a:extLst>
          </p:cNvPr>
          <p:cNvSpPr txBox="1"/>
          <p:nvPr/>
        </p:nvSpPr>
        <p:spPr>
          <a:xfrm>
            <a:off x="7075564" y="5129052"/>
            <a:ext cx="3455705" cy="888256"/>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This video will walk you through the benefits of this framework. Paid members, please log in for a better viewing experience.</a:t>
            </a:r>
          </a:p>
        </p:txBody>
      </p:sp>
      <p:sp>
        <p:nvSpPr>
          <p:cNvPr id="15" name="Rounded Rectangle 14">
            <a:hlinkClick r:id="rId3"/>
            <a:extLst>
              <a:ext uri="{FF2B5EF4-FFF2-40B4-BE49-F238E27FC236}">
                <a16:creationId xmlns:a16="http://schemas.microsoft.com/office/drawing/2014/main" id="{46713F1D-4D14-9C48-AAB5-37AB772F3CA3}"/>
              </a:ext>
            </a:extLst>
          </p:cNvPr>
          <p:cNvSpPr/>
          <p:nvPr/>
        </p:nvSpPr>
        <p:spPr bwMode="auto">
          <a:xfrm>
            <a:off x="7083138" y="4206754"/>
            <a:ext cx="3455706" cy="690671"/>
          </a:xfrm>
          <a:prstGeom prst="roundRect">
            <a:avLst>
              <a:gd name="adj" fmla="val 9962"/>
            </a:avLst>
          </a:prstGeom>
          <a:solidFill>
            <a:srgbClr val="0044FF"/>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998"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Watch explainer</a:t>
            </a:r>
          </a:p>
        </p:txBody>
      </p:sp>
      <p:pic>
        <p:nvPicPr>
          <p:cNvPr id="25" name="Picture 24">
            <a:hlinkClick r:id="rId4"/>
            <a:extLst>
              <a:ext uri="{FF2B5EF4-FFF2-40B4-BE49-F238E27FC236}">
                <a16:creationId xmlns:a16="http://schemas.microsoft.com/office/drawing/2014/main" id="{1AB3293C-F512-DF4E-8165-1A9C8B966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2131" y="840692"/>
            <a:ext cx="2388399" cy="686665"/>
          </a:xfrm>
          <a:prstGeom prst="rect">
            <a:avLst/>
          </a:prstGeom>
        </p:spPr>
      </p:pic>
      <p:sp>
        <p:nvSpPr>
          <p:cNvPr id="13" name="TextBox 12">
            <a:extLst>
              <a:ext uri="{FF2B5EF4-FFF2-40B4-BE49-F238E27FC236}">
                <a16:creationId xmlns:a16="http://schemas.microsoft.com/office/drawing/2014/main" id="{E6774262-A710-D04D-A5FB-5BDB58062892}"/>
              </a:ext>
            </a:extLst>
          </p:cNvPr>
          <p:cNvSpPr txBox="1"/>
          <p:nvPr/>
        </p:nvSpPr>
        <p:spPr>
          <a:xfrm>
            <a:off x="750698" y="2020243"/>
            <a:ext cx="4217177" cy="1165191"/>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You Exec provides business resources that move your career forward. Access our full library of presentations, spreadsheet models, and business book summaries. We do the work, you take the credit.</a:t>
            </a:r>
          </a:p>
        </p:txBody>
      </p:sp>
      <p:sp>
        <p:nvSpPr>
          <p:cNvPr id="14" name="TextBox 13">
            <a:extLst>
              <a:ext uri="{FF2B5EF4-FFF2-40B4-BE49-F238E27FC236}">
                <a16:creationId xmlns:a16="http://schemas.microsoft.com/office/drawing/2014/main" id="{BAC14C91-8D62-C340-9046-24DCF787110B}"/>
              </a:ext>
            </a:extLst>
          </p:cNvPr>
          <p:cNvSpPr txBox="1"/>
          <p:nvPr/>
        </p:nvSpPr>
        <p:spPr>
          <a:xfrm>
            <a:off x="750700" y="3503715"/>
            <a:ext cx="4217176" cy="1719189"/>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Errors &amp; Omissions Liability (E&amp;O): </a:t>
            </a: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You Exec makes no guarantee that the statements, analysis, projections, estimates, graphs, reports, numbers, and any derivatives sourced from this presentation are free of errors and omissions. You Exec assumes no liability for erroneous outcomes derived from this presentation. </a:t>
            </a: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p:txBody>
      </p:sp>
      <p:pic>
        <p:nvPicPr>
          <p:cNvPr id="6" name="Picture 5">
            <a:hlinkClick r:id="rId3"/>
            <a:extLst>
              <a:ext uri="{FF2B5EF4-FFF2-40B4-BE49-F238E27FC236}">
                <a16:creationId xmlns:a16="http://schemas.microsoft.com/office/drawing/2014/main" id="{2005BA3B-18D8-2F48-95D5-B3C8B62AE9C6}"/>
              </a:ext>
            </a:extLst>
          </p:cNvPr>
          <p:cNvPicPr>
            <a:picLocks noChangeAspect="1"/>
          </p:cNvPicPr>
          <p:nvPr/>
        </p:nvPicPr>
        <p:blipFill>
          <a:blip r:embed="rId6">
            <a:extLst>
              <a:ext uri="{28A0092B-C50C-407E-A947-70E740481C1C}">
                <a14:useLocalDpi xmlns:a14="http://schemas.microsoft.com/office/drawing/2010/main" val="0"/>
              </a:ext>
            </a:extLst>
          </a:blip>
          <a:srcRect l="74" r="74"/>
          <a:stretch/>
        </p:blipFill>
        <p:spPr>
          <a:xfrm>
            <a:off x="6248415" y="932980"/>
            <a:ext cx="5125153" cy="2887170"/>
          </a:xfrm>
          <a:prstGeom prst="roundRect">
            <a:avLst>
              <a:gd name="adj" fmla="val 5398"/>
            </a:avLst>
          </a:prstGeom>
          <a:solidFill>
            <a:srgbClr val="FFFFFF">
              <a:shade val="85000"/>
            </a:srgbClr>
          </a:solidFill>
          <a:ln>
            <a:noFill/>
          </a:ln>
          <a:effectLst/>
        </p:spPr>
      </p:pic>
      <p:sp>
        <p:nvSpPr>
          <p:cNvPr id="8" name="Rounded Rectangle 7">
            <a:hlinkClick r:id="rId7"/>
            <a:extLst>
              <a:ext uri="{FF2B5EF4-FFF2-40B4-BE49-F238E27FC236}">
                <a16:creationId xmlns:a16="http://schemas.microsoft.com/office/drawing/2014/main" id="{0653B420-FC03-DFCC-57E3-30F3F87284E0}"/>
              </a:ext>
            </a:extLst>
          </p:cNvPr>
          <p:cNvSpPr/>
          <p:nvPr/>
        </p:nvSpPr>
        <p:spPr bwMode="auto">
          <a:xfrm>
            <a:off x="3569478" y="5541186"/>
            <a:ext cx="1174618" cy="402414"/>
          </a:xfrm>
          <a:prstGeom prst="roundRect">
            <a:avLst>
              <a:gd name="adj" fmla="val 24054"/>
            </a:avLst>
          </a:prstGeom>
          <a:solidFill>
            <a:srgbClr val="424242"/>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Feedback</a:t>
            </a:r>
          </a:p>
        </p:txBody>
      </p:sp>
      <p:sp>
        <p:nvSpPr>
          <p:cNvPr id="9" name="TextBox 8">
            <a:extLst>
              <a:ext uri="{FF2B5EF4-FFF2-40B4-BE49-F238E27FC236}">
                <a16:creationId xmlns:a16="http://schemas.microsoft.com/office/drawing/2014/main" id="{5CEA113A-0781-CC8E-23A1-ADC09B093B93}"/>
              </a:ext>
            </a:extLst>
          </p:cNvPr>
          <p:cNvSpPr txBox="1"/>
          <p:nvPr/>
        </p:nvSpPr>
        <p:spPr>
          <a:xfrm>
            <a:off x="750698" y="5541186"/>
            <a:ext cx="3455705" cy="334194"/>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Found an error, have suggestions?</a:t>
            </a:r>
          </a:p>
        </p:txBody>
      </p:sp>
    </p:spTree>
    <p:extLst>
      <p:ext uri="{BB962C8B-B14F-4D97-AF65-F5344CB8AC3E}">
        <p14:creationId xmlns:p14="http://schemas.microsoft.com/office/powerpoint/2010/main" val="188957437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3AA8B4C-9AE1-D01B-3902-D98D122BB89C}"/>
              </a:ext>
            </a:extLst>
          </p:cNvPr>
          <p:cNvSpPr/>
          <p:nvPr/>
        </p:nvSpPr>
        <p:spPr>
          <a:xfrm>
            <a:off x="0" y="0"/>
            <a:ext cx="12192000" cy="6858000"/>
          </a:xfrm>
          <a:prstGeom prst="rect">
            <a:avLst/>
          </a:prstGeom>
          <a:gradFill>
            <a:gsLst>
              <a:gs pos="41000">
                <a:schemeClr val="bg1"/>
              </a:gs>
              <a:gs pos="98000">
                <a:schemeClr val="tx2">
                  <a:lumMod val="20000"/>
                  <a:lumOff val="80000"/>
                  <a:alpha val="2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DF06B2A-F025-87A6-0BFC-3E32E4A1A1F0}"/>
              </a:ext>
            </a:extLst>
          </p:cNvPr>
          <p:cNvSpPr/>
          <p:nvPr/>
        </p:nvSpPr>
        <p:spPr>
          <a:xfrm>
            <a:off x="4564761" y="2024910"/>
            <a:ext cx="3062479" cy="3559219"/>
          </a:xfrm>
          <a:prstGeom prst="roundRect">
            <a:avLst>
              <a:gd name="adj" fmla="val 6567"/>
            </a:avLst>
          </a:prstGeom>
          <a:gradFill>
            <a:gsLst>
              <a:gs pos="0">
                <a:schemeClr val="accent1"/>
              </a:gs>
              <a:gs pos="98000">
                <a:schemeClr val="accent1">
                  <a:lumMod val="20000"/>
                  <a:lumOff val="8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E160669-40EC-D1DF-F598-2811C7696137}"/>
              </a:ext>
            </a:extLst>
          </p:cNvPr>
          <p:cNvGrpSpPr/>
          <p:nvPr/>
        </p:nvGrpSpPr>
        <p:grpSpPr>
          <a:xfrm>
            <a:off x="4651496" y="2660064"/>
            <a:ext cx="2891792" cy="3620825"/>
            <a:chOff x="4651496" y="2360179"/>
            <a:chExt cx="2891792" cy="3620825"/>
          </a:xfrm>
        </p:grpSpPr>
        <p:sp>
          <p:nvSpPr>
            <p:cNvPr id="9" name="Rectangle: Rounded Corners 8">
              <a:extLst>
                <a:ext uri="{FF2B5EF4-FFF2-40B4-BE49-F238E27FC236}">
                  <a16:creationId xmlns:a16="http://schemas.microsoft.com/office/drawing/2014/main" id="{E9246E6D-3E86-D584-AEED-B252502EA15A}"/>
                </a:ext>
              </a:extLst>
            </p:cNvPr>
            <p:cNvSpPr/>
            <p:nvPr/>
          </p:nvSpPr>
          <p:spPr>
            <a:xfrm>
              <a:off x="4651496" y="2360179"/>
              <a:ext cx="1407795" cy="3133827"/>
            </a:xfrm>
            <a:prstGeom prst="roundRect">
              <a:avLst>
                <a:gd name="adj" fmla="val 10834"/>
              </a:avLst>
            </a:prstGeom>
            <a:solidFill>
              <a:schemeClr val="bg1"/>
            </a:solidFill>
            <a:ln>
              <a:noFill/>
            </a:ln>
            <a:effectLst>
              <a:outerShdw blurRad="190500" dist="1016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176C676-0258-F864-626E-F24653108DEE}"/>
                </a:ext>
              </a:extLst>
            </p:cNvPr>
            <p:cNvSpPr/>
            <p:nvPr/>
          </p:nvSpPr>
          <p:spPr>
            <a:xfrm>
              <a:off x="6135493" y="2360179"/>
              <a:ext cx="1407795" cy="3133827"/>
            </a:xfrm>
            <a:prstGeom prst="roundRect">
              <a:avLst>
                <a:gd name="adj" fmla="val 10834"/>
              </a:avLst>
            </a:prstGeom>
            <a:solidFill>
              <a:schemeClr val="bg1"/>
            </a:solidFill>
            <a:ln>
              <a:noFill/>
            </a:ln>
            <a:effectLst>
              <a:outerShdw blurRad="190500" dist="1016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508FD071-E818-4CB0-ACFC-192ABEA014DF}"/>
                </a:ext>
              </a:extLst>
            </p:cNvPr>
            <p:cNvSpPr txBox="1">
              <a:spLocks/>
            </p:cNvSpPr>
            <p:nvPr/>
          </p:nvSpPr>
          <p:spPr>
            <a:xfrm>
              <a:off x="6238360" y="4266223"/>
              <a:ext cx="756608" cy="1714781"/>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chemeClr val="accent1">
                      <a:lumMod val="20000"/>
                      <a:lumOff val="80000"/>
                      <a:alpha val="50000"/>
                    </a:schemeClr>
                  </a:solidFill>
                </a:rPr>
                <a:t>8</a:t>
              </a:r>
            </a:p>
          </p:txBody>
        </p:sp>
        <p:sp>
          <p:nvSpPr>
            <p:cNvPr id="12" name="Content Placeholder 2">
              <a:extLst>
                <a:ext uri="{FF2B5EF4-FFF2-40B4-BE49-F238E27FC236}">
                  <a16:creationId xmlns:a16="http://schemas.microsoft.com/office/drawing/2014/main" id="{6541730A-280A-718B-43AF-B9C34785D80A}"/>
                </a:ext>
              </a:extLst>
            </p:cNvPr>
            <p:cNvSpPr txBox="1">
              <a:spLocks/>
            </p:cNvSpPr>
            <p:nvPr/>
          </p:nvSpPr>
          <p:spPr>
            <a:xfrm>
              <a:off x="4765749" y="4266223"/>
              <a:ext cx="756608" cy="1714781"/>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chemeClr val="accent1">
                      <a:lumMod val="20000"/>
                      <a:lumOff val="80000"/>
                      <a:alpha val="50000"/>
                    </a:schemeClr>
                  </a:solidFill>
                </a:rPr>
                <a:t>4</a:t>
              </a:r>
            </a:p>
          </p:txBody>
        </p:sp>
        <p:sp>
          <p:nvSpPr>
            <p:cNvPr id="13" name="Content Placeholder 2">
              <a:extLst>
                <a:ext uri="{FF2B5EF4-FFF2-40B4-BE49-F238E27FC236}">
                  <a16:creationId xmlns:a16="http://schemas.microsoft.com/office/drawing/2014/main" id="{0910A511-C5DA-780B-5B35-88196069EECC}"/>
                </a:ext>
              </a:extLst>
            </p:cNvPr>
            <p:cNvSpPr txBox="1">
              <a:spLocks/>
            </p:cNvSpPr>
            <p:nvPr/>
          </p:nvSpPr>
          <p:spPr>
            <a:xfrm>
              <a:off x="4816127" y="2667546"/>
              <a:ext cx="1008214" cy="733469"/>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Job executor</a:t>
              </a:r>
            </a:p>
          </p:txBody>
        </p:sp>
        <p:sp>
          <p:nvSpPr>
            <p:cNvPr id="14" name="Content Placeholder 2">
              <a:extLst>
                <a:ext uri="{FF2B5EF4-FFF2-40B4-BE49-F238E27FC236}">
                  <a16:creationId xmlns:a16="http://schemas.microsoft.com/office/drawing/2014/main" id="{32B3535D-DD22-18B1-8FCC-A01D966FEE2F}"/>
                </a:ext>
              </a:extLst>
            </p:cNvPr>
            <p:cNvSpPr txBox="1">
              <a:spLocks/>
            </p:cNvSpPr>
            <p:nvPr/>
          </p:nvSpPr>
          <p:spPr>
            <a:xfrm>
              <a:off x="4816127" y="3491752"/>
              <a:ext cx="1008213" cy="419334"/>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solidFill>
                    <a:schemeClr val="tx2">
                      <a:lumMod val="60000"/>
                      <a:lumOff val="40000"/>
                    </a:schemeClr>
                  </a:solidFill>
                </a:rPr>
                <a:t>a group of people</a:t>
              </a:r>
            </a:p>
          </p:txBody>
        </p:sp>
        <p:sp>
          <p:nvSpPr>
            <p:cNvPr id="15" name="Content Placeholder 2">
              <a:extLst>
                <a:ext uri="{FF2B5EF4-FFF2-40B4-BE49-F238E27FC236}">
                  <a16:creationId xmlns:a16="http://schemas.microsoft.com/office/drawing/2014/main" id="{C2059AC5-4369-5DFE-ED30-1A8ACB30DBBF}"/>
                </a:ext>
              </a:extLst>
            </p:cNvPr>
            <p:cNvSpPr txBox="1">
              <a:spLocks/>
            </p:cNvSpPr>
            <p:nvPr/>
          </p:nvSpPr>
          <p:spPr>
            <a:xfrm>
              <a:off x="6287891" y="2667546"/>
              <a:ext cx="1111811" cy="733469"/>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dirty="0">
                  <a:solidFill>
                    <a:schemeClr val="tx2"/>
                  </a:solidFill>
                </a:rPr>
                <a:t>Job-to-be-done</a:t>
              </a:r>
            </a:p>
          </p:txBody>
        </p:sp>
        <p:sp>
          <p:nvSpPr>
            <p:cNvPr id="16" name="Content Placeholder 2">
              <a:extLst>
                <a:ext uri="{FF2B5EF4-FFF2-40B4-BE49-F238E27FC236}">
                  <a16:creationId xmlns:a16="http://schemas.microsoft.com/office/drawing/2014/main" id="{B3AFAEA6-68AB-DF91-57A6-9780C344C877}"/>
                </a:ext>
              </a:extLst>
            </p:cNvPr>
            <p:cNvSpPr txBox="1">
              <a:spLocks/>
            </p:cNvSpPr>
            <p:nvPr/>
          </p:nvSpPr>
          <p:spPr>
            <a:xfrm>
              <a:off x="6287892" y="3491752"/>
              <a:ext cx="1111810" cy="419334"/>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000" dirty="0">
                  <a:solidFill>
                    <a:schemeClr val="tx2">
                      <a:lumMod val="60000"/>
                      <a:lumOff val="40000"/>
                    </a:schemeClr>
                  </a:solidFill>
                </a:rPr>
                <a:t>The job they are trying to get done</a:t>
              </a:r>
            </a:p>
          </p:txBody>
        </p:sp>
      </p:grpSp>
      <p:sp>
        <p:nvSpPr>
          <p:cNvPr id="40" name="Rectangle: Rounded Corners 39">
            <a:extLst>
              <a:ext uri="{FF2B5EF4-FFF2-40B4-BE49-F238E27FC236}">
                <a16:creationId xmlns:a16="http://schemas.microsoft.com/office/drawing/2014/main" id="{891D18BC-4F77-D95F-8FC6-C181C91A8DC7}"/>
              </a:ext>
            </a:extLst>
          </p:cNvPr>
          <p:cNvSpPr/>
          <p:nvPr/>
        </p:nvSpPr>
        <p:spPr>
          <a:xfrm>
            <a:off x="7727731" y="2024910"/>
            <a:ext cx="3765133" cy="1192797"/>
          </a:xfrm>
          <a:prstGeom prst="roundRect">
            <a:avLst>
              <a:gd name="adj" fmla="val 13389"/>
            </a:avLst>
          </a:prstGeom>
          <a:solidFill>
            <a:schemeClr val="bg1"/>
          </a:solidFill>
          <a:ln>
            <a:noFill/>
          </a:ln>
          <a:effectLst>
            <a:outerShdw blurRad="190500" dist="1016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EB2989C7-ACB6-2D48-1D44-FDC48E400D2E}"/>
              </a:ext>
            </a:extLst>
          </p:cNvPr>
          <p:cNvSpPr txBox="1">
            <a:spLocks/>
          </p:cNvSpPr>
          <p:nvPr/>
        </p:nvSpPr>
        <p:spPr>
          <a:xfrm>
            <a:off x="7747747" y="2175118"/>
            <a:ext cx="840552" cy="113096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chemeClr val="accent1">
                    <a:lumMod val="20000"/>
                    <a:lumOff val="80000"/>
                    <a:alpha val="50000"/>
                  </a:schemeClr>
                </a:solidFill>
              </a:rPr>
              <a:t>5</a:t>
            </a:r>
          </a:p>
        </p:txBody>
      </p:sp>
      <p:grpSp>
        <p:nvGrpSpPr>
          <p:cNvPr id="74" name="Group 73">
            <a:extLst>
              <a:ext uri="{FF2B5EF4-FFF2-40B4-BE49-F238E27FC236}">
                <a16:creationId xmlns:a16="http://schemas.microsoft.com/office/drawing/2014/main" id="{48A1E8E3-0866-759D-3F08-03DD4BDCF5CB}"/>
              </a:ext>
            </a:extLst>
          </p:cNvPr>
          <p:cNvGrpSpPr/>
          <p:nvPr/>
        </p:nvGrpSpPr>
        <p:grpSpPr>
          <a:xfrm>
            <a:off x="8502299" y="2176313"/>
            <a:ext cx="2840098" cy="903063"/>
            <a:chOff x="7910628" y="1876428"/>
            <a:chExt cx="2840098" cy="903063"/>
          </a:xfrm>
        </p:grpSpPr>
        <p:sp>
          <p:nvSpPr>
            <p:cNvPr id="42" name="Content Placeholder 2">
              <a:extLst>
                <a:ext uri="{FF2B5EF4-FFF2-40B4-BE49-F238E27FC236}">
                  <a16:creationId xmlns:a16="http://schemas.microsoft.com/office/drawing/2014/main" id="{BB776186-0E4C-B1B6-B813-4614AFD6DC78}"/>
                </a:ext>
              </a:extLst>
            </p:cNvPr>
            <p:cNvSpPr txBox="1">
              <a:spLocks/>
            </p:cNvSpPr>
            <p:nvPr/>
          </p:nvSpPr>
          <p:spPr>
            <a:xfrm>
              <a:off x="7910628" y="1876428"/>
              <a:ext cx="2840098" cy="48375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Function of the product</a:t>
              </a:r>
            </a:p>
          </p:txBody>
        </p:sp>
        <p:sp>
          <p:nvSpPr>
            <p:cNvPr id="43" name="Content Placeholder 2">
              <a:extLst>
                <a:ext uri="{FF2B5EF4-FFF2-40B4-BE49-F238E27FC236}">
                  <a16:creationId xmlns:a16="http://schemas.microsoft.com/office/drawing/2014/main" id="{F7DF78CA-76CA-859E-E950-180E1D455FF4}"/>
                </a:ext>
              </a:extLst>
            </p:cNvPr>
            <p:cNvSpPr txBox="1">
              <a:spLocks/>
            </p:cNvSpPr>
            <p:nvPr/>
          </p:nvSpPr>
          <p:spPr>
            <a:xfrm>
              <a:off x="7910629" y="2175942"/>
              <a:ext cx="2658759" cy="603549"/>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solidFill>
                    <a:schemeClr val="tx2">
                      <a:lumMod val="60000"/>
                      <a:lumOff val="40000"/>
                    </a:schemeClr>
                  </a:solidFill>
                </a:rPr>
                <a:t>What “job” does the product/service/idea you want to innovate get done? </a:t>
              </a:r>
              <a:endParaRPr lang="en-US" sz="1000" b="1" dirty="0">
                <a:solidFill>
                  <a:schemeClr val="tx2">
                    <a:lumMod val="60000"/>
                    <a:lumOff val="40000"/>
                  </a:schemeClr>
                </a:solidFill>
              </a:endParaRPr>
            </a:p>
          </p:txBody>
        </p:sp>
      </p:grpSp>
      <p:sp>
        <p:nvSpPr>
          <p:cNvPr id="44" name="Rectangle: Rounded Corners 43">
            <a:extLst>
              <a:ext uri="{FF2B5EF4-FFF2-40B4-BE49-F238E27FC236}">
                <a16:creationId xmlns:a16="http://schemas.microsoft.com/office/drawing/2014/main" id="{95DD896C-DEBC-ACAF-8C33-01B41661CA8F}"/>
              </a:ext>
            </a:extLst>
          </p:cNvPr>
          <p:cNvSpPr/>
          <p:nvPr/>
        </p:nvSpPr>
        <p:spPr>
          <a:xfrm>
            <a:off x="7727731" y="3323949"/>
            <a:ext cx="3765133" cy="1204035"/>
          </a:xfrm>
          <a:prstGeom prst="roundRect">
            <a:avLst>
              <a:gd name="adj" fmla="val 13389"/>
            </a:avLst>
          </a:prstGeom>
          <a:solidFill>
            <a:schemeClr val="bg1"/>
          </a:solidFill>
          <a:ln>
            <a:noFill/>
          </a:ln>
          <a:effectLst>
            <a:outerShdw blurRad="190500" dist="1016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2">
            <a:extLst>
              <a:ext uri="{FF2B5EF4-FFF2-40B4-BE49-F238E27FC236}">
                <a16:creationId xmlns:a16="http://schemas.microsoft.com/office/drawing/2014/main" id="{CC5C41EC-72BD-EA95-B118-752F81456F3D}"/>
              </a:ext>
            </a:extLst>
          </p:cNvPr>
          <p:cNvSpPr txBox="1">
            <a:spLocks/>
          </p:cNvSpPr>
          <p:nvPr/>
        </p:nvSpPr>
        <p:spPr>
          <a:xfrm>
            <a:off x="7747747" y="3421206"/>
            <a:ext cx="840552" cy="113096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chemeClr val="accent1">
                    <a:lumMod val="20000"/>
                    <a:lumOff val="80000"/>
                    <a:alpha val="50000"/>
                  </a:schemeClr>
                </a:solidFill>
              </a:rPr>
              <a:t>6</a:t>
            </a:r>
          </a:p>
        </p:txBody>
      </p:sp>
      <p:grpSp>
        <p:nvGrpSpPr>
          <p:cNvPr id="75" name="Group 74">
            <a:extLst>
              <a:ext uri="{FF2B5EF4-FFF2-40B4-BE49-F238E27FC236}">
                <a16:creationId xmlns:a16="http://schemas.microsoft.com/office/drawing/2014/main" id="{E9D89BF9-F0A9-1AA1-AC96-203042DB684B}"/>
              </a:ext>
            </a:extLst>
          </p:cNvPr>
          <p:cNvGrpSpPr/>
          <p:nvPr/>
        </p:nvGrpSpPr>
        <p:grpSpPr>
          <a:xfrm>
            <a:off x="8502299" y="3470080"/>
            <a:ext cx="2699102" cy="779048"/>
            <a:chOff x="7910627" y="3144795"/>
            <a:chExt cx="3582237" cy="779048"/>
          </a:xfrm>
        </p:grpSpPr>
        <p:sp>
          <p:nvSpPr>
            <p:cNvPr id="46" name="Content Placeholder 2">
              <a:extLst>
                <a:ext uri="{FF2B5EF4-FFF2-40B4-BE49-F238E27FC236}">
                  <a16:creationId xmlns:a16="http://schemas.microsoft.com/office/drawing/2014/main" id="{9960797F-9E0B-7872-6368-0BDB0A4D6551}"/>
                </a:ext>
              </a:extLst>
            </p:cNvPr>
            <p:cNvSpPr txBox="1">
              <a:spLocks/>
            </p:cNvSpPr>
            <p:nvPr/>
          </p:nvSpPr>
          <p:spPr>
            <a:xfrm>
              <a:off x="7910627" y="3144795"/>
              <a:ext cx="3582237" cy="48375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Other products used &amp; their functions</a:t>
              </a:r>
            </a:p>
          </p:txBody>
        </p:sp>
        <p:sp>
          <p:nvSpPr>
            <p:cNvPr id="47" name="Content Placeholder 2">
              <a:extLst>
                <a:ext uri="{FF2B5EF4-FFF2-40B4-BE49-F238E27FC236}">
                  <a16:creationId xmlns:a16="http://schemas.microsoft.com/office/drawing/2014/main" id="{57F7A95C-95EE-8F32-8023-DB7E3D2D5095}"/>
                </a:ext>
              </a:extLst>
            </p:cNvPr>
            <p:cNvSpPr txBox="1">
              <a:spLocks/>
            </p:cNvSpPr>
            <p:nvPr/>
          </p:nvSpPr>
          <p:spPr>
            <a:xfrm>
              <a:off x="7910630" y="3647276"/>
              <a:ext cx="3328873" cy="276567"/>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solidFill>
                    <a:schemeClr val="tx2">
                      <a:lumMod val="60000"/>
                      <a:lumOff val="40000"/>
                    </a:schemeClr>
                  </a:solidFill>
                </a:rPr>
                <a:t>What other products do people use in conjunction with the product? </a:t>
              </a:r>
            </a:p>
          </p:txBody>
        </p:sp>
      </p:grpSp>
      <p:sp>
        <p:nvSpPr>
          <p:cNvPr id="49" name="Rectangle: Rounded Corners 48">
            <a:extLst>
              <a:ext uri="{FF2B5EF4-FFF2-40B4-BE49-F238E27FC236}">
                <a16:creationId xmlns:a16="http://schemas.microsoft.com/office/drawing/2014/main" id="{137ECC76-C289-43A5-01FD-C3EEE2E1D475}"/>
              </a:ext>
            </a:extLst>
          </p:cNvPr>
          <p:cNvSpPr/>
          <p:nvPr/>
        </p:nvSpPr>
        <p:spPr>
          <a:xfrm>
            <a:off x="7727731" y="4628374"/>
            <a:ext cx="3765133" cy="1169361"/>
          </a:xfrm>
          <a:prstGeom prst="roundRect">
            <a:avLst>
              <a:gd name="adj" fmla="val 13389"/>
            </a:avLst>
          </a:prstGeom>
          <a:solidFill>
            <a:schemeClr val="bg1"/>
          </a:solidFill>
          <a:ln>
            <a:noFill/>
          </a:ln>
          <a:effectLst>
            <a:outerShdw blurRad="190500" dist="1016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92D2ED6A-FE8B-F3E0-9148-8B1ABB2AC98A}"/>
              </a:ext>
            </a:extLst>
          </p:cNvPr>
          <p:cNvSpPr txBox="1">
            <a:spLocks/>
          </p:cNvSpPr>
          <p:nvPr/>
        </p:nvSpPr>
        <p:spPr>
          <a:xfrm>
            <a:off x="7747747" y="4688861"/>
            <a:ext cx="840552" cy="113096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chemeClr val="accent1">
                    <a:lumMod val="20000"/>
                    <a:lumOff val="80000"/>
                    <a:alpha val="50000"/>
                  </a:schemeClr>
                </a:solidFill>
              </a:rPr>
              <a:t>7</a:t>
            </a:r>
          </a:p>
        </p:txBody>
      </p:sp>
      <p:grpSp>
        <p:nvGrpSpPr>
          <p:cNvPr id="76" name="Group 75">
            <a:extLst>
              <a:ext uri="{FF2B5EF4-FFF2-40B4-BE49-F238E27FC236}">
                <a16:creationId xmlns:a16="http://schemas.microsoft.com/office/drawing/2014/main" id="{2341449F-570D-BAEC-869E-F8E79D96D0C5}"/>
              </a:ext>
            </a:extLst>
          </p:cNvPr>
          <p:cNvGrpSpPr/>
          <p:nvPr/>
        </p:nvGrpSpPr>
        <p:grpSpPr>
          <a:xfrm>
            <a:off x="8502300" y="4769703"/>
            <a:ext cx="2793230" cy="689803"/>
            <a:chOff x="7910629" y="4469818"/>
            <a:chExt cx="2793230" cy="689803"/>
          </a:xfrm>
        </p:grpSpPr>
        <p:sp>
          <p:nvSpPr>
            <p:cNvPr id="52" name="Content Placeholder 2">
              <a:extLst>
                <a:ext uri="{FF2B5EF4-FFF2-40B4-BE49-F238E27FC236}">
                  <a16:creationId xmlns:a16="http://schemas.microsoft.com/office/drawing/2014/main" id="{62A85534-02EA-9608-5B68-629C4144C079}"/>
                </a:ext>
              </a:extLst>
            </p:cNvPr>
            <p:cNvSpPr txBox="1">
              <a:spLocks/>
            </p:cNvSpPr>
            <p:nvPr/>
          </p:nvSpPr>
          <p:spPr>
            <a:xfrm>
              <a:off x="7910629" y="4774039"/>
              <a:ext cx="2793230" cy="38558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solidFill>
                    <a:schemeClr val="tx2">
                      <a:lumMod val="60000"/>
                      <a:lumOff val="40000"/>
                    </a:schemeClr>
                  </a:solidFill>
                </a:rPr>
                <a:t>When looking at the market through the job executor’s eyes, what core functional job do they say they are trying to get done? </a:t>
              </a:r>
            </a:p>
          </p:txBody>
        </p:sp>
        <p:sp>
          <p:nvSpPr>
            <p:cNvPr id="56" name="Content Placeholder 2">
              <a:extLst>
                <a:ext uri="{FF2B5EF4-FFF2-40B4-BE49-F238E27FC236}">
                  <a16:creationId xmlns:a16="http://schemas.microsoft.com/office/drawing/2014/main" id="{96E6661B-EB9A-0BBD-86CB-95BD2324F334}"/>
                </a:ext>
              </a:extLst>
            </p:cNvPr>
            <p:cNvSpPr txBox="1">
              <a:spLocks/>
            </p:cNvSpPr>
            <p:nvPr/>
          </p:nvSpPr>
          <p:spPr>
            <a:xfrm>
              <a:off x="7910629" y="4469818"/>
              <a:ext cx="2127161" cy="43100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Abstracted job statement</a:t>
              </a:r>
            </a:p>
          </p:txBody>
        </p:sp>
      </p:grpSp>
      <p:sp>
        <p:nvSpPr>
          <p:cNvPr id="2" name="Title 1">
            <a:extLst>
              <a:ext uri="{FF2B5EF4-FFF2-40B4-BE49-F238E27FC236}">
                <a16:creationId xmlns:a16="http://schemas.microsoft.com/office/drawing/2014/main" id="{F835E0C4-82CE-286A-C39B-3E9703E9D5A2}"/>
              </a:ext>
            </a:extLst>
          </p:cNvPr>
          <p:cNvSpPr>
            <a:spLocks noGrp="1"/>
          </p:cNvSpPr>
          <p:nvPr>
            <p:ph type="title"/>
          </p:nvPr>
        </p:nvSpPr>
        <p:spPr>
          <a:xfrm>
            <a:off x="533400" y="627002"/>
            <a:ext cx="11125200" cy="914400"/>
          </a:xfrm>
        </p:spPr>
        <p:txBody>
          <a:bodyPr/>
          <a:lstStyle/>
          <a:p>
            <a:pPr algn="ctr"/>
            <a:r>
              <a:rPr lang="en-US" dirty="0">
                <a:solidFill>
                  <a:schemeClr val="accent1"/>
                </a:solidFill>
              </a:rPr>
              <a:t>Jobs-to-be-done</a:t>
            </a:r>
            <a:r>
              <a:rPr lang="en-US" dirty="0"/>
              <a:t> (JTBD) Canvas</a:t>
            </a:r>
          </a:p>
        </p:txBody>
      </p:sp>
      <p:sp>
        <p:nvSpPr>
          <p:cNvPr id="3" name="Content Placeholder 2">
            <a:extLst>
              <a:ext uri="{FF2B5EF4-FFF2-40B4-BE49-F238E27FC236}">
                <a16:creationId xmlns:a16="http://schemas.microsoft.com/office/drawing/2014/main" id="{BFDE26FE-A167-25F7-5CC2-B3B213F5F8A6}"/>
              </a:ext>
            </a:extLst>
          </p:cNvPr>
          <p:cNvSpPr>
            <a:spLocks noGrp="1"/>
          </p:cNvSpPr>
          <p:nvPr>
            <p:ph idx="1"/>
          </p:nvPr>
        </p:nvSpPr>
        <p:spPr>
          <a:xfrm>
            <a:off x="4764358" y="2169011"/>
            <a:ext cx="2663285" cy="306816"/>
          </a:xfrm>
        </p:spPr>
        <p:txBody>
          <a:bodyPr anchor="ctr"/>
          <a:lstStyle/>
          <a:p>
            <a:pPr marL="0" indent="0" algn="ctr">
              <a:buNone/>
            </a:pPr>
            <a:r>
              <a:rPr lang="en-US" sz="1200" dirty="0">
                <a:solidFill>
                  <a:schemeClr val="bg1"/>
                </a:solidFill>
              </a:rPr>
              <a:t>A market is defined as a</a:t>
            </a:r>
          </a:p>
        </p:txBody>
      </p:sp>
      <p:sp>
        <p:nvSpPr>
          <p:cNvPr id="58" name="Rectangle: Rounded Corners 57">
            <a:extLst>
              <a:ext uri="{FF2B5EF4-FFF2-40B4-BE49-F238E27FC236}">
                <a16:creationId xmlns:a16="http://schemas.microsoft.com/office/drawing/2014/main" id="{E65226B3-4C3E-CE23-A87F-135483799999}"/>
              </a:ext>
            </a:extLst>
          </p:cNvPr>
          <p:cNvSpPr/>
          <p:nvPr/>
        </p:nvSpPr>
        <p:spPr>
          <a:xfrm>
            <a:off x="697781" y="2024910"/>
            <a:ext cx="3765133" cy="1192797"/>
          </a:xfrm>
          <a:prstGeom prst="roundRect">
            <a:avLst>
              <a:gd name="adj" fmla="val 13389"/>
            </a:avLst>
          </a:prstGeom>
          <a:solidFill>
            <a:schemeClr val="bg1"/>
          </a:solidFill>
          <a:ln>
            <a:noFill/>
          </a:ln>
          <a:effectLst>
            <a:outerShdw blurRad="190500" dist="1016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ontent Placeholder 2">
            <a:extLst>
              <a:ext uri="{FF2B5EF4-FFF2-40B4-BE49-F238E27FC236}">
                <a16:creationId xmlns:a16="http://schemas.microsoft.com/office/drawing/2014/main" id="{94B29ED3-8C4C-B9C5-7C9A-0AD9486980C9}"/>
              </a:ext>
            </a:extLst>
          </p:cNvPr>
          <p:cNvSpPr txBox="1">
            <a:spLocks/>
          </p:cNvSpPr>
          <p:nvPr/>
        </p:nvSpPr>
        <p:spPr>
          <a:xfrm>
            <a:off x="699247" y="2175118"/>
            <a:ext cx="840552" cy="113096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chemeClr val="accent1">
                    <a:lumMod val="20000"/>
                    <a:lumOff val="80000"/>
                    <a:alpha val="50000"/>
                  </a:schemeClr>
                </a:solidFill>
              </a:rPr>
              <a:t>1</a:t>
            </a:r>
          </a:p>
        </p:txBody>
      </p:sp>
      <p:grpSp>
        <p:nvGrpSpPr>
          <p:cNvPr id="71" name="Group 70">
            <a:extLst>
              <a:ext uri="{FF2B5EF4-FFF2-40B4-BE49-F238E27FC236}">
                <a16:creationId xmlns:a16="http://schemas.microsoft.com/office/drawing/2014/main" id="{A913ED50-5E43-5717-10E3-D726392C5256}"/>
              </a:ext>
            </a:extLst>
          </p:cNvPr>
          <p:cNvGrpSpPr/>
          <p:nvPr/>
        </p:nvGrpSpPr>
        <p:grpSpPr>
          <a:xfrm>
            <a:off x="1445455" y="2176313"/>
            <a:ext cx="2840098" cy="576081"/>
            <a:chOff x="880678" y="1876428"/>
            <a:chExt cx="2840098" cy="576081"/>
          </a:xfrm>
        </p:grpSpPr>
        <p:sp>
          <p:nvSpPr>
            <p:cNvPr id="60" name="Content Placeholder 2">
              <a:extLst>
                <a:ext uri="{FF2B5EF4-FFF2-40B4-BE49-F238E27FC236}">
                  <a16:creationId xmlns:a16="http://schemas.microsoft.com/office/drawing/2014/main" id="{F9FDDE32-D902-7F50-67B1-E9DDF46D0EC8}"/>
                </a:ext>
              </a:extLst>
            </p:cNvPr>
            <p:cNvSpPr txBox="1">
              <a:spLocks/>
            </p:cNvSpPr>
            <p:nvPr/>
          </p:nvSpPr>
          <p:spPr>
            <a:xfrm>
              <a:off x="880678" y="1876428"/>
              <a:ext cx="2840098" cy="48375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Traditional market definition</a:t>
              </a:r>
            </a:p>
          </p:txBody>
        </p:sp>
        <p:sp>
          <p:nvSpPr>
            <p:cNvPr id="61" name="Content Placeholder 2">
              <a:extLst>
                <a:ext uri="{FF2B5EF4-FFF2-40B4-BE49-F238E27FC236}">
                  <a16:creationId xmlns:a16="http://schemas.microsoft.com/office/drawing/2014/main" id="{A99CA407-94D1-3A45-A621-E6505C8B4A06}"/>
                </a:ext>
              </a:extLst>
            </p:cNvPr>
            <p:cNvSpPr txBox="1">
              <a:spLocks/>
            </p:cNvSpPr>
            <p:nvPr/>
          </p:nvSpPr>
          <p:spPr>
            <a:xfrm>
              <a:off x="880679" y="2175942"/>
              <a:ext cx="2536776" cy="276567"/>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solidFill>
                    <a:schemeClr val="tx2">
                      <a:lumMod val="60000"/>
                      <a:lumOff val="40000"/>
                    </a:schemeClr>
                  </a:solidFill>
                </a:rPr>
                <a:t>What is the product/service/ideas you seek to innovate</a:t>
              </a:r>
            </a:p>
          </p:txBody>
        </p:sp>
      </p:grpSp>
      <p:sp>
        <p:nvSpPr>
          <p:cNvPr id="62" name="Rectangle: Rounded Corners 61">
            <a:extLst>
              <a:ext uri="{FF2B5EF4-FFF2-40B4-BE49-F238E27FC236}">
                <a16:creationId xmlns:a16="http://schemas.microsoft.com/office/drawing/2014/main" id="{5108FB07-1FB1-D1BA-59DF-BA608C42CBFF}"/>
              </a:ext>
            </a:extLst>
          </p:cNvPr>
          <p:cNvSpPr/>
          <p:nvPr/>
        </p:nvSpPr>
        <p:spPr>
          <a:xfrm>
            <a:off x="697781" y="3323949"/>
            <a:ext cx="3765133" cy="1204035"/>
          </a:xfrm>
          <a:prstGeom prst="roundRect">
            <a:avLst>
              <a:gd name="adj" fmla="val 13389"/>
            </a:avLst>
          </a:prstGeom>
          <a:solidFill>
            <a:schemeClr val="bg1"/>
          </a:solidFill>
          <a:ln>
            <a:noFill/>
          </a:ln>
          <a:effectLst>
            <a:outerShdw blurRad="190500" dist="1016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ontent Placeholder 2">
            <a:extLst>
              <a:ext uri="{FF2B5EF4-FFF2-40B4-BE49-F238E27FC236}">
                <a16:creationId xmlns:a16="http://schemas.microsoft.com/office/drawing/2014/main" id="{813635B9-FDF7-A118-1A5F-F53C5E73A88A}"/>
              </a:ext>
            </a:extLst>
          </p:cNvPr>
          <p:cNvSpPr txBox="1">
            <a:spLocks/>
          </p:cNvSpPr>
          <p:nvPr/>
        </p:nvSpPr>
        <p:spPr>
          <a:xfrm>
            <a:off x="703688" y="3421206"/>
            <a:ext cx="840552" cy="113096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chemeClr val="accent1">
                    <a:lumMod val="20000"/>
                    <a:lumOff val="80000"/>
                    <a:alpha val="50000"/>
                  </a:schemeClr>
                </a:solidFill>
              </a:rPr>
              <a:t>2</a:t>
            </a:r>
          </a:p>
        </p:txBody>
      </p:sp>
      <p:grpSp>
        <p:nvGrpSpPr>
          <p:cNvPr id="72" name="Group 71">
            <a:extLst>
              <a:ext uri="{FF2B5EF4-FFF2-40B4-BE49-F238E27FC236}">
                <a16:creationId xmlns:a16="http://schemas.microsoft.com/office/drawing/2014/main" id="{58AD8571-86F4-149C-24CC-4FB06C74F557}"/>
              </a:ext>
            </a:extLst>
          </p:cNvPr>
          <p:cNvGrpSpPr/>
          <p:nvPr/>
        </p:nvGrpSpPr>
        <p:grpSpPr>
          <a:xfrm>
            <a:off x="1445454" y="3470080"/>
            <a:ext cx="3582237" cy="644578"/>
            <a:chOff x="880677" y="3144795"/>
            <a:chExt cx="3582237" cy="644578"/>
          </a:xfrm>
        </p:grpSpPr>
        <p:sp>
          <p:nvSpPr>
            <p:cNvPr id="64" name="Content Placeholder 2">
              <a:extLst>
                <a:ext uri="{FF2B5EF4-FFF2-40B4-BE49-F238E27FC236}">
                  <a16:creationId xmlns:a16="http://schemas.microsoft.com/office/drawing/2014/main" id="{71F14A7F-951B-364E-8F98-9B678D0CBE02}"/>
                </a:ext>
              </a:extLst>
            </p:cNvPr>
            <p:cNvSpPr txBox="1">
              <a:spLocks/>
            </p:cNvSpPr>
            <p:nvPr/>
          </p:nvSpPr>
          <p:spPr>
            <a:xfrm>
              <a:off x="880677" y="3144795"/>
              <a:ext cx="3582237" cy="48375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Job executor determination</a:t>
              </a:r>
            </a:p>
          </p:txBody>
        </p:sp>
        <p:sp>
          <p:nvSpPr>
            <p:cNvPr id="65" name="Content Placeholder 2">
              <a:extLst>
                <a:ext uri="{FF2B5EF4-FFF2-40B4-BE49-F238E27FC236}">
                  <a16:creationId xmlns:a16="http://schemas.microsoft.com/office/drawing/2014/main" id="{1CC6DD21-09E5-930E-7659-032485D5DB4B}"/>
                </a:ext>
              </a:extLst>
            </p:cNvPr>
            <p:cNvSpPr txBox="1">
              <a:spLocks/>
            </p:cNvSpPr>
            <p:nvPr/>
          </p:nvSpPr>
          <p:spPr>
            <a:xfrm>
              <a:off x="880679" y="3512806"/>
              <a:ext cx="2536776" cy="276567"/>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solidFill>
                    <a:schemeClr val="tx2">
                      <a:lumMod val="60000"/>
                      <a:lumOff val="40000"/>
                    </a:schemeClr>
                  </a:solidFill>
                </a:rPr>
                <a:t>Who’s using the product to get a job done?</a:t>
              </a:r>
            </a:p>
          </p:txBody>
        </p:sp>
      </p:grpSp>
      <p:sp>
        <p:nvSpPr>
          <p:cNvPr id="66" name="Rectangle: Rounded Corners 65">
            <a:extLst>
              <a:ext uri="{FF2B5EF4-FFF2-40B4-BE49-F238E27FC236}">
                <a16:creationId xmlns:a16="http://schemas.microsoft.com/office/drawing/2014/main" id="{A0A7EAF9-9F90-C982-2038-AF19536E80DD}"/>
              </a:ext>
            </a:extLst>
          </p:cNvPr>
          <p:cNvSpPr/>
          <p:nvPr/>
        </p:nvSpPr>
        <p:spPr>
          <a:xfrm>
            <a:off x="697781" y="4628374"/>
            <a:ext cx="3765133" cy="1169361"/>
          </a:xfrm>
          <a:prstGeom prst="roundRect">
            <a:avLst>
              <a:gd name="adj" fmla="val 13389"/>
            </a:avLst>
          </a:prstGeom>
          <a:solidFill>
            <a:schemeClr val="bg1"/>
          </a:solidFill>
          <a:ln>
            <a:noFill/>
          </a:ln>
          <a:effectLst>
            <a:outerShdw blurRad="190500" dist="1016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4DA2E9F4-727B-6A92-65A1-74D874B14554}"/>
              </a:ext>
            </a:extLst>
          </p:cNvPr>
          <p:cNvSpPr txBox="1">
            <a:spLocks/>
          </p:cNvSpPr>
          <p:nvPr/>
        </p:nvSpPr>
        <p:spPr>
          <a:xfrm>
            <a:off x="744029" y="4688861"/>
            <a:ext cx="840552" cy="113096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b="1" dirty="0">
                <a:solidFill>
                  <a:schemeClr val="accent1">
                    <a:lumMod val="20000"/>
                    <a:lumOff val="80000"/>
                    <a:alpha val="50000"/>
                  </a:schemeClr>
                </a:solidFill>
              </a:rPr>
              <a:t>3</a:t>
            </a:r>
          </a:p>
        </p:txBody>
      </p:sp>
      <p:grpSp>
        <p:nvGrpSpPr>
          <p:cNvPr id="73" name="Group 72">
            <a:extLst>
              <a:ext uri="{FF2B5EF4-FFF2-40B4-BE49-F238E27FC236}">
                <a16:creationId xmlns:a16="http://schemas.microsoft.com/office/drawing/2014/main" id="{ED9D6AB4-AEFE-F634-FA9B-8CBFA8BF0568}"/>
              </a:ext>
            </a:extLst>
          </p:cNvPr>
          <p:cNvGrpSpPr/>
          <p:nvPr/>
        </p:nvGrpSpPr>
        <p:grpSpPr>
          <a:xfrm>
            <a:off x="1445456" y="4769703"/>
            <a:ext cx="2536775" cy="580788"/>
            <a:chOff x="880679" y="4469818"/>
            <a:chExt cx="2536775" cy="580788"/>
          </a:xfrm>
        </p:grpSpPr>
        <p:sp>
          <p:nvSpPr>
            <p:cNvPr id="68" name="Content Placeholder 2">
              <a:extLst>
                <a:ext uri="{FF2B5EF4-FFF2-40B4-BE49-F238E27FC236}">
                  <a16:creationId xmlns:a16="http://schemas.microsoft.com/office/drawing/2014/main" id="{BF096DFC-F2DE-A5F0-8B10-CCCD63992641}"/>
                </a:ext>
              </a:extLst>
            </p:cNvPr>
            <p:cNvSpPr txBox="1">
              <a:spLocks/>
            </p:cNvSpPr>
            <p:nvPr/>
          </p:nvSpPr>
          <p:spPr>
            <a:xfrm>
              <a:off x="880679" y="4774039"/>
              <a:ext cx="2536775" cy="276567"/>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solidFill>
                    <a:schemeClr val="tx2">
                      <a:lumMod val="60000"/>
                      <a:lumOff val="40000"/>
                    </a:schemeClr>
                  </a:solidFill>
                </a:rPr>
                <a:t>Who’s using the product to get a job done?</a:t>
              </a:r>
            </a:p>
          </p:txBody>
        </p:sp>
        <p:sp>
          <p:nvSpPr>
            <p:cNvPr id="69" name="Content Placeholder 2">
              <a:extLst>
                <a:ext uri="{FF2B5EF4-FFF2-40B4-BE49-F238E27FC236}">
                  <a16:creationId xmlns:a16="http://schemas.microsoft.com/office/drawing/2014/main" id="{D59B7C3E-3954-6F02-6D7F-FBE3833298D0}"/>
                </a:ext>
              </a:extLst>
            </p:cNvPr>
            <p:cNvSpPr txBox="1">
              <a:spLocks/>
            </p:cNvSpPr>
            <p:nvPr/>
          </p:nvSpPr>
          <p:spPr>
            <a:xfrm>
              <a:off x="880679" y="4469818"/>
              <a:ext cx="2127161" cy="43100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Abstracted job executor</a:t>
              </a:r>
            </a:p>
          </p:txBody>
        </p:sp>
      </p:grpSp>
    </p:spTree>
    <p:extLst>
      <p:ext uri="{BB962C8B-B14F-4D97-AF65-F5344CB8AC3E}">
        <p14:creationId xmlns:p14="http://schemas.microsoft.com/office/powerpoint/2010/main" val="443179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8BF7A195-B910-200E-BCE3-54E4CF8FF53D}"/>
              </a:ext>
            </a:extLst>
          </p:cNvPr>
          <p:cNvSpPr/>
          <p:nvPr/>
        </p:nvSpPr>
        <p:spPr>
          <a:xfrm>
            <a:off x="8777762" y="5006612"/>
            <a:ext cx="4308432" cy="4308432"/>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Graphic 2">
            <a:extLst>
              <a:ext uri="{FF2B5EF4-FFF2-40B4-BE49-F238E27FC236}">
                <a16:creationId xmlns:a16="http://schemas.microsoft.com/office/drawing/2014/main" id="{E691248F-7901-4AA7-8027-911F096AB518}"/>
              </a:ext>
            </a:extLst>
          </p:cNvPr>
          <p:cNvSpPr>
            <a:spLocks/>
          </p:cNvSpPr>
          <p:nvPr/>
        </p:nvSpPr>
        <p:spPr>
          <a:xfrm rot="10800000">
            <a:off x="-24923" y="313773"/>
            <a:ext cx="2479726" cy="4499577"/>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1">
                  <a:alpha val="76000"/>
                </a:schemeClr>
              </a:gs>
              <a:gs pos="100000">
                <a:schemeClr val="bg1">
                  <a:alpha val="30000"/>
                </a:schemeClr>
              </a:gs>
            </a:gsLst>
            <a:lin ang="5400000" scaled="0"/>
          </a:gradFill>
          <a:ln w="34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B978AB-6A72-6141-6E26-0077387CEE60}"/>
              </a:ext>
            </a:extLst>
          </p:cNvPr>
          <p:cNvSpPr>
            <a:spLocks noGrp="1"/>
          </p:cNvSpPr>
          <p:nvPr>
            <p:ph type="title"/>
          </p:nvPr>
        </p:nvSpPr>
        <p:spPr>
          <a:xfrm>
            <a:off x="533400" y="533400"/>
            <a:ext cx="11125200" cy="914400"/>
          </a:xfrm>
        </p:spPr>
        <p:txBody>
          <a:bodyPr/>
          <a:lstStyle/>
          <a:p>
            <a:r>
              <a:rPr lang="en-US" dirty="0">
                <a:solidFill>
                  <a:schemeClr val="accent1"/>
                </a:solidFill>
              </a:rPr>
              <a:t>Gain/Pain </a:t>
            </a:r>
            <a:r>
              <a:rPr lang="en-US" dirty="0"/>
              <a:t>Ratio</a:t>
            </a:r>
          </a:p>
        </p:txBody>
      </p:sp>
      <p:grpSp>
        <p:nvGrpSpPr>
          <p:cNvPr id="21" name="Group 20">
            <a:extLst>
              <a:ext uri="{FF2B5EF4-FFF2-40B4-BE49-F238E27FC236}">
                <a16:creationId xmlns:a16="http://schemas.microsoft.com/office/drawing/2014/main" id="{F88D6E02-164D-37D5-F6B9-64209DFF4E00}"/>
              </a:ext>
            </a:extLst>
          </p:cNvPr>
          <p:cNvGrpSpPr/>
          <p:nvPr/>
        </p:nvGrpSpPr>
        <p:grpSpPr>
          <a:xfrm>
            <a:off x="5653087" y="5281128"/>
            <a:ext cx="885826" cy="885825"/>
            <a:chOff x="5653087" y="5281128"/>
            <a:chExt cx="885826" cy="885825"/>
          </a:xfrm>
        </p:grpSpPr>
        <p:sp>
          <p:nvSpPr>
            <p:cNvPr id="5" name="Oval 4">
              <a:extLst>
                <a:ext uri="{FF2B5EF4-FFF2-40B4-BE49-F238E27FC236}">
                  <a16:creationId xmlns:a16="http://schemas.microsoft.com/office/drawing/2014/main" id="{49613E48-AEF1-D8F3-A43E-70DBEEF8FE4D}"/>
                </a:ext>
              </a:extLst>
            </p:cNvPr>
            <p:cNvSpPr/>
            <p:nvPr/>
          </p:nvSpPr>
          <p:spPr>
            <a:xfrm>
              <a:off x="5653088" y="5281128"/>
              <a:ext cx="885825" cy="8858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Graphic 6">
              <a:extLst>
                <a:ext uri="{FF2B5EF4-FFF2-40B4-BE49-F238E27FC236}">
                  <a16:creationId xmlns:a16="http://schemas.microsoft.com/office/drawing/2014/main" id="{FBAD3D77-163D-5278-9031-AD734B31E0D0}"/>
                </a:ext>
              </a:extLst>
            </p:cNvPr>
            <p:cNvSpPr/>
            <p:nvPr/>
          </p:nvSpPr>
          <p:spPr>
            <a:xfrm>
              <a:off x="5653087" y="5281128"/>
              <a:ext cx="851251" cy="774700"/>
            </a:xfrm>
            <a:custGeom>
              <a:avLst/>
              <a:gdLst>
                <a:gd name="connsiteX0" fmla="*/ 104275 w 751478"/>
                <a:gd name="connsiteY0" fmla="*/ 535352 h 683899"/>
                <a:gd name="connsiteX1" fmla="*/ 494578 w 751478"/>
                <a:gd name="connsiteY1" fmla="*/ 145052 h 683899"/>
                <a:gd name="connsiteX2" fmla="*/ 751479 w 751478"/>
                <a:gd name="connsiteY2" fmla="*/ 241753 h 683899"/>
                <a:gd name="connsiteX3" fmla="*/ 390303 w 751478"/>
                <a:gd name="connsiteY3" fmla="*/ 0 h 683899"/>
                <a:gd name="connsiteX4" fmla="*/ 0 w 751478"/>
                <a:gd name="connsiteY4" fmla="*/ 390300 h 683899"/>
                <a:gd name="connsiteX5" fmla="*/ 133402 w 751478"/>
                <a:gd name="connsiteY5" fmla="*/ 683899 h 683899"/>
                <a:gd name="connsiteX6" fmla="*/ 104275 w 751478"/>
                <a:gd name="connsiteY6" fmla="*/ 535352 h 68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478" h="683899">
                  <a:moveTo>
                    <a:pt x="104275" y="535352"/>
                  </a:moveTo>
                  <a:cubicBezTo>
                    <a:pt x="104275" y="319813"/>
                    <a:pt x="279037" y="145052"/>
                    <a:pt x="494578" y="145052"/>
                  </a:cubicBezTo>
                  <a:cubicBezTo>
                    <a:pt x="593027" y="145052"/>
                    <a:pt x="682739" y="181752"/>
                    <a:pt x="751479" y="241753"/>
                  </a:cubicBezTo>
                  <a:cubicBezTo>
                    <a:pt x="693224" y="100196"/>
                    <a:pt x="553414" y="0"/>
                    <a:pt x="390303" y="0"/>
                  </a:cubicBezTo>
                  <a:cubicBezTo>
                    <a:pt x="174762" y="0"/>
                    <a:pt x="0" y="174761"/>
                    <a:pt x="0" y="390300"/>
                  </a:cubicBezTo>
                  <a:cubicBezTo>
                    <a:pt x="0" y="507390"/>
                    <a:pt x="51846" y="612247"/>
                    <a:pt x="133402" y="683899"/>
                  </a:cubicBezTo>
                  <a:cubicBezTo>
                    <a:pt x="114761" y="637879"/>
                    <a:pt x="104275" y="587780"/>
                    <a:pt x="104275" y="535352"/>
                  </a:cubicBezTo>
                  <a:close/>
                </a:path>
              </a:pathLst>
            </a:custGeom>
            <a:solidFill>
              <a:schemeClr val="accent1">
                <a:lumMod val="75000"/>
              </a:schemeClr>
            </a:solidFill>
            <a:ln w="57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cxnSp>
        <p:nvCxnSpPr>
          <p:cNvPr id="11" name="Straight Connector 10">
            <a:extLst>
              <a:ext uri="{FF2B5EF4-FFF2-40B4-BE49-F238E27FC236}">
                <a16:creationId xmlns:a16="http://schemas.microsoft.com/office/drawing/2014/main" id="{AED292BE-B319-DC8B-A848-ABC36E0E9F28}"/>
              </a:ext>
            </a:extLst>
          </p:cNvPr>
          <p:cNvCxnSpPr>
            <a:cxnSpLocks/>
          </p:cNvCxnSpPr>
          <p:nvPr/>
        </p:nvCxnSpPr>
        <p:spPr>
          <a:xfrm>
            <a:off x="1936748" y="5263526"/>
            <a:ext cx="8157169" cy="0"/>
          </a:xfrm>
          <a:prstGeom prst="line">
            <a:avLst/>
          </a:prstGeom>
          <a:ln w="50800" cap="rnd">
            <a:gradFill flip="none" rotWithShape="1">
              <a:gsLst>
                <a:gs pos="0">
                  <a:schemeClr val="accent3"/>
                </a:gs>
                <a:gs pos="50000">
                  <a:schemeClr val="accent1"/>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397329F-492C-BC1A-7491-F7B533B4C711}"/>
              </a:ext>
            </a:extLst>
          </p:cNvPr>
          <p:cNvSpPr/>
          <p:nvPr/>
        </p:nvSpPr>
        <p:spPr>
          <a:xfrm>
            <a:off x="1225548" y="4563934"/>
            <a:ext cx="1512662"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Gain</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endParaRPr>
          </a:p>
        </p:txBody>
      </p:sp>
      <p:sp>
        <p:nvSpPr>
          <p:cNvPr id="13" name="Rectangle: Rounded Corners 12">
            <a:extLst>
              <a:ext uri="{FF2B5EF4-FFF2-40B4-BE49-F238E27FC236}">
                <a16:creationId xmlns:a16="http://schemas.microsoft.com/office/drawing/2014/main" id="{F6BA21C8-64A3-2EE5-96CC-A0C30DD9A617}"/>
              </a:ext>
            </a:extLst>
          </p:cNvPr>
          <p:cNvSpPr/>
          <p:nvPr/>
        </p:nvSpPr>
        <p:spPr>
          <a:xfrm>
            <a:off x="9373507" y="4589121"/>
            <a:ext cx="1512662"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Pain</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endParaRPr>
          </a:p>
        </p:txBody>
      </p:sp>
      <p:sp>
        <p:nvSpPr>
          <p:cNvPr id="14" name="Rectangle: Rounded Corners 13">
            <a:extLst>
              <a:ext uri="{FF2B5EF4-FFF2-40B4-BE49-F238E27FC236}">
                <a16:creationId xmlns:a16="http://schemas.microsoft.com/office/drawing/2014/main" id="{F9FF7066-5CA6-23A4-3122-398BEA6069E2}"/>
              </a:ext>
            </a:extLst>
          </p:cNvPr>
          <p:cNvSpPr/>
          <p:nvPr/>
        </p:nvSpPr>
        <p:spPr>
          <a:xfrm>
            <a:off x="5339669" y="4589122"/>
            <a:ext cx="1512662"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Inertia, risk</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endParaRPr>
          </a:p>
        </p:txBody>
      </p:sp>
      <p:sp>
        <p:nvSpPr>
          <p:cNvPr id="3" name="Content Placeholder 2">
            <a:extLst>
              <a:ext uri="{FF2B5EF4-FFF2-40B4-BE49-F238E27FC236}">
                <a16:creationId xmlns:a16="http://schemas.microsoft.com/office/drawing/2014/main" id="{CB86EC1F-64CD-031B-82BC-10B9295C2A03}"/>
              </a:ext>
            </a:extLst>
          </p:cNvPr>
          <p:cNvSpPr>
            <a:spLocks noGrp="1"/>
          </p:cNvSpPr>
          <p:nvPr>
            <p:ph idx="1"/>
          </p:nvPr>
        </p:nvSpPr>
        <p:spPr>
          <a:xfrm>
            <a:off x="5781675" y="5499811"/>
            <a:ext cx="628650" cy="448459"/>
          </a:xfrm>
        </p:spPr>
        <p:txBody>
          <a:bodyPr anchor="ctr"/>
          <a:lstStyle/>
          <a:p>
            <a:pPr marL="0" indent="0" algn="ctr">
              <a:buNone/>
            </a:pPr>
            <a:r>
              <a:rPr lang="en-US" b="1" dirty="0">
                <a:solidFill>
                  <a:schemeClr val="bg1"/>
                </a:solidFill>
              </a:rPr>
              <a:t>&gt;10</a:t>
            </a:r>
          </a:p>
        </p:txBody>
      </p:sp>
      <p:grpSp>
        <p:nvGrpSpPr>
          <p:cNvPr id="22" name="Group 21">
            <a:extLst>
              <a:ext uri="{FF2B5EF4-FFF2-40B4-BE49-F238E27FC236}">
                <a16:creationId xmlns:a16="http://schemas.microsoft.com/office/drawing/2014/main" id="{5018D03F-0945-40E6-5737-356F259C76C4}"/>
              </a:ext>
            </a:extLst>
          </p:cNvPr>
          <p:cNvGrpSpPr/>
          <p:nvPr/>
        </p:nvGrpSpPr>
        <p:grpSpPr>
          <a:xfrm>
            <a:off x="533399" y="2081427"/>
            <a:ext cx="3192783" cy="2172125"/>
            <a:chOff x="533399" y="2081427"/>
            <a:chExt cx="3192783" cy="2172125"/>
          </a:xfrm>
        </p:grpSpPr>
        <p:sp>
          <p:nvSpPr>
            <p:cNvPr id="16" name="Rectangle: Rounded Corners 15">
              <a:extLst>
                <a:ext uri="{FF2B5EF4-FFF2-40B4-BE49-F238E27FC236}">
                  <a16:creationId xmlns:a16="http://schemas.microsoft.com/office/drawing/2014/main" id="{D4969398-1117-C189-2079-D2307D783AD9}"/>
                </a:ext>
              </a:extLst>
            </p:cNvPr>
            <p:cNvSpPr/>
            <p:nvPr/>
          </p:nvSpPr>
          <p:spPr>
            <a:xfrm>
              <a:off x="533401" y="2081427"/>
              <a:ext cx="1403349"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Revenue</a:t>
              </a:r>
            </a:p>
          </p:txBody>
        </p:sp>
        <p:sp>
          <p:nvSpPr>
            <p:cNvPr id="24" name="Rectangle: Rounded Corners 23">
              <a:extLst>
                <a:ext uri="{FF2B5EF4-FFF2-40B4-BE49-F238E27FC236}">
                  <a16:creationId xmlns:a16="http://schemas.microsoft.com/office/drawing/2014/main" id="{20BA9953-FAE7-8FA0-3EF8-34E1A5416833}"/>
                </a:ext>
              </a:extLst>
            </p:cNvPr>
            <p:cNvSpPr/>
            <p:nvPr/>
          </p:nvSpPr>
          <p:spPr>
            <a:xfrm>
              <a:off x="2029571" y="2081427"/>
              <a:ext cx="1696610"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Cost savings</a:t>
              </a:r>
            </a:p>
          </p:txBody>
        </p:sp>
        <p:grpSp>
          <p:nvGrpSpPr>
            <p:cNvPr id="25" name="Group 24">
              <a:extLst>
                <a:ext uri="{FF2B5EF4-FFF2-40B4-BE49-F238E27FC236}">
                  <a16:creationId xmlns:a16="http://schemas.microsoft.com/office/drawing/2014/main" id="{73B4F38F-5F5D-6D8E-6A6D-86918C6651FD}"/>
                </a:ext>
              </a:extLst>
            </p:cNvPr>
            <p:cNvGrpSpPr/>
            <p:nvPr/>
          </p:nvGrpSpPr>
          <p:grpSpPr>
            <a:xfrm>
              <a:off x="2160077" y="2168687"/>
              <a:ext cx="273939" cy="273939"/>
              <a:chOff x="5957920" y="3290887"/>
              <a:chExt cx="273939" cy="273939"/>
            </a:xfrm>
          </p:grpSpPr>
          <p:sp>
            <p:nvSpPr>
              <p:cNvPr id="26" name="Freeform: Shape 25">
                <a:extLst>
                  <a:ext uri="{FF2B5EF4-FFF2-40B4-BE49-F238E27FC236}">
                    <a16:creationId xmlns:a16="http://schemas.microsoft.com/office/drawing/2014/main" id="{035D056D-C58C-9324-F522-6B5C874D5828}"/>
                  </a:ext>
                </a:extLst>
              </p:cNvPr>
              <p:cNvSpPr/>
              <p:nvPr/>
            </p:nvSpPr>
            <p:spPr>
              <a:xfrm rot="18900000">
                <a:off x="5957920" y="3290887"/>
                <a:ext cx="273939" cy="273939"/>
              </a:xfrm>
              <a:custGeom>
                <a:avLst/>
                <a:gdLst>
                  <a:gd name="connsiteX0" fmla="*/ 273939 w 273939"/>
                  <a:gd name="connsiteY0" fmla="*/ 136970 h 273939"/>
                  <a:gd name="connsiteX1" fmla="*/ 136970 w 273939"/>
                  <a:gd name="connsiteY1" fmla="*/ 273939 h 273939"/>
                  <a:gd name="connsiteX2" fmla="*/ 0 w 273939"/>
                  <a:gd name="connsiteY2" fmla="*/ 136970 h 273939"/>
                  <a:gd name="connsiteX3" fmla="*/ 136970 w 273939"/>
                  <a:gd name="connsiteY3" fmla="*/ 0 h 273939"/>
                  <a:gd name="connsiteX4" fmla="*/ 273939 w 273939"/>
                  <a:gd name="connsiteY4" fmla="*/ 136970 h 273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39" h="273939">
                    <a:moveTo>
                      <a:pt x="273939" y="136970"/>
                    </a:moveTo>
                    <a:cubicBezTo>
                      <a:pt x="273939" y="212616"/>
                      <a:pt x="212616" y="273939"/>
                      <a:pt x="136970" y="273939"/>
                    </a:cubicBezTo>
                    <a:cubicBezTo>
                      <a:pt x="61323" y="273939"/>
                      <a:pt x="0" y="212616"/>
                      <a:pt x="0" y="136970"/>
                    </a:cubicBezTo>
                    <a:cubicBezTo>
                      <a:pt x="0" y="61323"/>
                      <a:pt x="61323" y="0"/>
                      <a:pt x="136970" y="0"/>
                    </a:cubicBezTo>
                    <a:cubicBezTo>
                      <a:pt x="212616" y="0"/>
                      <a:pt x="273939" y="61323"/>
                      <a:pt x="273939" y="136970"/>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25244CAF-83B5-7C8D-E4C6-280A7048F9C7}"/>
                  </a:ext>
                </a:extLst>
              </p:cNvPr>
              <p:cNvSpPr/>
              <p:nvPr/>
            </p:nvSpPr>
            <p:spPr>
              <a:xfrm>
                <a:off x="6049422" y="3359562"/>
                <a:ext cx="83153" cy="136398"/>
              </a:xfrm>
              <a:custGeom>
                <a:avLst/>
                <a:gdLst>
                  <a:gd name="connsiteX0" fmla="*/ 0 w 83153"/>
                  <a:gd name="connsiteY0" fmla="*/ 118015 h 136398"/>
                  <a:gd name="connsiteX1" fmla="*/ 44196 w 83153"/>
                  <a:gd name="connsiteY1" fmla="*/ 136398 h 136398"/>
                  <a:gd name="connsiteX2" fmla="*/ 83153 w 83153"/>
                  <a:gd name="connsiteY2" fmla="*/ 102299 h 136398"/>
                  <a:gd name="connsiteX3" fmla="*/ 44196 w 83153"/>
                  <a:gd name="connsiteY3" fmla="*/ 68199 h 136398"/>
                  <a:gd name="connsiteX4" fmla="*/ 5239 w 83153"/>
                  <a:gd name="connsiteY4" fmla="*/ 34100 h 136398"/>
                  <a:gd name="connsiteX5" fmla="*/ 44196 w 83153"/>
                  <a:gd name="connsiteY5" fmla="*/ 0 h 136398"/>
                  <a:gd name="connsiteX6" fmla="*/ 78105 w 83153"/>
                  <a:gd name="connsiteY6" fmla="*/ 17145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153" h="136398">
                    <a:moveTo>
                      <a:pt x="0" y="118015"/>
                    </a:moveTo>
                    <a:cubicBezTo>
                      <a:pt x="12097" y="128492"/>
                      <a:pt x="30766" y="136398"/>
                      <a:pt x="44196" y="136398"/>
                    </a:cubicBezTo>
                    <a:cubicBezTo>
                      <a:pt x="65723" y="136398"/>
                      <a:pt x="83153" y="121158"/>
                      <a:pt x="83153" y="102299"/>
                    </a:cubicBezTo>
                    <a:cubicBezTo>
                      <a:pt x="83153" y="83439"/>
                      <a:pt x="64484" y="74200"/>
                      <a:pt x="44196" y="68199"/>
                    </a:cubicBezTo>
                    <a:cubicBezTo>
                      <a:pt x="23146" y="61627"/>
                      <a:pt x="5239" y="52959"/>
                      <a:pt x="5239" y="34100"/>
                    </a:cubicBezTo>
                    <a:cubicBezTo>
                      <a:pt x="5239" y="15240"/>
                      <a:pt x="22670" y="0"/>
                      <a:pt x="44196" y="0"/>
                    </a:cubicBezTo>
                    <a:cubicBezTo>
                      <a:pt x="58674" y="0"/>
                      <a:pt x="71342" y="6953"/>
                      <a:pt x="78105" y="17145"/>
                    </a:cubicBez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418DC53A-91B5-C40C-2508-B873CD96368F}"/>
                  </a:ext>
                </a:extLst>
              </p:cNvPr>
              <p:cNvSpPr/>
              <p:nvPr/>
            </p:nvSpPr>
            <p:spPr>
              <a:xfrm>
                <a:off x="6093618" y="3340989"/>
                <a:ext cx="9525" cy="173640"/>
              </a:xfrm>
              <a:custGeom>
                <a:avLst/>
                <a:gdLst>
                  <a:gd name="connsiteX0" fmla="*/ 0 w 9525"/>
                  <a:gd name="connsiteY0" fmla="*/ 0 h 173640"/>
                  <a:gd name="connsiteX1" fmla="*/ 0 w 9525"/>
                  <a:gd name="connsiteY1" fmla="*/ 173641 h 173640"/>
                </a:gdLst>
                <a:ahLst/>
                <a:cxnLst>
                  <a:cxn ang="0">
                    <a:pos x="connsiteX0" y="connsiteY0"/>
                  </a:cxn>
                  <a:cxn ang="0">
                    <a:pos x="connsiteX1" y="connsiteY1"/>
                  </a:cxn>
                </a:cxnLst>
                <a:rect l="l" t="t" r="r" b="b"/>
                <a:pathLst>
                  <a:path w="9525" h="173640">
                    <a:moveTo>
                      <a:pt x="0" y="0"/>
                    </a:moveTo>
                    <a:lnTo>
                      <a:pt x="0" y="173641"/>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C3ECCAB1-9275-B36E-1811-00C4BD0C8570}"/>
                </a:ext>
              </a:extLst>
            </p:cNvPr>
            <p:cNvGrpSpPr/>
            <p:nvPr/>
          </p:nvGrpSpPr>
          <p:grpSpPr>
            <a:xfrm>
              <a:off x="665982" y="2174021"/>
              <a:ext cx="256317" cy="263271"/>
              <a:chOff x="5967412" y="3295649"/>
              <a:chExt cx="256317" cy="263271"/>
            </a:xfrm>
          </p:grpSpPr>
          <p:sp>
            <p:nvSpPr>
              <p:cNvPr id="32" name="Freeform: Shape 31">
                <a:extLst>
                  <a:ext uri="{FF2B5EF4-FFF2-40B4-BE49-F238E27FC236}">
                    <a16:creationId xmlns:a16="http://schemas.microsoft.com/office/drawing/2014/main" id="{F346795C-86AE-3005-8F66-046AA796A5DE}"/>
                  </a:ext>
                </a:extLst>
              </p:cNvPr>
              <p:cNvSpPr/>
              <p:nvPr/>
            </p:nvSpPr>
            <p:spPr>
              <a:xfrm>
                <a:off x="6042183" y="3493959"/>
                <a:ext cx="180498" cy="29241"/>
              </a:xfrm>
              <a:custGeom>
                <a:avLst/>
                <a:gdLst>
                  <a:gd name="connsiteX0" fmla="*/ 0 w 180498"/>
                  <a:gd name="connsiteY0" fmla="*/ 0 h 29241"/>
                  <a:gd name="connsiteX1" fmla="*/ 90202 w 180498"/>
                  <a:gd name="connsiteY1" fmla="*/ 29242 h 29241"/>
                  <a:gd name="connsiteX2" fmla="*/ 180499 w 180498"/>
                  <a:gd name="connsiteY2" fmla="*/ 0 h 29241"/>
                </a:gdLst>
                <a:ahLst/>
                <a:cxnLst>
                  <a:cxn ang="0">
                    <a:pos x="connsiteX0" y="connsiteY0"/>
                  </a:cxn>
                  <a:cxn ang="0">
                    <a:pos x="connsiteX1" y="connsiteY1"/>
                  </a:cxn>
                  <a:cxn ang="0">
                    <a:pos x="connsiteX2" y="connsiteY2"/>
                  </a:cxn>
                </a:cxnLst>
                <a:rect l="l" t="t" r="r" b="b"/>
                <a:pathLst>
                  <a:path w="180498" h="29241">
                    <a:moveTo>
                      <a:pt x="0" y="0"/>
                    </a:moveTo>
                    <a:cubicBezTo>
                      <a:pt x="0" y="16097"/>
                      <a:pt x="40386" y="29242"/>
                      <a:pt x="90202" y="29242"/>
                    </a:cubicBezTo>
                    <a:cubicBezTo>
                      <a:pt x="140017" y="29242"/>
                      <a:pt x="180499" y="16193"/>
                      <a:pt x="180499" y="0"/>
                    </a:cubicBez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577CC55-462E-C8EB-987A-6836C91E1CD2}"/>
                  </a:ext>
                </a:extLst>
              </p:cNvPr>
              <p:cNvSpPr/>
              <p:nvPr/>
            </p:nvSpPr>
            <p:spPr>
              <a:xfrm>
                <a:off x="6042183" y="3456717"/>
                <a:ext cx="180498" cy="102203"/>
              </a:xfrm>
              <a:custGeom>
                <a:avLst/>
                <a:gdLst>
                  <a:gd name="connsiteX0" fmla="*/ 180499 w 180498"/>
                  <a:gd name="connsiteY0" fmla="*/ 0 h 102203"/>
                  <a:gd name="connsiteX1" fmla="*/ 180499 w 180498"/>
                  <a:gd name="connsiteY1" fmla="*/ 72962 h 102203"/>
                  <a:gd name="connsiteX2" fmla="*/ 90202 w 180498"/>
                  <a:gd name="connsiteY2" fmla="*/ 102203 h 102203"/>
                  <a:gd name="connsiteX3" fmla="*/ 0 w 180498"/>
                  <a:gd name="connsiteY3" fmla="*/ 72962 h 102203"/>
                  <a:gd name="connsiteX4" fmla="*/ 0 w 180498"/>
                  <a:gd name="connsiteY4" fmla="*/ 0 h 102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 h="102203">
                    <a:moveTo>
                      <a:pt x="180499" y="0"/>
                    </a:moveTo>
                    <a:lnTo>
                      <a:pt x="180499" y="72962"/>
                    </a:lnTo>
                    <a:cubicBezTo>
                      <a:pt x="180499" y="89059"/>
                      <a:pt x="140113" y="102203"/>
                      <a:pt x="90202" y="102203"/>
                    </a:cubicBezTo>
                    <a:cubicBezTo>
                      <a:pt x="40291" y="102203"/>
                      <a:pt x="0" y="89154"/>
                      <a:pt x="0" y="72962"/>
                    </a:cubicBezTo>
                    <a:lnTo>
                      <a:pt x="0" y="0"/>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49D076B-D1E9-DB3A-1693-B9789F07099F}"/>
                  </a:ext>
                </a:extLst>
              </p:cNvPr>
              <p:cNvSpPr/>
              <p:nvPr/>
            </p:nvSpPr>
            <p:spPr>
              <a:xfrm>
                <a:off x="6042183" y="3423570"/>
                <a:ext cx="180498" cy="62293"/>
              </a:xfrm>
              <a:custGeom>
                <a:avLst/>
                <a:gdLst>
                  <a:gd name="connsiteX0" fmla="*/ 180499 w 180498"/>
                  <a:gd name="connsiteY0" fmla="*/ 31147 h 62293"/>
                  <a:gd name="connsiteX1" fmla="*/ 90202 w 180498"/>
                  <a:gd name="connsiteY1" fmla="*/ 62293 h 62293"/>
                  <a:gd name="connsiteX2" fmla="*/ 0 w 180498"/>
                  <a:gd name="connsiteY2" fmla="*/ 31147 h 62293"/>
                  <a:gd name="connsiteX3" fmla="*/ 90202 w 180498"/>
                  <a:gd name="connsiteY3" fmla="*/ 0 h 62293"/>
                  <a:gd name="connsiteX4" fmla="*/ 180499 w 180498"/>
                  <a:gd name="connsiteY4" fmla="*/ 31147 h 62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 h="62293">
                    <a:moveTo>
                      <a:pt x="180499" y="31147"/>
                    </a:moveTo>
                    <a:cubicBezTo>
                      <a:pt x="180499" y="48387"/>
                      <a:pt x="140113" y="62293"/>
                      <a:pt x="90202" y="62293"/>
                    </a:cubicBezTo>
                    <a:cubicBezTo>
                      <a:pt x="40291" y="62293"/>
                      <a:pt x="0" y="48387"/>
                      <a:pt x="0" y="31147"/>
                    </a:cubicBezTo>
                    <a:cubicBezTo>
                      <a:pt x="0" y="13907"/>
                      <a:pt x="40386" y="0"/>
                      <a:pt x="90202" y="0"/>
                    </a:cubicBezTo>
                    <a:cubicBezTo>
                      <a:pt x="140017" y="0"/>
                      <a:pt x="180499" y="13907"/>
                      <a:pt x="180499" y="31147"/>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EF4C7F19-906B-0F8C-1C34-D31052186018}"/>
                  </a:ext>
                </a:extLst>
              </p:cNvPr>
              <p:cNvSpPr/>
              <p:nvPr/>
            </p:nvSpPr>
            <p:spPr>
              <a:xfrm>
                <a:off x="5967412" y="3295649"/>
                <a:ext cx="248126" cy="231457"/>
              </a:xfrm>
              <a:custGeom>
                <a:avLst/>
                <a:gdLst>
                  <a:gd name="connsiteX0" fmla="*/ 74771 w 248126"/>
                  <a:gd name="connsiteY0" fmla="*/ 231458 h 231457"/>
                  <a:gd name="connsiteX1" fmla="*/ 0 w 248126"/>
                  <a:gd name="connsiteY1" fmla="*/ 160020 h 231457"/>
                  <a:gd name="connsiteX2" fmla="*/ 159925 w 248126"/>
                  <a:gd name="connsiteY2" fmla="*/ 0 h 231457"/>
                  <a:gd name="connsiteX3" fmla="*/ 248126 w 248126"/>
                  <a:gd name="connsiteY3" fmla="*/ 88202 h 231457"/>
                  <a:gd name="connsiteX4" fmla="*/ 205264 w 248126"/>
                  <a:gd name="connsiteY4" fmla="*/ 131255 h 231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26" h="231457">
                    <a:moveTo>
                      <a:pt x="74771" y="231458"/>
                    </a:moveTo>
                    <a:lnTo>
                      <a:pt x="0" y="160020"/>
                    </a:lnTo>
                    <a:lnTo>
                      <a:pt x="159925" y="0"/>
                    </a:lnTo>
                    <a:lnTo>
                      <a:pt x="248126" y="88202"/>
                    </a:lnTo>
                    <a:lnTo>
                      <a:pt x="205264" y="131255"/>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5E5A88CB-336F-F475-C305-DA2EF201A9EB}"/>
                  </a:ext>
                </a:extLst>
              </p:cNvPr>
              <p:cNvSpPr/>
              <p:nvPr/>
            </p:nvSpPr>
            <p:spPr>
              <a:xfrm>
                <a:off x="6201822" y="3393757"/>
                <a:ext cx="21907" cy="41147"/>
              </a:xfrm>
              <a:custGeom>
                <a:avLst/>
                <a:gdLst>
                  <a:gd name="connsiteX0" fmla="*/ 3715 w 21907"/>
                  <a:gd name="connsiteY0" fmla="*/ 0 h 41147"/>
                  <a:gd name="connsiteX1" fmla="*/ 21907 w 21907"/>
                  <a:gd name="connsiteY1" fmla="*/ 25241 h 41147"/>
                  <a:gd name="connsiteX2" fmla="*/ 0 w 21907"/>
                  <a:gd name="connsiteY2" fmla="*/ 41148 h 41147"/>
                </a:gdLst>
                <a:ahLst/>
                <a:cxnLst>
                  <a:cxn ang="0">
                    <a:pos x="connsiteX0" y="connsiteY0"/>
                  </a:cxn>
                  <a:cxn ang="0">
                    <a:pos x="connsiteX1" y="connsiteY1"/>
                  </a:cxn>
                  <a:cxn ang="0">
                    <a:pos x="connsiteX2" y="connsiteY2"/>
                  </a:cxn>
                </a:cxnLst>
                <a:rect l="l" t="t" r="r" b="b"/>
                <a:pathLst>
                  <a:path w="21907" h="41147">
                    <a:moveTo>
                      <a:pt x="3715" y="0"/>
                    </a:moveTo>
                    <a:lnTo>
                      <a:pt x="21907" y="25241"/>
                    </a:lnTo>
                    <a:lnTo>
                      <a:pt x="0" y="41148"/>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sp>
          <p:nvSpPr>
            <p:cNvPr id="43" name="Rectangle: Rounded Corners 42">
              <a:extLst>
                <a:ext uri="{FF2B5EF4-FFF2-40B4-BE49-F238E27FC236}">
                  <a16:creationId xmlns:a16="http://schemas.microsoft.com/office/drawing/2014/main" id="{A8E2A332-2CE4-4D2C-746A-E83D66E437FC}"/>
                </a:ext>
              </a:extLst>
            </p:cNvPr>
            <p:cNvSpPr/>
            <p:nvPr/>
          </p:nvSpPr>
          <p:spPr>
            <a:xfrm>
              <a:off x="533399" y="2657807"/>
              <a:ext cx="1403349"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Time</a:t>
              </a:r>
            </a:p>
          </p:txBody>
        </p:sp>
        <p:grpSp>
          <p:nvGrpSpPr>
            <p:cNvPr id="57" name="Group 56">
              <a:extLst>
                <a:ext uri="{FF2B5EF4-FFF2-40B4-BE49-F238E27FC236}">
                  <a16:creationId xmlns:a16="http://schemas.microsoft.com/office/drawing/2014/main" id="{F532A7B4-171B-BF25-D105-FA12BAE955E9}"/>
                </a:ext>
              </a:extLst>
            </p:cNvPr>
            <p:cNvGrpSpPr/>
            <p:nvPr/>
          </p:nvGrpSpPr>
          <p:grpSpPr>
            <a:xfrm>
              <a:off x="710191" y="2744781"/>
              <a:ext cx="228063" cy="274510"/>
              <a:chOff x="5981699" y="3290887"/>
              <a:chExt cx="228063" cy="274510"/>
            </a:xfrm>
          </p:grpSpPr>
          <p:sp>
            <p:nvSpPr>
              <p:cNvPr id="53" name="Freeform: Shape 52">
                <a:extLst>
                  <a:ext uri="{FF2B5EF4-FFF2-40B4-BE49-F238E27FC236}">
                    <a16:creationId xmlns:a16="http://schemas.microsoft.com/office/drawing/2014/main" id="{60EBE8DF-57D8-CC3A-5AE3-27A0850EA110}"/>
                  </a:ext>
                </a:extLst>
              </p:cNvPr>
              <p:cNvSpPr/>
              <p:nvPr/>
            </p:nvSpPr>
            <p:spPr>
              <a:xfrm>
                <a:off x="6173239" y="3332594"/>
                <a:ext cx="36523" cy="37072"/>
              </a:xfrm>
              <a:custGeom>
                <a:avLst/>
                <a:gdLst>
                  <a:gd name="connsiteX0" fmla="*/ 20392 w 36523"/>
                  <a:gd name="connsiteY0" fmla="*/ 37065 h 37072"/>
                  <a:gd name="connsiteX1" fmla="*/ 35536 w 36523"/>
                  <a:gd name="connsiteY1" fmla="*/ 21634 h 37072"/>
                  <a:gd name="connsiteX2" fmla="*/ 36489 w 36523"/>
                  <a:gd name="connsiteY2" fmla="*/ 19920 h 37072"/>
                  <a:gd name="connsiteX3" fmla="*/ 36108 w 36523"/>
                  <a:gd name="connsiteY3" fmla="*/ 18396 h 37072"/>
                  <a:gd name="connsiteX4" fmla="*/ 18391 w 36523"/>
                  <a:gd name="connsiteY4" fmla="*/ 394 h 37072"/>
                  <a:gd name="connsiteX5" fmla="*/ 16867 w 36523"/>
                  <a:gd name="connsiteY5" fmla="*/ 13 h 37072"/>
                  <a:gd name="connsiteX6" fmla="*/ 15153 w 36523"/>
                  <a:gd name="connsiteY6" fmla="*/ 965 h 37072"/>
                  <a:gd name="connsiteX7" fmla="*/ 8 w 36523"/>
                  <a:gd name="connsiteY7" fmla="*/ 16300 h 37072"/>
                  <a:gd name="connsiteX8" fmla="*/ 20487 w 36523"/>
                  <a:gd name="connsiteY8" fmla="*/ 37065 h 3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23" h="37072">
                    <a:moveTo>
                      <a:pt x="20392" y="37065"/>
                    </a:moveTo>
                    <a:lnTo>
                      <a:pt x="35536" y="21634"/>
                    </a:lnTo>
                    <a:cubicBezTo>
                      <a:pt x="36013" y="21158"/>
                      <a:pt x="36394" y="20491"/>
                      <a:pt x="36489" y="19920"/>
                    </a:cubicBezTo>
                    <a:cubicBezTo>
                      <a:pt x="36584" y="19253"/>
                      <a:pt x="36489" y="18777"/>
                      <a:pt x="36108" y="18396"/>
                    </a:cubicBezTo>
                    <a:lnTo>
                      <a:pt x="18391" y="394"/>
                    </a:lnTo>
                    <a:cubicBezTo>
                      <a:pt x="18391" y="394"/>
                      <a:pt x="17439" y="-83"/>
                      <a:pt x="16867" y="13"/>
                    </a:cubicBezTo>
                    <a:cubicBezTo>
                      <a:pt x="16296" y="108"/>
                      <a:pt x="15629" y="489"/>
                      <a:pt x="15153" y="965"/>
                    </a:cubicBezTo>
                    <a:lnTo>
                      <a:pt x="8" y="16300"/>
                    </a:lnTo>
                    <a:cubicBezTo>
                      <a:pt x="-468" y="16777"/>
                      <a:pt x="19915" y="37541"/>
                      <a:pt x="20487" y="37065"/>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76CCFE3A-FDD7-D9DB-69D8-15CFD34B29B8}"/>
                  </a:ext>
                </a:extLst>
              </p:cNvPr>
              <p:cNvSpPr/>
              <p:nvPr/>
            </p:nvSpPr>
            <p:spPr>
              <a:xfrm>
                <a:off x="6085141" y="3399377"/>
                <a:ext cx="58674" cy="60293"/>
              </a:xfrm>
              <a:custGeom>
                <a:avLst/>
                <a:gdLst>
                  <a:gd name="connsiteX0" fmla="*/ 58674 w 58674"/>
                  <a:gd name="connsiteY0" fmla="*/ 0 h 60293"/>
                  <a:gd name="connsiteX1" fmla="*/ 0 w 58674"/>
                  <a:gd name="connsiteY1" fmla="*/ 60293 h 60293"/>
                </a:gdLst>
                <a:ahLst/>
                <a:cxnLst>
                  <a:cxn ang="0">
                    <a:pos x="connsiteX0" y="connsiteY0"/>
                  </a:cxn>
                  <a:cxn ang="0">
                    <a:pos x="connsiteX1" y="connsiteY1"/>
                  </a:cxn>
                </a:cxnLst>
                <a:rect l="l" t="t" r="r" b="b"/>
                <a:pathLst>
                  <a:path w="58674" h="60293">
                    <a:moveTo>
                      <a:pt x="58674" y="0"/>
                    </a:moveTo>
                    <a:lnTo>
                      <a:pt x="0" y="60293"/>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C4484791-134E-D23C-E0C8-B3D3F1E11698}"/>
                  </a:ext>
                </a:extLst>
              </p:cNvPr>
              <p:cNvSpPr/>
              <p:nvPr/>
            </p:nvSpPr>
            <p:spPr>
              <a:xfrm>
                <a:off x="5981699" y="3344608"/>
                <a:ext cx="217932" cy="220789"/>
              </a:xfrm>
              <a:custGeom>
                <a:avLst/>
                <a:gdLst>
                  <a:gd name="connsiteX0" fmla="*/ 217932 w 217932"/>
                  <a:gd name="connsiteY0" fmla="*/ 110395 h 220789"/>
                  <a:gd name="connsiteX1" fmla="*/ 108966 w 217932"/>
                  <a:gd name="connsiteY1" fmla="*/ 220790 h 220789"/>
                  <a:gd name="connsiteX2" fmla="*/ 0 w 217932"/>
                  <a:gd name="connsiteY2" fmla="*/ 110395 h 220789"/>
                  <a:gd name="connsiteX3" fmla="*/ 108966 w 217932"/>
                  <a:gd name="connsiteY3" fmla="*/ 0 h 220789"/>
                  <a:gd name="connsiteX4" fmla="*/ 217932 w 217932"/>
                  <a:gd name="connsiteY4" fmla="*/ 110395 h 220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32" h="220789">
                    <a:moveTo>
                      <a:pt x="217932" y="110395"/>
                    </a:moveTo>
                    <a:cubicBezTo>
                      <a:pt x="217932" y="171364"/>
                      <a:pt x="169146" y="220790"/>
                      <a:pt x="108966" y="220790"/>
                    </a:cubicBezTo>
                    <a:cubicBezTo>
                      <a:pt x="48786" y="220790"/>
                      <a:pt x="0" y="171364"/>
                      <a:pt x="0" y="110395"/>
                    </a:cubicBezTo>
                    <a:cubicBezTo>
                      <a:pt x="0" y="49425"/>
                      <a:pt x="48786" y="0"/>
                      <a:pt x="108966" y="0"/>
                    </a:cubicBezTo>
                    <a:cubicBezTo>
                      <a:pt x="169146" y="0"/>
                      <a:pt x="217932" y="49425"/>
                      <a:pt x="217932" y="110395"/>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02F82DDE-3E11-059C-7000-9AE8DE67578F}"/>
                  </a:ext>
                </a:extLst>
              </p:cNvPr>
              <p:cNvSpPr/>
              <p:nvPr/>
            </p:nvSpPr>
            <p:spPr>
              <a:xfrm>
                <a:off x="6057232" y="3290887"/>
                <a:ext cx="66675" cy="55149"/>
              </a:xfrm>
              <a:custGeom>
                <a:avLst/>
                <a:gdLst>
                  <a:gd name="connsiteX0" fmla="*/ 47434 w 66675"/>
                  <a:gd name="connsiteY0" fmla="*/ 55150 h 55149"/>
                  <a:gd name="connsiteX1" fmla="*/ 47434 w 66675"/>
                  <a:gd name="connsiteY1" fmla="*/ 37719 h 55149"/>
                  <a:gd name="connsiteX2" fmla="*/ 66675 w 66675"/>
                  <a:gd name="connsiteY2" fmla="*/ 37719 h 55149"/>
                  <a:gd name="connsiteX3" fmla="*/ 66675 w 66675"/>
                  <a:gd name="connsiteY3" fmla="*/ 6001 h 55149"/>
                  <a:gd name="connsiteX4" fmla="*/ 60674 w 66675"/>
                  <a:gd name="connsiteY4" fmla="*/ 0 h 55149"/>
                  <a:gd name="connsiteX5" fmla="*/ 8953 w 66675"/>
                  <a:gd name="connsiteY5" fmla="*/ 0 h 55149"/>
                  <a:gd name="connsiteX6" fmla="*/ 0 w 66675"/>
                  <a:gd name="connsiteY6" fmla="*/ 6001 h 55149"/>
                  <a:gd name="connsiteX7" fmla="*/ 0 w 66675"/>
                  <a:gd name="connsiteY7" fmla="*/ 37719 h 55149"/>
                  <a:gd name="connsiteX8" fmla="*/ 18478 w 66675"/>
                  <a:gd name="connsiteY8" fmla="*/ 37719 h 55149"/>
                  <a:gd name="connsiteX9" fmla="*/ 18478 w 66675"/>
                  <a:gd name="connsiteY9" fmla="*/ 55150 h 5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55149">
                    <a:moveTo>
                      <a:pt x="47434" y="55150"/>
                    </a:moveTo>
                    <a:lnTo>
                      <a:pt x="47434" y="37719"/>
                    </a:lnTo>
                    <a:lnTo>
                      <a:pt x="66675" y="37719"/>
                    </a:lnTo>
                    <a:lnTo>
                      <a:pt x="66675" y="6001"/>
                    </a:lnTo>
                    <a:cubicBezTo>
                      <a:pt x="66675" y="2667"/>
                      <a:pt x="64008" y="0"/>
                      <a:pt x="60674" y="0"/>
                    </a:cubicBezTo>
                    <a:lnTo>
                      <a:pt x="8953" y="0"/>
                    </a:lnTo>
                    <a:cubicBezTo>
                      <a:pt x="5620" y="0"/>
                      <a:pt x="0" y="2667"/>
                      <a:pt x="0" y="6001"/>
                    </a:cubicBezTo>
                    <a:lnTo>
                      <a:pt x="0" y="37719"/>
                    </a:lnTo>
                    <a:lnTo>
                      <a:pt x="18478" y="37719"/>
                    </a:lnTo>
                    <a:lnTo>
                      <a:pt x="18478" y="55150"/>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sp>
          <p:nvSpPr>
            <p:cNvPr id="58" name="Rectangle: Rounded Corners 57">
              <a:extLst>
                <a:ext uri="{FF2B5EF4-FFF2-40B4-BE49-F238E27FC236}">
                  <a16:creationId xmlns:a16="http://schemas.microsoft.com/office/drawing/2014/main" id="{FA1F3BEA-F740-8823-9167-01A9176AB8B1}"/>
                </a:ext>
              </a:extLst>
            </p:cNvPr>
            <p:cNvSpPr/>
            <p:nvPr/>
          </p:nvSpPr>
          <p:spPr>
            <a:xfrm>
              <a:off x="2029572" y="2657807"/>
              <a:ext cx="1696610"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People</a:t>
              </a:r>
            </a:p>
          </p:txBody>
        </p:sp>
        <p:grpSp>
          <p:nvGrpSpPr>
            <p:cNvPr id="69" name="Group 68">
              <a:extLst>
                <a:ext uri="{FF2B5EF4-FFF2-40B4-BE49-F238E27FC236}">
                  <a16:creationId xmlns:a16="http://schemas.microsoft.com/office/drawing/2014/main" id="{74249425-E399-DE8E-D29B-97AFE649D670}"/>
                </a:ext>
              </a:extLst>
            </p:cNvPr>
            <p:cNvGrpSpPr/>
            <p:nvPr/>
          </p:nvGrpSpPr>
          <p:grpSpPr>
            <a:xfrm>
              <a:off x="2153261" y="2731074"/>
              <a:ext cx="301542" cy="301542"/>
              <a:chOff x="5957887" y="3290887"/>
              <a:chExt cx="274129" cy="274129"/>
            </a:xfrm>
          </p:grpSpPr>
          <p:sp>
            <p:nvSpPr>
              <p:cNvPr id="67" name="Freeform: Shape 66">
                <a:extLst>
                  <a:ext uri="{FF2B5EF4-FFF2-40B4-BE49-F238E27FC236}">
                    <a16:creationId xmlns:a16="http://schemas.microsoft.com/office/drawing/2014/main" id="{E422892A-9EFA-49F9-0654-568F83D0992B}"/>
                  </a:ext>
                </a:extLst>
              </p:cNvPr>
              <p:cNvSpPr/>
              <p:nvPr/>
            </p:nvSpPr>
            <p:spPr>
              <a:xfrm>
                <a:off x="5957887" y="3290887"/>
                <a:ext cx="274129" cy="274129"/>
              </a:xfrm>
              <a:custGeom>
                <a:avLst/>
                <a:gdLst>
                  <a:gd name="connsiteX0" fmla="*/ 137065 w 274129"/>
                  <a:gd name="connsiteY0" fmla="*/ 0 h 274129"/>
                  <a:gd name="connsiteX1" fmla="*/ 0 w 274129"/>
                  <a:gd name="connsiteY1" fmla="*/ 137065 h 274129"/>
                  <a:gd name="connsiteX2" fmla="*/ 137065 w 274129"/>
                  <a:gd name="connsiteY2" fmla="*/ 274130 h 274129"/>
                  <a:gd name="connsiteX3" fmla="*/ 274130 w 274129"/>
                  <a:gd name="connsiteY3" fmla="*/ 137065 h 274129"/>
                  <a:gd name="connsiteX4" fmla="*/ 137065 w 274129"/>
                  <a:gd name="connsiteY4" fmla="*/ 0 h 274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29" h="274129">
                    <a:moveTo>
                      <a:pt x="137065" y="0"/>
                    </a:moveTo>
                    <a:cubicBezTo>
                      <a:pt x="61436" y="0"/>
                      <a:pt x="0" y="61436"/>
                      <a:pt x="0" y="137065"/>
                    </a:cubicBezTo>
                    <a:cubicBezTo>
                      <a:pt x="0" y="212693"/>
                      <a:pt x="61436" y="274130"/>
                      <a:pt x="137065" y="274130"/>
                    </a:cubicBezTo>
                    <a:cubicBezTo>
                      <a:pt x="212693" y="274130"/>
                      <a:pt x="274130" y="212598"/>
                      <a:pt x="274130" y="137065"/>
                    </a:cubicBezTo>
                    <a:cubicBezTo>
                      <a:pt x="274130" y="61532"/>
                      <a:pt x="212598" y="0"/>
                      <a:pt x="137065" y="0"/>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B9749369-92B7-E505-355B-0FBAD3F88303}"/>
                  </a:ext>
                </a:extLst>
              </p:cNvPr>
              <p:cNvSpPr/>
              <p:nvPr/>
            </p:nvSpPr>
            <p:spPr>
              <a:xfrm>
                <a:off x="6006464" y="3348037"/>
                <a:ext cx="179641" cy="182118"/>
              </a:xfrm>
              <a:custGeom>
                <a:avLst/>
                <a:gdLst>
                  <a:gd name="connsiteX0" fmla="*/ 179642 w 179641"/>
                  <a:gd name="connsiteY0" fmla="*/ 182118 h 182118"/>
                  <a:gd name="connsiteX1" fmla="*/ 118301 w 179641"/>
                  <a:gd name="connsiteY1" fmla="*/ 146590 h 182118"/>
                  <a:gd name="connsiteX2" fmla="*/ 118301 w 179641"/>
                  <a:gd name="connsiteY2" fmla="*/ 134588 h 182118"/>
                  <a:gd name="connsiteX3" fmla="*/ 136208 w 179641"/>
                  <a:gd name="connsiteY3" fmla="*/ 101822 h 182118"/>
                  <a:gd name="connsiteX4" fmla="*/ 139922 w 179641"/>
                  <a:gd name="connsiteY4" fmla="*/ 73628 h 182118"/>
                  <a:gd name="connsiteX5" fmla="*/ 139922 w 179641"/>
                  <a:gd name="connsiteY5" fmla="*/ 46768 h 182118"/>
                  <a:gd name="connsiteX6" fmla="*/ 89154 w 179641"/>
                  <a:gd name="connsiteY6" fmla="*/ 0 h 182118"/>
                  <a:gd name="connsiteX7" fmla="*/ 38291 w 179641"/>
                  <a:gd name="connsiteY7" fmla="*/ 46768 h 182118"/>
                  <a:gd name="connsiteX8" fmla="*/ 38291 w 179641"/>
                  <a:gd name="connsiteY8" fmla="*/ 73628 h 182118"/>
                  <a:gd name="connsiteX9" fmla="*/ 42005 w 179641"/>
                  <a:gd name="connsiteY9" fmla="*/ 101822 h 182118"/>
                  <a:gd name="connsiteX10" fmla="*/ 59912 w 179641"/>
                  <a:gd name="connsiteY10" fmla="*/ 134588 h 182118"/>
                  <a:gd name="connsiteX11" fmla="*/ 59912 w 179641"/>
                  <a:gd name="connsiteY11" fmla="*/ 146590 h 182118"/>
                  <a:gd name="connsiteX12" fmla="*/ 0 w 179641"/>
                  <a:gd name="connsiteY12" fmla="*/ 181451 h 18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641" h="182118">
                    <a:moveTo>
                      <a:pt x="179642" y="182118"/>
                    </a:moveTo>
                    <a:cubicBezTo>
                      <a:pt x="149924" y="169736"/>
                      <a:pt x="121063" y="155448"/>
                      <a:pt x="118301" y="146590"/>
                    </a:cubicBezTo>
                    <a:lnTo>
                      <a:pt x="118301" y="134588"/>
                    </a:lnTo>
                    <a:cubicBezTo>
                      <a:pt x="126206" y="126492"/>
                      <a:pt x="132493" y="115157"/>
                      <a:pt x="136208" y="101822"/>
                    </a:cubicBezTo>
                    <a:cubicBezTo>
                      <a:pt x="145066" y="95631"/>
                      <a:pt x="147352" y="82677"/>
                      <a:pt x="139922" y="73628"/>
                    </a:cubicBezTo>
                    <a:lnTo>
                      <a:pt x="139922" y="46768"/>
                    </a:lnTo>
                    <a:cubicBezTo>
                      <a:pt x="139922" y="19050"/>
                      <a:pt x="124492" y="0"/>
                      <a:pt x="89154" y="0"/>
                    </a:cubicBezTo>
                    <a:cubicBezTo>
                      <a:pt x="53816" y="0"/>
                      <a:pt x="38291" y="19050"/>
                      <a:pt x="38291" y="46768"/>
                    </a:cubicBezTo>
                    <a:lnTo>
                      <a:pt x="38291" y="73628"/>
                    </a:lnTo>
                    <a:cubicBezTo>
                      <a:pt x="30861" y="82772"/>
                      <a:pt x="33242" y="95631"/>
                      <a:pt x="42005" y="101822"/>
                    </a:cubicBezTo>
                    <a:cubicBezTo>
                      <a:pt x="45720" y="115062"/>
                      <a:pt x="52007" y="126397"/>
                      <a:pt x="59912" y="134588"/>
                    </a:cubicBezTo>
                    <a:lnTo>
                      <a:pt x="59912" y="146590"/>
                    </a:lnTo>
                    <a:cubicBezTo>
                      <a:pt x="57055" y="155639"/>
                      <a:pt x="30004" y="168974"/>
                      <a:pt x="0" y="181451"/>
                    </a:cubicBez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sp>
          <p:nvSpPr>
            <p:cNvPr id="70" name="Rectangle: Rounded Corners 69">
              <a:extLst>
                <a:ext uri="{FF2B5EF4-FFF2-40B4-BE49-F238E27FC236}">
                  <a16:creationId xmlns:a16="http://schemas.microsoft.com/office/drawing/2014/main" id="{D4995165-A3A5-B6D4-FB3E-0861B1E7395C}"/>
                </a:ext>
              </a:extLst>
            </p:cNvPr>
            <p:cNvSpPr/>
            <p:nvPr/>
          </p:nvSpPr>
          <p:spPr>
            <a:xfrm>
              <a:off x="533399" y="3234187"/>
              <a:ext cx="3192782"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Competitive advantage</a:t>
              </a:r>
            </a:p>
          </p:txBody>
        </p:sp>
        <p:sp>
          <p:nvSpPr>
            <p:cNvPr id="93" name="Rectangle: Rounded Corners 92">
              <a:extLst>
                <a:ext uri="{FF2B5EF4-FFF2-40B4-BE49-F238E27FC236}">
                  <a16:creationId xmlns:a16="http://schemas.microsoft.com/office/drawing/2014/main" id="{8F89A9CA-98C4-9D9D-7E20-8707B3C6B658}"/>
                </a:ext>
              </a:extLst>
            </p:cNvPr>
            <p:cNvSpPr/>
            <p:nvPr/>
          </p:nvSpPr>
          <p:spPr>
            <a:xfrm>
              <a:off x="533401" y="3805093"/>
              <a:ext cx="1718178"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Reputation</a:t>
              </a:r>
            </a:p>
          </p:txBody>
        </p:sp>
        <p:grpSp>
          <p:nvGrpSpPr>
            <p:cNvPr id="92" name="Group 91">
              <a:extLst>
                <a:ext uri="{FF2B5EF4-FFF2-40B4-BE49-F238E27FC236}">
                  <a16:creationId xmlns:a16="http://schemas.microsoft.com/office/drawing/2014/main" id="{38C4CB33-C2E3-B597-EA44-AF453782721E}"/>
                </a:ext>
              </a:extLst>
            </p:cNvPr>
            <p:cNvGrpSpPr/>
            <p:nvPr/>
          </p:nvGrpSpPr>
          <p:grpSpPr>
            <a:xfrm>
              <a:off x="728002" y="3891059"/>
              <a:ext cx="192441" cy="270955"/>
              <a:chOff x="6000826" y="3295649"/>
              <a:chExt cx="192441" cy="270955"/>
            </a:xfrm>
          </p:grpSpPr>
          <p:sp>
            <p:nvSpPr>
              <p:cNvPr id="90" name="Freeform: Shape 89">
                <a:extLst>
                  <a:ext uri="{FF2B5EF4-FFF2-40B4-BE49-F238E27FC236}">
                    <a16:creationId xmlns:a16="http://schemas.microsoft.com/office/drawing/2014/main" id="{296ECA89-082E-8B1E-39DE-E1AD6DA17434}"/>
                  </a:ext>
                </a:extLst>
              </p:cNvPr>
              <p:cNvSpPr/>
              <p:nvPr/>
            </p:nvSpPr>
            <p:spPr>
              <a:xfrm>
                <a:off x="6054375" y="3295649"/>
                <a:ext cx="85248" cy="114680"/>
              </a:xfrm>
              <a:custGeom>
                <a:avLst/>
                <a:gdLst>
                  <a:gd name="connsiteX0" fmla="*/ 0 w 85248"/>
                  <a:gd name="connsiteY0" fmla="*/ 114681 h 114680"/>
                  <a:gd name="connsiteX1" fmla="*/ 0 w 85248"/>
                  <a:gd name="connsiteY1" fmla="*/ 0 h 114680"/>
                  <a:gd name="connsiteX2" fmla="*/ 85249 w 85248"/>
                  <a:gd name="connsiteY2" fmla="*/ 0 h 114680"/>
                  <a:gd name="connsiteX3" fmla="*/ 85249 w 85248"/>
                  <a:gd name="connsiteY3" fmla="*/ 114681 h 114680"/>
                </a:gdLst>
                <a:ahLst/>
                <a:cxnLst>
                  <a:cxn ang="0">
                    <a:pos x="connsiteX0" y="connsiteY0"/>
                  </a:cxn>
                  <a:cxn ang="0">
                    <a:pos x="connsiteX1" y="connsiteY1"/>
                  </a:cxn>
                  <a:cxn ang="0">
                    <a:pos x="connsiteX2" y="connsiteY2"/>
                  </a:cxn>
                  <a:cxn ang="0">
                    <a:pos x="connsiteX3" y="connsiteY3"/>
                  </a:cxn>
                </a:cxnLst>
                <a:rect l="l" t="t" r="r" b="b"/>
                <a:pathLst>
                  <a:path w="85248" h="114680">
                    <a:moveTo>
                      <a:pt x="0" y="114681"/>
                    </a:moveTo>
                    <a:lnTo>
                      <a:pt x="0" y="0"/>
                    </a:lnTo>
                    <a:lnTo>
                      <a:pt x="85249" y="0"/>
                    </a:lnTo>
                    <a:lnTo>
                      <a:pt x="85249" y="114681"/>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3F974901-C9A6-4074-410C-1CEE3761C840}"/>
                  </a:ext>
                </a:extLst>
              </p:cNvPr>
              <p:cNvSpPr/>
              <p:nvPr/>
            </p:nvSpPr>
            <p:spPr>
              <a:xfrm>
                <a:off x="6000826" y="3384660"/>
                <a:ext cx="192441" cy="181944"/>
              </a:xfrm>
              <a:custGeom>
                <a:avLst/>
                <a:gdLst>
                  <a:gd name="connsiteX0" fmla="*/ 186804 w 192441"/>
                  <a:gd name="connsiteY0" fmla="*/ 65103 h 181944"/>
                  <a:gd name="connsiteX1" fmla="*/ 122700 w 192441"/>
                  <a:gd name="connsiteY1" fmla="*/ 63770 h 181944"/>
                  <a:gd name="connsiteX2" fmla="*/ 101650 w 192441"/>
                  <a:gd name="connsiteY2" fmla="*/ 3858 h 181944"/>
                  <a:gd name="connsiteX3" fmla="*/ 90792 w 192441"/>
                  <a:gd name="connsiteY3" fmla="*/ 3858 h 181944"/>
                  <a:gd name="connsiteX4" fmla="*/ 69741 w 192441"/>
                  <a:gd name="connsiteY4" fmla="*/ 63770 h 181944"/>
                  <a:gd name="connsiteX5" fmla="*/ 5638 w 192441"/>
                  <a:gd name="connsiteY5" fmla="*/ 65103 h 181944"/>
                  <a:gd name="connsiteX6" fmla="*/ 2304 w 192441"/>
                  <a:gd name="connsiteY6" fmla="*/ 75486 h 181944"/>
                  <a:gd name="connsiteX7" fmla="*/ 53358 w 192441"/>
                  <a:gd name="connsiteY7" fmla="*/ 113776 h 181944"/>
                  <a:gd name="connsiteX8" fmla="*/ 34785 w 192441"/>
                  <a:gd name="connsiteY8" fmla="*/ 174450 h 181944"/>
                  <a:gd name="connsiteX9" fmla="*/ 43548 w 192441"/>
                  <a:gd name="connsiteY9" fmla="*/ 180927 h 181944"/>
                  <a:gd name="connsiteX10" fmla="*/ 96221 w 192441"/>
                  <a:gd name="connsiteY10" fmla="*/ 144637 h 181944"/>
                  <a:gd name="connsiteX11" fmla="*/ 148894 w 192441"/>
                  <a:gd name="connsiteY11" fmla="*/ 180927 h 181944"/>
                  <a:gd name="connsiteX12" fmla="*/ 157657 w 192441"/>
                  <a:gd name="connsiteY12" fmla="*/ 174450 h 181944"/>
                  <a:gd name="connsiteX13" fmla="*/ 139083 w 192441"/>
                  <a:gd name="connsiteY13" fmla="*/ 113776 h 181944"/>
                  <a:gd name="connsiteX14" fmla="*/ 190137 w 192441"/>
                  <a:gd name="connsiteY14" fmla="*/ 75486 h 181944"/>
                  <a:gd name="connsiteX15" fmla="*/ 186804 w 192441"/>
                  <a:gd name="connsiteY15" fmla="*/ 65103 h 18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2441" h="181944">
                    <a:moveTo>
                      <a:pt x="186804" y="65103"/>
                    </a:moveTo>
                    <a:lnTo>
                      <a:pt x="122700" y="63770"/>
                    </a:lnTo>
                    <a:lnTo>
                      <a:pt x="101650" y="3858"/>
                    </a:lnTo>
                    <a:cubicBezTo>
                      <a:pt x="99840" y="-1286"/>
                      <a:pt x="92601" y="-1286"/>
                      <a:pt x="90792" y="3858"/>
                    </a:cubicBezTo>
                    <a:lnTo>
                      <a:pt x="69741" y="63770"/>
                    </a:lnTo>
                    <a:lnTo>
                      <a:pt x="5638" y="65103"/>
                    </a:lnTo>
                    <a:cubicBezTo>
                      <a:pt x="209" y="65199"/>
                      <a:pt x="-2077" y="72247"/>
                      <a:pt x="2304" y="75486"/>
                    </a:cubicBezTo>
                    <a:lnTo>
                      <a:pt x="53358" y="113776"/>
                    </a:lnTo>
                    <a:lnTo>
                      <a:pt x="34785" y="174450"/>
                    </a:lnTo>
                    <a:cubicBezTo>
                      <a:pt x="33165" y="179689"/>
                      <a:pt x="39166" y="183975"/>
                      <a:pt x="43548" y="180927"/>
                    </a:cubicBezTo>
                    <a:lnTo>
                      <a:pt x="96221" y="144637"/>
                    </a:lnTo>
                    <a:lnTo>
                      <a:pt x="148894" y="180927"/>
                    </a:lnTo>
                    <a:cubicBezTo>
                      <a:pt x="153371" y="183975"/>
                      <a:pt x="159276" y="179689"/>
                      <a:pt x="157657" y="174450"/>
                    </a:cubicBezTo>
                    <a:lnTo>
                      <a:pt x="139083" y="113776"/>
                    </a:lnTo>
                    <a:lnTo>
                      <a:pt x="190137" y="75486"/>
                    </a:lnTo>
                    <a:cubicBezTo>
                      <a:pt x="194519" y="72152"/>
                      <a:pt x="192233" y="65199"/>
                      <a:pt x="186804" y="65103"/>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156AEFAE-85E0-7589-DED8-48039ADD4517}"/>
                </a:ext>
              </a:extLst>
            </p:cNvPr>
            <p:cNvGrpSpPr/>
            <p:nvPr/>
          </p:nvGrpSpPr>
          <p:grpSpPr>
            <a:xfrm>
              <a:off x="680328" y="3340666"/>
              <a:ext cx="266608" cy="235500"/>
              <a:chOff x="5748337" y="2938462"/>
              <a:chExt cx="691514" cy="983741"/>
            </a:xfrm>
            <a:noFill/>
          </p:grpSpPr>
          <p:sp>
            <p:nvSpPr>
              <p:cNvPr id="103" name="Freeform: Shape 102">
                <a:extLst>
                  <a:ext uri="{FF2B5EF4-FFF2-40B4-BE49-F238E27FC236}">
                    <a16:creationId xmlns:a16="http://schemas.microsoft.com/office/drawing/2014/main" id="{74789303-804C-34ED-5CB2-391FD109D364}"/>
                  </a:ext>
                </a:extLst>
              </p:cNvPr>
              <p:cNvSpPr/>
              <p:nvPr/>
            </p:nvSpPr>
            <p:spPr>
              <a:xfrm>
                <a:off x="5748337" y="3226688"/>
                <a:ext cx="361092" cy="695515"/>
              </a:xfrm>
              <a:custGeom>
                <a:avLst/>
                <a:gdLst>
                  <a:gd name="connsiteX0" fmla="*/ 180499 w 361092"/>
                  <a:gd name="connsiteY0" fmla="*/ 0 h 695515"/>
                  <a:gd name="connsiteX1" fmla="*/ 90297 w 361092"/>
                  <a:gd name="connsiteY1" fmla="*/ 93631 h 695515"/>
                  <a:gd name="connsiteX2" fmla="*/ 0 w 361092"/>
                  <a:gd name="connsiteY2" fmla="*/ 187261 h 695515"/>
                  <a:gd name="connsiteX3" fmla="*/ 84487 w 361092"/>
                  <a:gd name="connsiteY3" fmla="*/ 187261 h 695515"/>
                  <a:gd name="connsiteX4" fmla="*/ 84487 w 361092"/>
                  <a:gd name="connsiteY4" fmla="*/ 695516 h 695515"/>
                  <a:gd name="connsiteX5" fmla="*/ 276606 w 361092"/>
                  <a:gd name="connsiteY5" fmla="*/ 695516 h 695515"/>
                  <a:gd name="connsiteX6" fmla="*/ 276606 w 361092"/>
                  <a:gd name="connsiteY6" fmla="*/ 187261 h 695515"/>
                  <a:gd name="connsiteX7" fmla="*/ 361093 w 361092"/>
                  <a:gd name="connsiteY7" fmla="*/ 187261 h 695515"/>
                  <a:gd name="connsiteX8" fmla="*/ 270796 w 361092"/>
                  <a:gd name="connsiteY8" fmla="*/ 93631 h 695515"/>
                  <a:gd name="connsiteX9" fmla="*/ 180499 w 361092"/>
                  <a:gd name="connsiteY9" fmla="*/ 0 h 69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092" h="695515">
                    <a:moveTo>
                      <a:pt x="180499" y="0"/>
                    </a:moveTo>
                    <a:lnTo>
                      <a:pt x="90297" y="93631"/>
                    </a:lnTo>
                    <a:lnTo>
                      <a:pt x="0" y="187261"/>
                    </a:lnTo>
                    <a:lnTo>
                      <a:pt x="84487" y="187261"/>
                    </a:lnTo>
                    <a:lnTo>
                      <a:pt x="84487" y="695516"/>
                    </a:lnTo>
                    <a:lnTo>
                      <a:pt x="276606" y="695516"/>
                    </a:lnTo>
                    <a:lnTo>
                      <a:pt x="276606" y="187261"/>
                    </a:lnTo>
                    <a:lnTo>
                      <a:pt x="361093" y="187261"/>
                    </a:lnTo>
                    <a:lnTo>
                      <a:pt x="270796" y="93631"/>
                    </a:lnTo>
                    <a:lnTo>
                      <a:pt x="180499" y="0"/>
                    </a:lnTo>
                    <a:close/>
                  </a:path>
                </a:pathLst>
              </a:custGeom>
              <a:grpFill/>
              <a:ln w="952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04" name="Freeform: Shape 103">
                <a:extLst>
                  <a:ext uri="{FF2B5EF4-FFF2-40B4-BE49-F238E27FC236}">
                    <a16:creationId xmlns:a16="http://schemas.microsoft.com/office/drawing/2014/main" id="{33E7F799-30A5-5306-2B0B-37371B23E47C}"/>
                  </a:ext>
                </a:extLst>
              </p:cNvPr>
              <p:cNvSpPr/>
              <p:nvPr/>
            </p:nvSpPr>
            <p:spPr>
              <a:xfrm>
                <a:off x="6078759" y="2938462"/>
                <a:ext cx="361092" cy="983741"/>
              </a:xfrm>
              <a:custGeom>
                <a:avLst/>
                <a:gdLst>
                  <a:gd name="connsiteX0" fmla="*/ 270796 w 361092"/>
                  <a:gd name="connsiteY0" fmla="*/ 93631 h 983741"/>
                  <a:gd name="connsiteX1" fmla="*/ 180499 w 361092"/>
                  <a:gd name="connsiteY1" fmla="*/ 0 h 983741"/>
                  <a:gd name="connsiteX2" fmla="*/ 90297 w 361092"/>
                  <a:gd name="connsiteY2" fmla="*/ 93631 h 983741"/>
                  <a:gd name="connsiteX3" fmla="*/ 0 w 361092"/>
                  <a:gd name="connsiteY3" fmla="*/ 187262 h 983741"/>
                  <a:gd name="connsiteX4" fmla="*/ 84487 w 361092"/>
                  <a:gd name="connsiteY4" fmla="*/ 187262 h 983741"/>
                  <a:gd name="connsiteX5" fmla="*/ 84487 w 361092"/>
                  <a:gd name="connsiteY5" fmla="*/ 983742 h 983741"/>
                  <a:gd name="connsiteX6" fmla="*/ 276606 w 361092"/>
                  <a:gd name="connsiteY6" fmla="*/ 983742 h 983741"/>
                  <a:gd name="connsiteX7" fmla="*/ 276606 w 361092"/>
                  <a:gd name="connsiteY7" fmla="*/ 187262 h 983741"/>
                  <a:gd name="connsiteX8" fmla="*/ 361093 w 361092"/>
                  <a:gd name="connsiteY8" fmla="*/ 187262 h 983741"/>
                  <a:gd name="connsiteX9" fmla="*/ 270796 w 361092"/>
                  <a:gd name="connsiteY9" fmla="*/ 93631 h 98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092" h="983741">
                    <a:moveTo>
                      <a:pt x="270796" y="93631"/>
                    </a:moveTo>
                    <a:lnTo>
                      <a:pt x="180499" y="0"/>
                    </a:lnTo>
                    <a:lnTo>
                      <a:pt x="90297" y="93631"/>
                    </a:lnTo>
                    <a:lnTo>
                      <a:pt x="0" y="187262"/>
                    </a:lnTo>
                    <a:lnTo>
                      <a:pt x="84487" y="187262"/>
                    </a:lnTo>
                    <a:lnTo>
                      <a:pt x="84487" y="983742"/>
                    </a:lnTo>
                    <a:lnTo>
                      <a:pt x="276606" y="983742"/>
                    </a:lnTo>
                    <a:lnTo>
                      <a:pt x="276606" y="187262"/>
                    </a:lnTo>
                    <a:lnTo>
                      <a:pt x="361093" y="187262"/>
                    </a:lnTo>
                    <a:lnTo>
                      <a:pt x="270796" y="93631"/>
                    </a:lnTo>
                    <a:close/>
                  </a:path>
                </a:pathLst>
              </a:custGeom>
              <a:grpFill/>
              <a:ln w="952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sp>
          <p:nvSpPr>
            <p:cNvPr id="106" name="Rectangle: Rounded Corners 105">
              <a:extLst>
                <a:ext uri="{FF2B5EF4-FFF2-40B4-BE49-F238E27FC236}">
                  <a16:creationId xmlns:a16="http://schemas.microsoft.com/office/drawing/2014/main" id="{D2EEBE4E-B297-EE12-0CA0-001B9403A7BF}"/>
                </a:ext>
              </a:extLst>
            </p:cNvPr>
            <p:cNvSpPr/>
            <p:nvPr/>
          </p:nvSpPr>
          <p:spPr>
            <a:xfrm>
              <a:off x="2337603" y="3805093"/>
              <a:ext cx="1388578" cy="448459"/>
            </a:xfrm>
            <a:prstGeom prst="roundRect">
              <a:avLst>
                <a:gd name="adj" fmla="val 50000"/>
              </a:avLst>
            </a:prstGeom>
            <a:gradFill>
              <a:gsLst>
                <a:gs pos="76000">
                  <a:schemeClr val="tx2">
                    <a:lumMod val="20000"/>
                    <a:lumOff val="80000"/>
                    <a:alpha val="0"/>
                  </a:schemeClr>
                </a:gs>
                <a:gs pos="0">
                  <a:schemeClr val="tx2">
                    <a:lumMod val="20000"/>
                    <a:lumOff val="80000"/>
                    <a:alpha val="4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02F37"/>
                  </a:solidFill>
                  <a:effectLst/>
                  <a:uLnTx/>
                  <a:uFillTx/>
                  <a:latin typeface="Montserrat" panose="00000500000000000000" pitchFamily="50" charset="0"/>
                  <a:ea typeface="+mn-ea"/>
                  <a:cs typeface="+mn-cs"/>
                </a:rPr>
                <a:t>Etc</a:t>
              </a: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a:t>
              </a:r>
            </a:p>
          </p:txBody>
        </p:sp>
      </p:grpSp>
      <p:grpSp>
        <p:nvGrpSpPr>
          <p:cNvPr id="29" name="Group 28">
            <a:extLst>
              <a:ext uri="{FF2B5EF4-FFF2-40B4-BE49-F238E27FC236}">
                <a16:creationId xmlns:a16="http://schemas.microsoft.com/office/drawing/2014/main" id="{C793305D-75FF-9743-54B2-0CF29EF9C895}"/>
              </a:ext>
            </a:extLst>
          </p:cNvPr>
          <p:cNvGrpSpPr/>
          <p:nvPr/>
        </p:nvGrpSpPr>
        <p:grpSpPr>
          <a:xfrm>
            <a:off x="8465817" y="2123723"/>
            <a:ext cx="3192782" cy="2172125"/>
            <a:chOff x="8465817" y="2123723"/>
            <a:chExt cx="3192782" cy="2172125"/>
          </a:xfrm>
        </p:grpSpPr>
        <p:sp>
          <p:nvSpPr>
            <p:cNvPr id="206" name="Rectangle: Rounded Corners 205">
              <a:extLst>
                <a:ext uri="{FF2B5EF4-FFF2-40B4-BE49-F238E27FC236}">
                  <a16:creationId xmlns:a16="http://schemas.microsoft.com/office/drawing/2014/main" id="{FC5EE474-EC86-573F-E80C-7E4983858CC4}"/>
                </a:ext>
              </a:extLst>
            </p:cNvPr>
            <p:cNvSpPr/>
            <p:nvPr/>
          </p:nvSpPr>
          <p:spPr>
            <a:xfrm>
              <a:off x="8465819" y="2123723"/>
              <a:ext cx="1832114"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Find (See)</a:t>
              </a:r>
            </a:p>
          </p:txBody>
        </p:sp>
        <p:sp>
          <p:nvSpPr>
            <p:cNvPr id="207" name="Rectangle: Rounded Corners 206">
              <a:extLst>
                <a:ext uri="{FF2B5EF4-FFF2-40B4-BE49-F238E27FC236}">
                  <a16:creationId xmlns:a16="http://schemas.microsoft.com/office/drawing/2014/main" id="{EF704D4E-BEE6-19CE-C8DD-C142848A4C93}"/>
                </a:ext>
              </a:extLst>
            </p:cNvPr>
            <p:cNvSpPr/>
            <p:nvPr/>
          </p:nvSpPr>
          <p:spPr>
            <a:xfrm>
              <a:off x="10380181" y="2123723"/>
              <a:ext cx="1272749"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Try</a:t>
              </a:r>
            </a:p>
          </p:txBody>
        </p:sp>
        <p:sp>
          <p:nvSpPr>
            <p:cNvPr id="218" name="Rectangle: Rounded Corners 217">
              <a:extLst>
                <a:ext uri="{FF2B5EF4-FFF2-40B4-BE49-F238E27FC236}">
                  <a16:creationId xmlns:a16="http://schemas.microsoft.com/office/drawing/2014/main" id="{006E8E65-811B-26A0-AC45-F270FC26FA2D}"/>
                </a:ext>
              </a:extLst>
            </p:cNvPr>
            <p:cNvSpPr/>
            <p:nvPr/>
          </p:nvSpPr>
          <p:spPr>
            <a:xfrm>
              <a:off x="8465817" y="2700103"/>
              <a:ext cx="1188723"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Buy</a:t>
              </a:r>
            </a:p>
          </p:txBody>
        </p:sp>
        <p:sp>
          <p:nvSpPr>
            <p:cNvPr id="224" name="Rectangle: Rounded Corners 223">
              <a:extLst>
                <a:ext uri="{FF2B5EF4-FFF2-40B4-BE49-F238E27FC236}">
                  <a16:creationId xmlns:a16="http://schemas.microsoft.com/office/drawing/2014/main" id="{FCD8A208-E516-8786-C5EC-935B63D08467}"/>
                </a:ext>
              </a:extLst>
            </p:cNvPr>
            <p:cNvSpPr/>
            <p:nvPr/>
          </p:nvSpPr>
          <p:spPr>
            <a:xfrm>
              <a:off x="9753884" y="2700103"/>
              <a:ext cx="1899046"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Implement</a:t>
              </a:r>
            </a:p>
          </p:txBody>
        </p:sp>
        <p:sp>
          <p:nvSpPr>
            <p:cNvPr id="228" name="Rectangle: Rounded Corners 227">
              <a:extLst>
                <a:ext uri="{FF2B5EF4-FFF2-40B4-BE49-F238E27FC236}">
                  <a16:creationId xmlns:a16="http://schemas.microsoft.com/office/drawing/2014/main" id="{58B0B148-BF8A-28F3-526C-7579E8EE85F3}"/>
                </a:ext>
              </a:extLst>
            </p:cNvPr>
            <p:cNvSpPr/>
            <p:nvPr/>
          </p:nvSpPr>
          <p:spPr>
            <a:xfrm>
              <a:off x="8465817" y="3276483"/>
              <a:ext cx="3192782"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Own – </a:t>
              </a:r>
              <a:r>
                <a:rPr kumimoji="0" lang="en-US" sz="1200" b="0" i="0" u="none" strike="noStrike" kern="1200" cap="none" spc="0" normalizeH="0" baseline="0" noProof="0" dirty="0" err="1">
                  <a:ln>
                    <a:noFill/>
                  </a:ln>
                  <a:solidFill>
                    <a:srgbClr val="302F37"/>
                  </a:solidFill>
                  <a:effectLst/>
                  <a:uLnTx/>
                  <a:uFillTx/>
                  <a:latin typeface="Montserrat" panose="00000500000000000000" pitchFamily="50" charset="0"/>
                  <a:ea typeface="+mn-ea"/>
                  <a:cs typeface="+mn-cs"/>
                </a:rPr>
                <a:t>eg</a:t>
              </a: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 TCO</a:t>
              </a:r>
            </a:p>
          </p:txBody>
        </p:sp>
        <p:sp>
          <p:nvSpPr>
            <p:cNvPr id="229" name="Rectangle: Rounded Corners 228">
              <a:extLst>
                <a:ext uri="{FF2B5EF4-FFF2-40B4-BE49-F238E27FC236}">
                  <a16:creationId xmlns:a16="http://schemas.microsoft.com/office/drawing/2014/main" id="{661DBC56-E65F-33FC-82F7-0C5CA72F836B}"/>
                </a:ext>
              </a:extLst>
            </p:cNvPr>
            <p:cNvSpPr/>
            <p:nvPr/>
          </p:nvSpPr>
          <p:spPr>
            <a:xfrm>
              <a:off x="8465819" y="3847389"/>
              <a:ext cx="1718178"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Deploy</a:t>
              </a:r>
            </a:p>
          </p:txBody>
        </p:sp>
        <p:sp>
          <p:nvSpPr>
            <p:cNvPr id="236" name="Rectangle: Rounded Corners 235">
              <a:extLst>
                <a:ext uri="{FF2B5EF4-FFF2-40B4-BE49-F238E27FC236}">
                  <a16:creationId xmlns:a16="http://schemas.microsoft.com/office/drawing/2014/main" id="{97C2C09B-9B42-1B24-E8A0-86F47DEDFB92}"/>
                </a:ext>
              </a:extLst>
            </p:cNvPr>
            <p:cNvSpPr/>
            <p:nvPr/>
          </p:nvSpPr>
          <p:spPr>
            <a:xfrm>
              <a:off x="10270021" y="3847389"/>
              <a:ext cx="1388578" cy="448459"/>
            </a:xfrm>
            <a:prstGeom prst="roundRect">
              <a:avLst>
                <a:gd name="adj" fmla="val 50000"/>
              </a:avLst>
            </a:prstGeom>
            <a:gradFill>
              <a:gsLst>
                <a:gs pos="76000">
                  <a:schemeClr val="tx2">
                    <a:lumMod val="20000"/>
                    <a:lumOff val="80000"/>
                    <a:alpha val="0"/>
                  </a:schemeClr>
                </a:gs>
                <a:gs pos="0">
                  <a:schemeClr val="tx2">
                    <a:lumMod val="20000"/>
                    <a:lumOff val="80000"/>
                    <a:alpha val="4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02F37"/>
                  </a:solidFill>
                  <a:effectLst/>
                  <a:uLnTx/>
                  <a:uFillTx/>
                  <a:latin typeface="Montserrat" panose="00000500000000000000" pitchFamily="50" charset="0"/>
                  <a:ea typeface="+mn-ea"/>
                  <a:cs typeface="+mn-cs"/>
                </a:rPr>
                <a:t>Etc</a:t>
              </a: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a:t>
              </a:r>
            </a:p>
          </p:txBody>
        </p:sp>
        <p:grpSp>
          <p:nvGrpSpPr>
            <p:cNvPr id="244" name="Group 243">
              <a:extLst>
                <a:ext uri="{FF2B5EF4-FFF2-40B4-BE49-F238E27FC236}">
                  <a16:creationId xmlns:a16="http://schemas.microsoft.com/office/drawing/2014/main" id="{014034AF-CC1F-3173-A3C6-38ABBCB49CB6}"/>
                </a:ext>
              </a:extLst>
            </p:cNvPr>
            <p:cNvGrpSpPr/>
            <p:nvPr/>
          </p:nvGrpSpPr>
          <p:grpSpPr>
            <a:xfrm>
              <a:off x="8602733" y="2256703"/>
              <a:ext cx="268605" cy="182498"/>
              <a:chOff x="5962649" y="3338512"/>
              <a:chExt cx="268605" cy="182498"/>
            </a:xfrm>
          </p:grpSpPr>
          <p:sp>
            <p:nvSpPr>
              <p:cNvPr id="241" name="Freeform: Shape 240">
                <a:extLst>
                  <a:ext uri="{FF2B5EF4-FFF2-40B4-BE49-F238E27FC236}">
                    <a16:creationId xmlns:a16="http://schemas.microsoft.com/office/drawing/2014/main" id="{9A375D7D-BB8F-35D1-0F29-0F343D6A2556}"/>
                  </a:ext>
                </a:extLst>
              </p:cNvPr>
              <p:cNvSpPr/>
              <p:nvPr/>
            </p:nvSpPr>
            <p:spPr>
              <a:xfrm>
                <a:off x="6043421" y="3374517"/>
                <a:ext cx="107060" cy="110299"/>
              </a:xfrm>
              <a:custGeom>
                <a:avLst/>
                <a:gdLst>
                  <a:gd name="connsiteX0" fmla="*/ 107061 w 107060"/>
                  <a:gd name="connsiteY0" fmla="*/ 55150 h 110299"/>
                  <a:gd name="connsiteX1" fmla="*/ 53531 w 107060"/>
                  <a:gd name="connsiteY1" fmla="*/ 110299 h 110299"/>
                  <a:gd name="connsiteX2" fmla="*/ 0 w 107060"/>
                  <a:gd name="connsiteY2" fmla="*/ 55150 h 110299"/>
                  <a:gd name="connsiteX3" fmla="*/ 53531 w 107060"/>
                  <a:gd name="connsiteY3" fmla="*/ 0 h 110299"/>
                  <a:gd name="connsiteX4" fmla="*/ 107061 w 107060"/>
                  <a:gd name="connsiteY4" fmla="*/ 55150 h 11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060" h="110299">
                    <a:moveTo>
                      <a:pt x="107061" y="55150"/>
                    </a:moveTo>
                    <a:cubicBezTo>
                      <a:pt x="107061" y="85630"/>
                      <a:pt x="83153" y="110299"/>
                      <a:pt x="53531" y="110299"/>
                    </a:cubicBezTo>
                    <a:cubicBezTo>
                      <a:pt x="23908" y="110299"/>
                      <a:pt x="0" y="85630"/>
                      <a:pt x="0" y="55150"/>
                    </a:cubicBezTo>
                    <a:cubicBezTo>
                      <a:pt x="0" y="24670"/>
                      <a:pt x="24003" y="0"/>
                      <a:pt x="53531" y="0"/>
                    </a:cubicBezTo>
                    <a:cubicBezTo>
                      <a:pt x="83058" y="0"/>
                      <a:pt x="107061" y="24670"/>
                      <a:pt x="107061" y="55150"/>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42" name="Freeform: Shape 241">
                <a:extLst>
                  <a:ext uri="{FF2B5EF4-FFF2-40B4-BE49-F238E27FC236}">
                    <a16:creationId xmlns:a16="http://schemas.microsoft.com/office/drawing/2014/main" id="{2AD2446F-26D4-A137-C038-A99E94B0A6B3}"/>
                  </a:ext>
                </a:extLst>
              </p:cNvPr>
              <p:cNvSpPr/>
              <p:nvPr/>
            </p:nvSpPr>
            <p:spPr>
              <a:xfrm>
                <a:off x="6074949" y="3407092"/>
                <a:ext cx="44005" cy="45339"/>
              </a:xfrm>
              <a:custGeom>
                <a:avLst/>
                <a:gdLst>
                  <a:gd name="connsiteX0" fmla="*/ 44006 w 44005"/>
                  <a:gd name="connsiteY0" fmla="*/ 22670 h 45339"/>
                  <a:gd name="connsiteX1" fmla="*/ 22003 w 44005"/>
                  <a:gd name="connsiteY1" fmla="*/ 45339 h 45339"/>
                  <a:gd name="connsiteX2" fmla="*/ 0 w 44005"/>
                  <a:gd name="connsiteY2" fmla="*/ 22670 h 45339"/>
                  <a:gd name="connsiteX3" fmla="*/ 22003 w 44005"/>
                  <a:gd name="connsiteY3" fmla="*/ 0 h 45339"/>
                  <a:gd name="connsiteX4" fmla="*/ 44006 w 44005"/>
                  <a:gd name="connsiteY4" fmla="*/ 22670 h 45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5" h="45339">
                    <a:moveTo>
                      <a:pt x="44006" y="22670"/>
                    </a:moveTo>
                    <a:cubicBezTo>
                      <a:pt x="44006" y="35147"/>
                      <a:pt x="34195" y="45339"/>
                      <a:pt x="22003" y="45339"/>
                    </a:cubicBezTo>
                    <a:cubicBezTo>
                      <a:pt x="9811" y="45339"/>
                      <a:pt x="0" y="35147"/>
                      <a:pt x="0" y="22670"/>
                    </a:cubicBezTo>
                    <a:cubicBezTo>
                      <a:pt x="0" y="10192"/>
                      <a:pt x="9811" y="0"/>
                      <a:pt x="22003" y="0"/>
                    </a:cubicBezTo>
                    <a:cubicBezTo>
                      <a:pt x="34195" y="0"/>
                      <a:pt x="44006" y="10192"/>
                      <a:pt x="44006" y="22670"/>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43" name="Freeform: Shape 242">
                <a:extLst>
                  <a:ext uri="{FF2B5EF4-FFF2-40B4-BE49-F238E27FC236}">
                    <a16:creationId xmlns:a16="http://schemas.microsoft.com/office/drawing/2014/main" id="{6CABB59F-1813-90BA-21E1-851E7AC7B520}"/>
                  </a:ext>
                </a:extLst>
              </p:cNvPr>
              <p:cNvSpPr/>
              <p:nvPr/>
            </p:nvSpPr>
            <p:spPr>
              <a:xfrm>
                <a:off x="5962649" y="3338512"/>
                <a:ext cx="268605" cy="182498"/>
              </a:xfrm>
              <a:custGeom>
                <a:avLst/>
                <a:gdLst>
                  <a:gd name="connsiteX0" fmla="*/ 268605 w 268605"/>
                  <a:gd name="connsiteY0" fmla="*/ 91250 h 182498"/>
                  <a:gd name="connsiteX1" fmla="*/ 134303 w 268605"/>
                  <a:gd name="connsiteY1" fmla="*/ 0 h 182498"/>
                  <a:gd name="connsiteX2" fmla="*/ 0 w 268605"/>
                  <a:gd name="connsiteY2" fmla="*/ 91250 h 182498"/>
                  <a:gd name="connsiteX3" fmla="*/ 134303 w 268605"/>
                  <a:gd name="connsiteY3" fmla="*/ 182499 h 182498"/>
                  <a:gd name="connsiteX4" fmla="*/ 268605 w 268605"/>
                  <a:gd name="connsiteY4" fmla="*/ 91250 h 18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182498">
                    <a:moveTo>
                      <a:pt x="268605" y="91250"/>
                    </a:moveTo>
                    <a:cubicBezTo>
                      <a:pt x="241649" y="36671"/>
                      <a:pt x="191643" y="0"/>
                      <a:pt x="134303" y="0"/>
                    </a:cubicBezTo>
                    <a:cubicBezTo>
                      <a:pt x="76962" y="0"/>
                      <a:pt x="26956" y="36671"/>
                      <a:pt x="0" y="91250"/>
                    </a:cubicBezTo>
                    <a:cubicBezTo>
                      <a:pt x="26956" y="145828"/>
                      <a:pt x="77057" y="182499"/>
                      <a:pt x="134303" y="182499"/>
                    </a:cubicBezTo>
                    <a:cubicBezTo>
                      <a:pt x="191548" y="182499"/>
                      <a:pt x="241649" y="145828"/>
                      <a:pt x="268605" y="91250"/>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261" name="Group 260">
              <a:extLst>
                <a:ext uri="{FF2B5EF4-FFF2-40B4-BE49-F238E27FC236}">
                  <a16:creationId xmlns:a16="http://schemas.microsoft.com/office/drawing/2014/main" id="{4058C5DE-AE77-864A-FBAA-908FAABCFB5C}"/>
                </a:ext>
              </a:extLst>
            </p:cNvPr>
            <p:cNvGrpSpPr/>
            <p:nvPr/>
          </p:nvGrpSpPr>
          <p:grpSpPr>
            <a:xfrm>
              <a:off x="8610471" y="2837395"/>
              <a:ext cx="249987" cy="173874"/>
              <a:chOff x="5957887" y="3333749"/>
              <a:chExt cx="274986" cy="191261"/>
            </a:xfrm>
          </p:grpSpPr>
          <p:sp>
            <p:nvSpPr>
              <p:cNvPr id="258" name="Freeform: Shape 257">
                <a:extLst>
                  <a:ext uri="{FF2B5EF4-FFF2-40B4-BE49-F238E27FC236}">
                    <a16:creationId xmlns:a16="http://schemas.microsoft.com/office/drawing/2014/main" id="{9677B9B4-08AB-1E56-54C2-EF869C6C9AFA}"/>
                  </a:ext>
                </a:extLst>
              </p:cNvPr>
              <p:cNvSpPr/>
              <p:nvPr/>
            </p:nvSpPr>
            <p:spPr>
              <a:xfrm>
                <a:off x="6119336" y="3477005"/>
                <a:ext cx="67627" cy="9525"/>
              </a:xfrm>
              <a:custGeom>
                <a:avLst/>
                <a:gdLst>
                  <a:gd name="connsiteX0" fmla="*/ 0 w 67627"/>
                  <a:gd name="connsiteY0" fmla="*/ 0 h 9525"/>
                  <a:gd name="connsiteX1" fmla="*/ 67627 w 67627"/>
                  <a:gd name="connsiteY1" fmla="*/ 0 h 9525"/>
                </a:gdLst>
                <a:ahLst/>
                <a:cxnLst>
                  <a:cxn ang="0">
                    <a:pos x="connsiteX0" y="connsiteY0"/>
                  </a:cxn>
                  <a:cxn ang="0">
                    <a:pos x="connsiteX1" y="connsiteY1"/>
                  </a:cxn>
                </a:cxnLst>
                <a:rect l="l" t="t" r="r" b="b"/>
                <a:pathLst>
                  <a:path w="67627" h="9525">
                    <a:moveTo>
                      <a:pt x="0" y="0"/>
                    </a:moveTo>
                    <a:lnTo>
                      <a:pt x="67627"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59" name="Freeform: Shape 258">
                <a:extLst>
                  <a:ext uri="{FF2B5EF4-FFF2-40B4-BE49-F238E27FC236}">
                    <a16:creationId xmlns:a16="http://schemas.microsoft.com/office/drawing/2014/main" id="{F87D70EF-A92B-92E0-67F8-4CA8621EE80E}"/>
                  </a:ext>
                </a:extLst>
              </p:cNvPr>
              <p:cNvSpPr/>
              <p:nvPr/>
            </p:nvSpPr>
            <p:spPr>
              <a:xfrm>
                <a:off x="5957887" y="3333749"/>
                <a:ext cx="274986" cy="191261"/>
              </a:xfrm>
              <a:custGeom>
                <a:avLst/>
                <a:gdLst>
                  <a:gd name="connsiteX0" fmla="*/ 274987 w 274986"/>
                  <a:gd name="connsiteY0" fmla="*/ 175451 h 191261"/>
                  <a:gd name="connsiteX1" fmla="*/ 259271 w 274986"/>
                  <a:gd name="connsiteY1" fmla="*/ 191262 h 191261"/>
                  <a:gd name="connsiteX2" fmla="*/ 15716 w 274986"/>
                  <a:gd name="connsiteY2" fmla="*/ 191262 h 191261"/>
                  <a:gd name="connsiteX3" fmla="*/ 0 w 274986"/>
                  <a:gd name="connsiteY3" fmla="*/ 175451 h 191261"/>
                  <a:gd name="connsiteX4" fmla="*/ 0 w 274986"/>
                  <a:gd name="connsiteY4" fmla="*/ 15812 h 191261"/>
                  <a:gd name="connsiteX5" fmla="*/ 15716 w 274986"/>
                  <a:gd name="connsiteY5" fmla="*/ 0 h 191261"/>
                  <a:gd name="connsiteX6" fmla="*/ 259271 w 274986"/>
                  <a:gd name="connsiteY6" fmla="*/ 0 h 191261"/>
                  <a:gd name="connsiteX7" fmla="*/ 274987 w 274986"/>
                  <a:gd name="connsiteY7" fmla="*/ 15812 h 191261"/>
                  <a:gd name="connsiteX8" fmla="*/ 274987 w 274986"/>
                  <a:gd name="connsiteY8" fmla="*/ 175451 h 19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986" h="191261">
                    <a:moveTo>
                      <a:pt x="274987" y="175451"/>
                    </a:moveTo>
                    <a:cubicBezTo>
                      <a:pt x="274987" y="184214"/>
                      <a:pt x="267938" y="191262"/>
                      <a:pt x="259271" y="191262"/>
                    </a:cubicBezTo>
                    <a:lnTo>
                      <a:pt x="15716" y="191262"/>
                    </a:lnTo>
                    <a:cubicBezTo>
                      <a:pt x="7049" y="191262"/>
                      <a:pt x="0" y="184214"/>
                      <a:pt x="0" y="175451"/>
                    </a:cubicBezTo>
                    <a:lnTo>
                      <a:pt x="0" y="15812"/>
                    </a:lnTo>
                    <a:cubicBezTo>
                      <a:pt x="0" y="7049"/>
                      <a:pt x="7049" y="0"/>
                      <a:pt x="15716" y="0"/>
                    </a:cubicBezTo>
                    <a:lnTo>
                      <a:pt x="259271" y="0"/>
                    </a:lnTo>
                    <a:cubicBezTo>
                      <a:pt x="267938" y="0"/>
                      <a:pt x="274987" y="7049"/>
                      <a:pt x="274987" y="15812"/>
                    </a:cubicBezTo>
                    <a:lnTo>
                      <a:pt x="274987" y="175451"/>
                    </a:ln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60" name="Freeform: Shape 259">
                <a:extLst>
                  <a:ext uri="{FF2B5EF4-FFF2-40B4-BE49-F238E27FC236}">
                    <a16:creationId xmlns:a16="http://schemas.microsoft.com/office/drawing/2014/main" id="{CD5243B4-D2DD-A9ED-1596-5E7F0754C4D3}"/>
                  </a:ext>
                </a:extLst>
              </p:cNvPr>
              <p:cNvSpPr/>
              <p:nvPr/>
            </p:nvSpPr>
            <p:spPr>
              <a:xfrm>
                <a:off x="5957887" y="3371849"/>
                <a:ext cx="274986" cy="47625"/>
              </a:xfrm>
              <a:custGeom>
                <a:avLst/>
                <a:gdLst>
                  <a:gd name="connsiteX0" fmla="*/ 0 w 274986"/>
                  <a:gd name="connsiteY0" fmla="*/ 0 h 47625"/>
                  <a:gd name="connsiteX1" fmla="*/ 274987 w 274986"/>
                  <a:gd name="connsiteY1" fmla="*/ 0 h 47625"/>
                  <a:gd name="connsiteX2" fmla="*/ 274987 w 274986"/>
                  <a:gd name="connsiteY2" fmla="*/ 47625 h 47625"/>
                  <a:gd name="connsiteX3" fmla="*/ 0 w 274986"/>
                  <a:gd name="connsiteY3" fmla="*/ 47625 h 47625"/>
                </a:gdLst>
                <a:ahLst/>
                <a:cxnLst>
                  <a:cxn ang="0">
                    <a:pos x="connsiteX0" y="connsiteY0"/>
                  </a:cxn>
                  <a:cxn ang="0">
                    <a:pos x="connsiteX1" y="connsiteY1"/>
                  </a:cxn>
                  <a:cxn ang="0">
                    <a:pos x="connsiteX2" y="connsiteY2"/>
                  </a:cxn>
                  <a:cxn ang="0">
                    <a:pos x="connsiteX3" y="connsiteY3"/>
                  </a:cxn>
                </a:cxnLst>
                <a:rect l="l" t="t" r="r" b="b"/>
                <a:pathLst>
                  <a:path w="274986" h="47625">
                    <a:moveTo>
                      <a:pt x="0" y="0"/>
                    </a:moveTo>
                    <a:lnTo>
                      <a:pt x="274987" y="0"/>
                    </a:lnTo>
                    <a:lnTo>
                      <a:pt x="274987" y="47625"/>
                    </a:lnTo>
                    <a:lnTo>
                      <a:pt x="0" y="47625"/>
                    </a:ln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267" name="Group 266">
              <a:extLst>
                <a:ext uri="{FF2B5EF4-FFF2-40B4-BE49-F238E27FC236}">
                  <a16:creationId xmlns:a16="http://schemas.microsoft.com/office/drawing/2014/main" id="{75A54BC7-9EDC-12AC-2122-EBE6D332DED6}"/>
                </a:ext>
              </a:extLst>
            </p:cNvPr>
            <p:cNvGrpSpPr/>
            <p:nvPr/>
          </p:nvGrpSpPr>
          <p:grpSpPr>
            <a:xfrm>
              <a:off x="9911121" y="2790982"/>
              <a:ext cx="266664" cy="266700"/>
              <a:chOff x="5962542" y="3295601"/>
              <a:chExt cx="266664" cy="266700"/>
            </a:xfrm>
          </p:grpSpPr>
          <p:sp>
            <p:nvSpPr>
              <p:cNvPr id="265" name="Freeform: Shape 264">
                <a:extLst>
                  <a:ext uri="{FF2B5EF4-FFF2-40B4-BE49-F238E27FC236}">
                    <a16:creationId xmlns:a16="http://schemas.microsoft.com/office/drawing/2014/main" id="{DD6A82E4-1E23-EDD6-E4B8-D0CE12BCBFBF}"/>
                  </a:ext>
                </a:extLst>
              </p:cNvPr>
              <p:cNvSpPr/>
              <p:nvPr/>
            </p:nvSpPr>
            <p:spPr>
              <a:xfrm>
                <a:off x="6046659" y="3379659"/>
                <a:ext cx="98679" cy="98679"/>
              </a:xfrm>
              <a:custGeom>
                <a:avLst/>
                <a:gdLst>
                  <a:gd name="connsiteX0" fmla="*/ 98679 w 98679"/>
                  <a:gd name="connsiteY0" fmla="*/ 49340 h 98679"/>
                  <a:gd name="connsiteX1" fmla="*/ 49340 w 98679"/>
                  <a:gd name="connsiteY1" fmla="*/ 98679 h 98679"/>
                  <a:gd name="connsiteX2" fmla="*/ 0 w 98679"/>
                  <a:gd name="connsiteY2" fmla="*/ 49340 h 98679"/>
                  <a:gd name="connsiteX3" fmla="*/ 49340 w 98679"/>
                  <a:gd name="connsiteY3" fmla="*/ 0 h 98679"/>
                  <a:gd name="connsiteX4" fmla="*/ 98679 w 98679"/>
                  <a:gd name="connsiteY4" fmla="*/ 49340 h 9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79" h="98679">
                    <a:moveTo>
                      <a:pt x="98679" y="49340"/>
                    </a:moveTo>
                    <a:cubicBezTo>
                      <a:pt x="98679" y="76581"/>
                      <a:pt x="76581" y="98679"/>
                      <a:pt x="49340" y="98679"/>
                    </a:cubicBezTo>
                    <a:cubicBezTo>
                      <a:pt x="22098" y="98679"/>
                      <a:pt x="0" y="76581"/>
                      <a:pt x="0" y="49340"/>
                    </a:cubicBezTo>
                    <a:cubicBezTo>
                      <a:pt x="0" y="22098"/>
                      <a:pt x="22098" y="0"/>
                      <a:pt x="49340" y="0"/>
                    </a:cubicBezTo>
                    <a:cubicBezTo>
                      <a:pt x="76581" y="0"/>
                      <a:pt x="98679" y="22098"/>
                      <a:pt x="98679" y="49340"/>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66" name="Freeform: Shape 265">
                <a:extLst>
                  <a:ext uri="{FF2B5EF4-FFF2-40B4-BE49-F238E27FC236}">
                    <a16:creationId xmlns:a16="http://schemas.microsoft.com/office/drawing/2014/main" id="{10CF607E-5083-604B-DAF1-489D3877E83D}"/>
                  </a:ext>
                </a:extLst>
              </p:cNvPr>
              <p:cNvSpPr/>
              <p:nvPr/>
            </p:nvSpPr>
            <p:spPr>
              <a:xfrm>
                <a:off x="5962542" y="3295601"/>
                <a:ext cx="266664" cy="266700"/>
              </a:xfrm>
              <a:custGeom>
                <a:avLst/>
                <a:gdLst>
                  <a:gd name="connsiteX0" fmla="*/ 229279 w 266664"/>
                  <a:gd name="connsiteY0" fmla="*/ 156543 h 266700"/>
                  <a:gd name="connsiteX1" fmla="*/ 265379 w 266664"/>
                  <a:gd name="connsiteY1" fmla="*/ 151781 h 266700"/>
                  <a:gd name="connsiteX2" fmla="*/ 265379 w 266664"/>
                  <a:gd name="connsiteY2" fmla="*/ 114919 h 266700"/>
                  <a:gd name="connsiteX3" fmla="*/ 229279 w 266664"/>
                  <a:gd name="connsiteY3" fmla="*/ 110157 h 266700"/>
                  <a:gd name="connsiteX4" fmla="*/ 217563 w 266664"/>
                  <a:gd name="connsiteY4" fmla="*/ 81867 h 266700"/>
                  <a:gd name="connsiteX5" fmla="*/ 239756 w 266664"/>
                  <a:gd name="connsiteY5" fmla="*/ 53007 h 266700"/>
                  <a:gd name="connsiteX6" fmla="*/ 213753 w 266664"/>
                  <a:gd name="connsiteY6" fmla="*/ 26908 h 266700"/>
                  <a:gd name="connsiteX7" fmla="*/ 184892 w 266664"/>
                  <a:gd name="connsiteY7" fmla="*/ 49101 h 266700"/>
                  <a:gd name="connsiteX8" fmla="*/ 156603 w 266664"/>
                  <a:gd name="connsiteY8" fmla="*/ 37386 h 266700"/>
                  <a:gd name="connsiteX9" fmla="*/ 151841 w 266664"/>
                  <a:gd name="connsiteY9" fmla="*/ 1286 h 266700"/>
                  <a:gd name="connsiteX10" fmla="*/ 114979 w 266664"/>
                  <a:gd name="connsiteY10" fmla="*/ 1286 h 266700"/>
                  <a:gd name="connsiteX11" fmla="*/ 110216 w 266664"/>
                  <a:gd name="connsiteY11" fmla="*/ 37386 h 266700"/>
                  <a:gd name="connsiteX12" fmla="*/ 81832 w 266664"/>
                  <a:gd name="connsiteY12" fmla="*/ 49101 h 266700"/>
                  <a:gd name="connsiteX13" fmla="*/ 52971 w 266664"/>
                  <a:gd name="connsiteY13" fmla="*/ 26908 h 266700"/>
                  <a:gd name="connsiteX14" fmla="*/ 26968 w 266664"/>
                  <a:gd name="connsiteY14" fmla="*/ 52911 h 266700"/>
                  <a:gd name="connsiteX15" fmla="*/ 49161 w 266664"/>
                  <a:gd name="connsiteY15" fmla="*/ 81772 h 266700"/>
                  <a:gd name="connsiteX16" fmla="*/ 37350 w 266664"/>
                  <a:gd name="connsiteY16" fmla="*/ 110157 h 266700"/>
                  <a:gd name="connsiteX17" fmla="*/ 1250 w 266664"/>
                  <a:gd name="connsiteY17" fmla="*/ 114919 h 266700"/>
                  <a:gd name="connsiteX18" fmla="*/ 1250 w 266664"/>
                  <a:gd name="connsiteY18" fmla="*/ 151781 h 266700"/>
                  <a:gd name="connsiteX19" fmla="*/ 37350 w 266664"/>
                  <a:gd name="connsiteY19" fmla="*/ 156543 h 266700"/>
                  <a:gd name="connsiteX20" fmla="*/ 49161 w 266664"/>
                  <a:gd name="connsiteY20" fmla="*/ 184928 h 266700"/>
                  <a:gd name="connsiteX21" fmla="*/ 26968 w 266664"/>
                  <a:gd name="connsiteY21" fmla="*/ 213789 h 266700"/>
                  <a:gd name="connsiteX22" fmla="*/ 52971 w 266664"/>
                  <a:gd name="connsiteY22" fmla="*/ 239792 h 266700"/>
                  <a:gd name="connsiteX23" fmla="*/ 81832 w 266664"/>
                  <a:gd name="connsiteY23" fmla="*/ 217599 h 266700"/>
                  <a:gd name="connsiteX24" fmla="*/ 110216 w 266664"/>
                  <a:gd name="connsiteY24" fmla="*/ 229314 h 266700"/>
                  <a:gd name="connsiteX25" fmla="*/ 114979 w 266664"/>
                  <a:gd name="connsiteY25" fmla="*/ 265414 h 266700"/>
                  <a:gd name="connsiteX26" fmla="*/ 151841 w 266664"/>
                  <a:gd name="connsiteY26" fmla="*/ 265414 h 266700"/>
                  <a:gd name="connsiteX27" fmla="*/ 156603 w 266664"/>
                  <a:gd name="connsiteY27" fmla="*/ 229314 h 266700"/>
                  <a:gd name="connsiteX28" fmla="*/ 184892 w 266664"/>
                  <a:gd name="connsiteY28" fmla="*/ 217599 h 266700"/>
                  <a:gd name="connsiteX29" fmla="*/ 213753 w 266664"/>
                  <a:gd name="connsiteY29" fmla="*/ 239792 h 266700"/>
                  <a:gd name="connsiteX30" fmla="*/ 239756 w 266664"/>
                  <a:gd name="connsiteY30" fmla="*/ 213693 h 266700"/>
                  <a:gd name="connsiteX31" fmla="*/ 217563 w 266664"/>
                  <a:gd name="connsiteY31" fmla="*/ 184833 h 266700"/>
                  <a:gd name="connsiteX32" fmla="*/ 229279 w 266664"/>
                  <a:gd name="connsiteY32" fmla="*/ 156543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664" h="266700">
                    <a:moveTo>
                      <a:pt x="229279" y="156543"/>
                    </a:moveTo>
                    <a:lnTo>
                      <a:pt x="265379" y="151781"/>
                    </a:lnTo>
                    <a:cubicBezTo>
                      <a:pt x="267093" y="139494"/>
                      <a:pt x="267093" y="127683"/>
                      <a:pt x="265379" y="114919"/>
                    </a:cubicBezTo>
                    <a:lnTo>
                      <a:pt x="229279" y="110157"/>
                    </a:lnTo>
                    <a:cubicBezTo>
                      <a:pt x="226802" y="100060"/>
                      <a:pt x="222897" y="90535"/>
                      <a:pt x="217563" y="81867"/>
                    </a:cubicBezTo>
                    <a:lnTo>
                      <a:pt x="239756" y="53007"/>
                    </a:lnTo>
                    <a:cubicBezTo>
                      <a:pt x="232327" y="43196"/>
                      <a:pt x="223564" y="34433"/>
                      <a:pt x="213753" y="26908"/>
                    </a:cubicBezTo>
                    <a:lnTo>
                      <a:pt x="184892" y="49101"/>
                    </a:lnTo>
                    <a:cubicBezTo>
                      <a:pt x="176225" y="43767"/>
                      <a:pt x="166700" y="39767"/>
                      <a:pt x="156603" y="37386"/>
                    </a:cubicBezTo>
                    <a:lnTo>
                      <a:pt x="151841" y="1286"/>
                    </a:lnTo>
                    <a:cubicBezTo>
                      <a:pt x="139268" y="-429"/>
                      <a:pt x="127457" y="-429"/>
                      <a:pt x="114979" y="1286"/>
                    </a:cubicBezTo>
                    <a:lnTo>
                      <a:pt x="110216" y="37386"/>
                    </a:lnTo>
                    <a:cubicBezTo>
                      <a:pt x="100025" y="39862"/>
                      <a:pt x="90500" y="43863"/>
                      <a:pt x="81832" y="49101"/>
                    </a:cubicBezTo>
                    <a:lnTo>
                      <a:pt x="52971" y="26908"/>
                    </a:lnTo>
                    <a:cubicBezTo>
                      <a:pt x="43541" y="34052"/>
                      <a:pt x="34493" y="42910"/>
                      <a:pt x="26968" y="52911"/>
                    </a:cubicBezTo>
                    <a:lnTo>
                      <a:pt x="49161" y="81772"/>
                    </a:lnTo>
                    <a:cubicBezTo>
                      <a:pt x="43827" y="90440"/>
                      <a:pt x="39827" y="99965"/>
                      <a:pt x="37350" y="110157"/>
                    </a:cubicBezTo>
                    <a:lnTo>
                      <a:pt x="1250" y="114919"/>
                    </a:lnTo>
                    <a:cubicBezTo>
                      <a:pt x="-369" y="126635"/>
                      <a:pt x="-464" y="139113"/>
                      <a:pt x="1250" y="151781"/>
                    </a:cubicBezTo>
                    <a:lnTo>
                      <a:pt x="37350" y="156543"/>
                    </a:lnTo>
                    <a:cubicBezTo>
                      <a:pt x="39827" y="166735"/>
                      <a:pt x="43827" y="176260"/>
                      <a:pt x="49161" y="184928"/>
                    </a:cubicBezTo>
                    <a:lnTo>
                      <a:pt x="26968" y="213789"/>
                    </a:lnTo>
                    <a:cubicBezTo>
                      <a:pt x="34112" y="223218"/>
                      <a:pt x="42970" y="232267"/>
                      <a:pt x="52971" y="239792"/>
                    </a:cubicBezTo>
                    <a:lnTo>
                      <a:pt x="81832" y="217599"/>
                    </a:lnTo>
                    <a:cubicBezTo>
                      <a:pt x="90500" y="222933"/>
                      <a:pt x="100025" y="226933"/>
                      <a:pt x="110216" y="229314"/>
                    </a:cubicBezTo>
                    <a:lnTo>
                      <a:pt x="114979" y="265414"/>
                    </a:lnTo>
                    <a:cubicBezTo>
                      <a:pt x="127457" y="267129"/>
                      <a:pt x="139268" y="267129"/>
                      <a:pt x="151841" y="265414"/>
                    </a:cubicBezTo>
                    <a:lnTo>
                      <a:pt x="156603" y="229314"/>
                    </a:lnTo>
                    <a:cubicBezTo>
                      <a:pt x="166700" y="226838"/>
                      <a:pt x="176225" y="222837"/>
                      <a:pt x="184892" y="217599"/>
                    </a:cubicBezTo>
                    <a:lnTo>
                      <a:pt x="213753" y="239792"/>
                    </a:lnTo>
                    <a:cubicBezTo>
                      <a:pt x="223564" y="232362"/>
                      <a:pt x="232327" y="223599"/>
                      <a:pt x="239756" y="213693"/>
                    </a:cubicBezTo>
                    <a:lnTo>
                      <a:pt x="217563" y="184833"/>
                    </a:lnTo>
                    <a:cubicBezTo>
                      <a:pt x="222897" y="176165"/>
                      <a:pt x="226802" y="166735"/>
                      <a:pt x="229279" y="156543"/>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276" name="Group 275">
              <a:extLst>
                <a:ext uri="{FF2B5EF4-FFF2-40B4-BE49-F238E27FC236}">
                  <a16:creationId xmlns:a16="http://schemas.microsoft.com/office/drawing/2014/main" id="{51409C0E-9DCE-818C-3096-AEE1E5D0A484}"/>
                </a:ext>
              </a:extLst>
            </p:cNvPr>
            <p:cNvGrpSpPr/>
            <p:nvPr/>
          </p:nvGrpSpPr>
          <p:grpSpPr>
            <a:xfrm>
              <a:off x="10554878" y="2200190"/>
              <a:ext cx="214053" cy="295525"/>
              <a:chOff x="5843587" y="3081337"/>
              <a:chExt cx="504724" cy="696831"/>
            </a:xfrm>
          </p:grpSpPr>
          <p:sp>
            <p:nvSpPr>
              <p:cNvPr id="271" name="Freeform: Shape 270">
                <a:extLst>
                  <a:ext uri="{FF2B5EF4-FFF2-40B4-BE49-F238E27FC236}">
                    <a16:creationId xmlns:a16="http://schemas.microsoft.com/office/drawing/2014/main" id="{14052048-A5D4-94AE-292D-7EFC0B8FC4F5}"/>
                  </a:ext>
                </a:extLst>
              </p:cNvPr>
              <p:cNvSpPr/>
              <p:nvPr/>
            </p:nvSpPr>
            <p:spPr>
              <a:xfrm>
                <a:off x="6024766" y="3081337"/>
                <a:ext cx="232096" cy="224789"/>
              </a:xfrm>
              <a:custGeom>
                <a:avLst/>
                <a:gdLst>
                  <a:gd name="connsiteX0" fmla="*/ 71233 w 232096"/>
                  <a:gd name="connsiteY0" fmla="*/ 223075 h 224789"/>
                  <a:gd name="connsiteX1" fmla="*/ 9035 w 232096"/>
                  <a:gd name="connsiteY1" fmla="*/ 71246 h 224789"/>
                  <a:gd name="connsiteX2" fmla="*/ 160863 w 232096"/>
                  <a:gd name="connsiteY2" fmla="*/ 9048 h 224789"/>
                  <a:gd name="connsiteX3" fmla="*/ 223061 w 232096"/>
                  <a:gd name="connsiteY3" fmla="*/ 160876 h 224789"/>
                  <a:gd name="connsiteX4" fmla="*/ 156577 w 232096"/>
                  <a:gd name="connsiteY4" fmla="*/ 224789 h 224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96" h="224789">
                    <a:moveTo>
                      <a:pt x="71233" y="223075"/>
                    </a:moveTo>
                    <a:cubicBezTo>
                      <a:pt x="12178" y="198310"/>
                      <a:pt x="-15730" y="130301"/>
                      <a:pt x="9035" y="71246"/>
                    </a:cubicBezTo>
                    <a:cubicBezTo>
                      <a:pt x="33800" y="12096"/>
                      <a:pt x="101808" y="-15717"/>
                      <a:pt x="160863" y="9048"/>
                    </a:cubicBezTo>
                    <a:cubicBezTo>
                      <a:pt x="219918" y="33813"/>
                      <a:pt x="247826" y="101821"/>
                      <a:pt x="223061" y="160876"/>
                    </a:cubicBezTo>
                    <a:cubicBezTo>
                      <a:pt x="210679" y="190404"/>
                      <a:pt x="186581" y="213550"/>
                      <a:pt x="156577" y="224789"/>
                    </a:cubicBez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72" name="Freeform: Shape 271">
                <a:extLst>
                  <a:ext uri="{FF2B5EF4-FFF2-40B4-BE49-F238E27FC236}">
                    <a16:creationId xmlns:a16="http://schemas.microsoft.com/office/drawing/2014/main" id="{F1515C2D-0490-04D4-F478-B4F5996DEAF1}"/>
                  </a:ext>
                </a:extLst>
              </p:cNvPr>
              <p:cNvSpPr/>
              <p:nvPr/>
            </p:nvSpPr>
            <p:spPr>
              <a:xfrm>
                <a:off x="5843749" y="3385946"/>
                <a:ext cx="85008" cy="159448"/>
              </a:xfrm>
              <a:custGeom>
                <a:avLst/>
                <a:gdLst>
                  <a:gd name="connsiteX0" fmla="*/ 28 w 85008"/>
                  <a:gd name="connsiteY0" fmla="*/ 159449 h 159448"/>
                  <a:gd name="connsiteX1" fmla="*/ 28 w 85008"/>
                  <a:gd name="connsiteY1" fmla="*/ 45149 h 159448"/>
                  <a:gd name="connsiteX2" fmla="*/ 42129 w 85008"/>
                  <a:gd name="connsiteY2" fmla="*/ 0 h 159448"/>
                  <a:gd name="connsiteX3" fmla="*/ 42700 w 85008"/>
                  <a:gd name="connsiteY3" fmla="*/ 0 h 159448"/>
                  <a:gd name="connsiteX4" fmla="*/ 84991 w 85008"/>
                  <a:gd name="connsiteY4" fmla="*/ 44768 h 159448"/>
                  <a:gd name="connsiteX5" fmla="*/ 84991 w 85008"/>
                  <a:gd name="connsiteY5" fmla="*/ 159068 h 15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08" h="159448">
                    <a:moveTo>
                      <a:pt x="28" y="159449"/>
                    </a:moveTo>
                    <a:lnTo>
                      <a:pt x="28" y="45149"/>
                    </a:lnTo>
                    <a:cubicBezTo>
                      <a:pt x="-829" y="21050"/>
                      <a:pt x="18030" y="857"/>
                      <a:pt x="42129" y="0"/>
                    </a:cubicBezTo>
                    <a:lnTo>
                      <a:pt x="42700" y="0"/>
                    </a:lnTo>
                    <a:cubicBezTo>
                      <a:pt x="66703" y="667"/>
                      <a:pt x="85658" y="20765"/>
                      <a:pt x="84991" y="44768"/>
                    </a:cubicBezTo>
                    <a:lnTo>
                      <a:pt x="84991" y="159068"/>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73" name="Freeform: Shape 272">
                <a:extLst>
                  <a:ext uri="{FF2B5EF4-FFF2-40B4-BE49-F238E27FC236}">
                    <a16:creationId xmlns:a16="http://schemas.microsoft.com/office/drawing/2014/main" id="{11138D7C-BF72-61F1-80F2-111597DE857A}"/>
                  </a:ext>
                </a:extLst>
              </p:cNvPr>
              <p:cNvSpPr/>
              <p:nvPr/>
            </p:nvSpPr>
            <p:spPr>
              <a:xfrm>
                <a:off x="5928146" y="3348037"/>
                <a:ext cx="84435" cy="197358"/>
              </a:xfrm>
              <a:custGeom>
                <a:avLst/>
                <a:gdLst>
                  <a:gd name="connsiteX0" fmla="*/ 22 w 84435"/>
                  <a:gd name="connsiteY0" fmla="*/ 197358 h 197358"/>
                  <a:gd name="connsiteX1" fmla="*/ 22 w 84435"/>
                  <a:gd name="connsiteY1" fmla="*/ 44958 h 197358"/>
                  <a:gd name="connsiteX2" fmla="*/ 42123 w 84435"/>
                  <a:gd name="connsiteY2" fmla="*/ 0 h 197358"/>
                  <a:gd name="connsiteX3" fmla="*/ 84414 w 84435"/>
                  <a:gd name="connsiteY3" fmla="*/ 44958 h 197358"/>
                  <a:gd name="connsiteX4" fmla="*/ 84414 w 84435"/>
                  <a:gd name="connsiteY4" fmla="*/ 44958 h 197358"/>
                  <a:gd name="connsiteX5" fmla="*/ 84414 w 84435"/>
                  <a:gd name="connsiteY5" fmla="*/ 176594 h 19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35" h="197358">
                    <a:moveTo>
                      <a:pt x="22" y="197358"/>
                    </a:moveTo>
                    <a:lnTo>
                      <a:pt x="22" y="44958"/>
                    </a:lnTo>
                    <a:cubicBezTo>
                      <a:pt x="-740" y="20955"/>
                      <a:pt x="18120" y="857"/>
                      <a:pt x="42123" y="0"/>
                    </a:cubicBezTo>
                    <a:cubicBezTo>
                      <a:pt x="66221" y="762"/>
                      <a:pt x="85176" y="20860"/>
                      <a:pt x="84414" y="44958"/>
                    </a:cubicBezTo>
                    <a:lnTo>
                      <a:pt x="84414" y="44958"/>
                    </a:lnTo>
                    <a:lnTo>
                      <a:pt x="84414" y="176594"/>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74" name="Freeform: Shape 273">
                <a:extLst>
                  <a:ext uri="{FF2B5EF4-FFF2-40B4-BE49-F238E27FC236}">
                    <a16:creationId xmlns:a16="http://schemas.microsoft.com/office/drawing/2014/main" id="{79AA47B3-9A52-7D02-7CBF-A6866E6061BB}"/>
                  </a:ext>
                </a:extLst>
              </p:cNvPr>
              <p:cNvSpPr/>
              <p:nvPr/>
            </p:nvSpPr>
            <p:spPr>
              <a:xfrm>
                <a:off x="6012538" y="3320985"/>
                <a:ext cx="84430" cy="203644"/>
              </a:xfrm>
              <a:custGeom>
                <a:avLst/>
                <a:gdLst>
                  <a:gd name="connsiteX0" fmla="*/ 22 w 84430"/>
                  <a:gd name="connsiteY0" fmla="*/ 203645 h 203644"/>
                  <a:gd name="connsiteX1" fmla="*/ 22 w 84430"/>
                  <a:gd name="connsiteY1" fmla="*/ 44768 h 203644"/>
                  <a:gd name="connsiteX2" fmla="*/ 42123 w 84430"/>
                  <a:gd name="connsiteY2" fmla="*/ 0 h 203644"/>
                  <a:gd name="connsiteX3" fmla="*/ 42123 w 84430"/>
                  <a:gd name="connsiteY3" fmla="*/ 0 h 203644"/>
                  <a:gd name="connsiteX4" fmla="*/ 84414 w 84430"/>
                  <a:gd name="connsiteY4" fmla="*/ 44577 h 203644"/>
                  <a:gd name="connsiteX5" fmla="*/ 84414 w 84430"/>
                  <a:gd name="connsiteY5" fmla="*/ 182118 h 20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30" h="203644">
                    <a:moveTo>
                      <a:pt x="22" y="203645"/>
                    </a:moveTo>
                    <a:lnTo>
                      <a:pt x="22" y="44768"/>
                    </a:lnTo>
                    <a:cubicBezTo>
                      <a:pt x="-740" y="20765"/>
                      <a:pt x="18120" y="762"/>
                      <a:pt x="42123" y="0"/>
                    </a:cubicBezTo>
                    <a:lnTo>
                      <a:pt x="42123" y="0"/>
                    </a:lnTo>
                    <a:cubicBezTo>
                      <a:pt x="66126" y="571"/>
                      <a:pt x="85081" y="20574"/>
                      <a:pt x="84414" y="44577"/>
                    </a:cubicBezTo>
                    <a:lnTo>
                      <a:pt x="84414" y="182118"/>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75" name="Freeform: Shape 274">
                <a:extLst>
                  <a:ext uri="{FF2B5EF4-FFF2-40B4-BE49-F238E27FC236}">
                    <a16:creationId xmlns:a16="http://schemas.microsoft.com/office/drawing/2014/main" id="{10C8993E-8CFC-AC60-6B66-EF24A917CFAD}"/>
                  </a:ext>
                </a:extLst>
              </p:cNvPr>
              <p:cNvSpPr/>
              <p:nvPr/>
            </p:nvSpPr>
            <p:spPr>
              <a:xfrm>
                <a:off x="5843587" y="3147250"/>
                <a:ext cx="504724" cy="630918"/>
              </a:xfrm>
              <a:custGeom>
                <a:avLst/>
                <a:gdLst>
                  <a:gd name="connsiteX0" fmla="*/ 253365 w 504724"/>
                  <a:gd name="connsiteY0" fmla="*/ 229362 h 630918"/>
                  <a:gd name="connsiteX1" fmla="*/ 253365 w 504724"/>
                  <a:gd name="connsiteY1" fmla="*/ 46291 h 630918"/>
                  <a:gd name="connsiteX2" fmla="*/ 295370 w 504724"/>
                  <a:gd name="connsiteY2" fmla="*/ 0 h 630918"/>
                  <a:gd name="connsiteX3" fmla="*/ 295466 w 504724"/>
                  <a:gd name="connsiteY3" fmla="*/ 0 h 630918"/>
                  <a:gd name="connsiteX4" fmla="*/ 337757 w 504724"/>
                  <a:gd name="connsiteY4" fmla="*/ 45244 h 630918"/>
                  <a:gd name="connsiteX5" fmla="*/ 337757 w 504724"/>
                  <a:gd name="connsiteY5" fmla="*/ 409385 h 630918"/>
                  <a:gd name="connsiteX6" fmla="*/ 397002 w 504724"/>
                  <a:gd name="connsiteY6" fmla="*/ 323469 h 630918"/>
                  <a:gd name="connsiteX7" fmla="*/ 459296 w 504724"/>
                  <a:gd name="connsiteY7" fmla="*/ 277178 h 630918"/>
                  <a:gd name="connsiteX8" fmla="*/ 501206 w 504724"/>
                  <a:gd name="connsiteY8" fmla="*/ 326327 h 630918"/>
                  <a:gd name="connsiteX9" fmla="*/ 385763 w 504724"/>
                  <a:gd name="connsiteY9" fmla="*/ 517208 h 630918"/>
                  <a:gd name="connsiteX10" fmla="*/ 283655 w 504724"/>
                  <a:gd name="connsiteY10" fmla="*/ 621792 h 630918"/>
                  <a:gd name="connsiteX11" fmla="*/ 233172 w 504724"/>
                  <a:gd name="connsiteY11" fmla="*/ 630365 h 630918"/>
                  <a:gd name="connsiteX12" fmla="*/ 128778 w 504724"/>
                  <a:gd name="connsiteY12" fmla="*/ 630365 h 630918"/>
                  <a:gd name="connsiteX13" fmla="*/ 70104 w 504724"/>
                  <a:gd name="connsiteY13" fmla="*/ 614744 h 630918"/>
                  <a:gd name="connsiteX14" fmla="*/ 0 w 504724"/>
                  <a:gd name="connsiteY14" fmla="*/ 487871 h 630918"/>
                  <a:gd name="connsiteX15" fmla="*/ 0 w 504724"/>
                  <a:gd name="connsiteY15" fmla="*/ 377381 h 63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4724" h="630918">
                    <a:moveTo>
                      <a:pt x="253365" y="229362"/>
                    </a:moveTo>
                    <a:lnTo>
                      <a:pt x="253365" y="46291"/>
                    </a:lnTo>
                    <a:cubicBezTo>
                      <a:pt x="252222" y="21908"/>
                      <a:pt x="270986" y="1143"/>
                      <a:pt x="295370" y="0"/>
                    </a:cubicBezTo>
                    <a:lnTo>
                      <a:pt x="295466" y="0"/>
                    </a:lnTo>
                    <a:cubicBezTo>
                      <a:pt x="319659" y="762"/>
                      <a:pt x="338614" y="21050"/>
                      <a:pt x="337757" y="45244"/>
                    </a:cubicBezTo>
                    <a:lnTo>
                      <a:pt x="337757" y="409385"/>
                    </a:lnTo>
                    <a:lnTo>
                      <a:pt x="397002" y="323469"/>
                    </a:lnTo>
                    <a:cubicBezTo>
                      <a:pt x="397002" y="323469"/>
                      <a:pt x="424815" y="275463"/>
                      <a:pt x="459296" y="277178"/>
                    </a:cubicBezTo>
                    <a:cubicBezTo>
                      <a:pt x="522732" y="280607"/>
                      <a:pt x="501206" y="326327"/>
                      <a:pt x="501206" y="326327"/>
                    </a:cubicBezTo>
                    <a:lnTo>
                      <a:pt x="385763" y="517208"/>
                    </a:lnTo>
                    <a:cubicBezTo>
                      <a:pt x="359855" y="559213"/>
                      <a:pt x="324993" y="594932"/>
                      <a:pt x="283655" y="621792"/>
                    </a:cubicBezTo>
                    <a:cubicBezTo>
                      <a:pt x="267938" y="629222"/>
                      <a:pt x="250508" y="632270"/>
                      <a:pt x="233172" y="630365"/>
                    </a:cubicBezTo>
                    <a:lnTo>
                      <a:pt x="128778" y="630365"/>
                    </a:lnTo>
                    <a:cubicBezTo>
                      <a:pt x="108204" y="630650"/>
                      <a:pt x="87821" y="625221"/>
                      <a:pt x="70104" y="614744"/>
                    </a:cubicBezTo>
                    <a:cubicBezTo>
                      <a:pt x="26861" y="587026"/>
                      <a:pt x="476" y="539306"/>
                      <a:pt x="0" y="487871"/>
                    </a:cubicBezTo>
                    <a:lnTo>
                      <a:pt x="0" y="377381"/>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F6300B1D-9D79-976B-0620-0A48BF2E7B58}"/>
                </a:ext>
              </a:extLst>
            </p:cNvPr>
            <p:cNvGrpSpPr/>
            <p:nvPr/>
          </p:nvGrpSpPr>
          <p:grpSpPr>
            <a:xfrm>
              <a:off x="8577607" y="3391269"/>
              <a:ext cx="315714" cy="218886"/>
              <a:chOff x="5757862" y="3195636"/>
              <a:chExt cx="676761" cy="469202"/>
            </a:xfrm>
          </p:grpSpPr>
          <p:sp>
            <p:nvSpPr>
              <p:cNvPr id="280" name="Freeform: Shape 279">
                <a:extLst>
                  <a:ext uri="{FF2B5EF4-FFF2-40B4-BE49-F238E27FC236}">
                    <a16:creationId xmlns:a16="http://schemas.microsoft.com/office/drawing/2014/main" id="{1C30B5AE-9D34-6A57-90D7-04F055E6E104}"/>
                  </a:ext>
                </a:extLst>
              </p:cNvPr>
              <p:cNvSpPr/>
              <p:nvPr/>
            </p:nvSpPr>
            <p:spPr>
              <a:xfrm>
                <a:off x="5931979" y="3195636"/>
                <a:ext cx="502644" cy="469202"/>
              </a:xfrm>
              <a:custGeom>
                <a:avLst/>
                <a:gdLst>
                  <a:gd name="connsiteX0" fmla="*/ 258128 w 502644"/>
                  <a:gd name="connsiteY0" fmla="*/ 163450 h 469202"/>
                  <a:gd name="connsiteX1" fmla="*/ 394335 w 502644"/>
                  <a:gd name="connsiteY1" fmla="*/ 28195 h 469202"/>
                  <a:gd name="connsiteX2" fmla="*/ 445960 w 502644"/>
                  <a:gd name="connsiteY2" fmla="*/ 1144 h 469202"/>
                  <a:gd name="connsiteX3" fmla="*/ 491109 w 502644"/>
                  <a:gd name="connsiteY3" fmla="*/ 12955 h 469202"/>
                  <a:gd name="connsiteX4" fmla="*/ 497205 w 502644"/>
                  <a:gd name="connsiteY4" fmla="*/ 66295 h 469202"/>
                  <a:gd name="connsiteX5" fmla="*/ 472440 w 502644"/>
                  <a:gd name="connsiteY5" fmla="*/ 101537 h 469202"/>
                  <a:gd name="connsiteX6" fmla="*/ 262890 w 502644"/>
                  <a:gd name="connsiteY6" fmla="*/ 311087 h 469202"/>
                  <a:gd name="connsiteX7" fmla="*/ 234125 w 502644"/>
                  <a:gd name="connsiteY7" fmla="*/ 323660 h 469202"/>
                  <a:gd name="connsiteX8" fmla="*/ 159639 w 502644"/>
                  <a:gd name="connsiteY8" fmla="*/ 326327 h 469202"/>
                  <a:gd name="connsiteX9" fmla="*/ 130874 w 502644"/>
                  <a:gd name="connsiteY9" fmla="*/ 338900 h 469202"/>
                  <a:gd name="connsiteX10" fmla="*/ 0 w 502644"/>
                  <a:gd name="connsiteY10" fmla="*/ 469202 h 46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644" h="469202">
                    <a:moveTo>
                      <a:pt x="258128" y="163450"/>
                    </a:moveTo>
                    <a:lnTo>
                      <a:pt x="394335" y="28195"/>
                    </a:lnTo>
                    <a:cubicBezTo>
                      <a:pt x="408146" y="13907"/>
                      <a:pt x="426339" y="4382"/>
                      <a:pt x="445960" y="1144"/>
                    </a:cubicBezTo>
                    <a:cubicBezTo>
                      <a:pt x="462058" y="-2285"/>
                      <a:pt x="478822" y="2096"/>
                      <a:pt x="491109" y="12955"/>
                    </a:cubicBezTo>
                    <a:cubicBezTo>
                      <a:pt x="503873" y="27814"/>
                      <a:pt x="506254" y="48959"/>
                      <a:pt x="497205" y="66295"/>
                    </a:cubicBezTo>
                    <a:cubicBezTo>
                      <a:pt x="491300" y="79534"/>
                      <a:pt x="482822" y="91441"/>
                      <a:pt x="472440" y="101537"/>
                    </a:cubicBezTo>
                    <a:lnTo>
                      <a:pt x="262890" y="311087"/>
                    </a:lnTo>
                    <a:cubicBezTo>
                      <a:pt x="255270" y="318802"/>
                      <a:pt x="244983" y="323279"/>
                      <a:pt x="234125" y="323660"/>
                    </a:cubicBezTo>
                    <a:lnTo>
                      <a:pt x="159639" y="326327"/>
                    </a:lnTo>
                    <a:cubicBezTo>
                      <a:pt x="148781" y="326708"/>
                      <a:pt x="138493" y="331185"/>
                      <a:pt x="130874" y="338900"/>
                    </a:cubicBezTo>
                    <a:lnTo>
                      <a:pt x="0" y="469202"/>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80FF8AD7-93E3-DA93-965E-5F9BFF614ED6}"/>
                  </a:ext>
                </a:extLst>
              </p:cNvPr>
              <p:cNvSpPr/>
              <p:nvPr/>
            </p:nvSpPr>
            <p:spPr>
              <a:xfrm>
                <a:off x="5757862" y="3320776"/>
                <a:ext cx="426910" cy="344061"/>
              </a:xfrm>
              <a:custGeom>
                <a:avLst/>
                <a:gdLst>
                  <a:gd name="connsiteX0" fmla="*/ 174117 w 426910"/>
                  <a:gd name="connsiteY0" fmla="*/ 344062 h 344061"/>
                  <a:gd name="connsiteX1" fmla="*/ 0 w 426910"/>
                  <a:gd name="connsiteY1" fmla="*/ 169945 h 344061"/>
                  <a:gd name="connsiteX2" fmla="*/ 100203 w 426910"/>
                  <a:gd name="connsiteY2" fmla="*/ 99460 h 344061"/>
                  <a:gd name="connsiteX3" fmla="*/ 258699 w 426910"/>
                  <a:gd name="connsiteY3" fmla="*/ 259480 h 344061"/>
                  <a:gd name="connsiteX4" fmla="*/ 100203 w 426910"/>
                  <a:gd name="connsiteY4" fmla="*/ 100031 h 344061"/>
                  <a:gd name="connsiteX5" fmla="*/ 216789 w 426910"/>
                  <a:gd name="connsiteY5" fmla="*/ 96412 h 344061"/>
                  <a:gd name="connsiteX6" fmla="*/ 347853 w 426910"/>
                  <a:gd name="connsiteY6" fmla="*/ 96412 h 344061"/>
                  <a:gd name="connsiteX7" fmla="*/ 392049 w 426910"/>
                  <a:gd name="connsiteY7" fmla="*/ 89744 h 344061"/>
                  <a:gd name="connsiteX8" fmla="*/ 426911 w 426910"/>
                  <a:gd name="connsiteY8" fmla="*/ 51644 h 344061"/>
                  <a:gd name="connsiteX9" fmla="*/ 402526 w 426910"/>
                  <a:gd name="connsiteY9" fmla="*/ 15640 h 344061"/>
                  <a:gd name="connsiteX10" fmla="*/ 344424 w 426910"/>
                  <a:gd name="connsiteY10" fmla="*/ 19 h 344061"/>
                  <a:gd name="connsiteX11" fmla="*/ 231077 w 426910"/>
                  <a:gd name="connsiteY11" fmla="*/ 19 h 344061"/>
                  <a:gd name="connsiteX12" fmla="*/ 202311 w 426910"/>
                  <a:gd name="connsiteY12" fmla="*/ 10306 h 344061"/>
                  <a:gd name="connsiteX13" fmla="*/ 100203 w 426910"/>
                  <a:gd name="connsiteY13" fmla="*/ 99079 h 3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910" h="344061">
                    <a:moveTo>
                      <a:pt x="174117" y="344062"/>
                    </a:moveTo>
                    <a:lnTo>
                      <a:pt x="0" y="169945"/>
                    </a:lnTo>
                    <a:lnTo>
                      <a:pt x="100203" y="99460"/>
                    </a:lnTo>
                    <a:moveTo>
                      <a:pt x="258699" y="259480"/>
                    </a:moveTo>
                    <a:lnTo>
                      <a:pt x="100203" y="100031"/>
                    </a:lnTo>
                    <a:moveTo>
                      <a:pt x="216789" y="96412"/>
                    </a:moveTo>
                    <a:lnTo>
                      <a:pt x="347853" y="96412"/>
                    </a:lnTo>
                    <a:cubicBezTo>
                      <a:pt x="362807" y="96507"/>
                      <a:pt x="377762" y="94316"/>
                      <a:pt x="392049" y="89744"/>
                    </a:cubicBezTo>
                    <a:cubicBezTo>
                      <a:pt x="408623" y="83648"/>
                      <a:pt x="426911" y="72218"/>
                      <a:pt x="426911" y="51644"/>
                    </a:cubicBezTo>
                    <a:cubicBezTo>
                      <a:pt x="425482" y="36214"/>
                      <a:pt x="416243" y="22688"/>
                      <a:pt x="402526" y="15640"/>
                    </a:cubicBezTo>
                    <a:cubicBezTo>
                      <a:pt x="385000" y="5067"/>
                      <a:pt x="364903" y="-362"/>
                      <a:pt x="344424" y="19"/>
                    </a:cubicBezTo>
                    <a:lnTo>
                      <a:pt x="231077" y="19"/>
                    </a:lnTo>
                    <a:cubicBezTo>
                      <a:pt x="220599" y="-172"/>
                      <a:pt x="210312" y="3543"/>
                      <a:pt x="202311" y="10306"/>
                    </a:cubicBezTo>
                    <a:lnTo>
                      <a:pt x="100203" y="99079"/>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293" name="Group 292">
              <a:extLst>
                <a:ext uri="{FF2B5EF4-FFF2-40B4-BE49-F238E27FC236}">
                  <a16:creationId xmlns:a16="http://schemas.microsoft.com/office/drawing/2014/main" id="{68919208-D373-1618-9C8F-394E6F558E2E}"/>
                </a:ext>
              </a:extLst>
            </p:cNvPr>
            <p:cNvGrpSpPr/>
            <p:nvPr/>
          </p:nvGrpSpPr>
          <p:grpSpPr>
            <a:xfrm>
              <a:off x="8678378" y="3933502"/>
              <a:ext cx="139135" cy="291473"/>
              <a:chOff x="5933677" y="3019425"/>
              <a:chExt cx="328073" cy="687272"/>
            </a:xfrm>
          </p:grpSpPr>
          <p:sp>
            <p:nvSpPr>
              <p:cNvPr id="288" name="Freeform: Shape 287">
                <a:extLst>
                  <a:ext uri="{FF2B5EF4-FFF2-40B4-BE49-F238E27FC236}">
                    <a16:creationId xmlns:a16="http://schemas.microsoft.com/office/drawing/2014/main" id="{27282424-F4D0-8599-AE10-9710A317D343}"/>
                  </a:ext>
                </a:extLst>
              </p:cNvPr>
              <p:cNvSpPr/>
              <p:nvPr/>
            </p:nvSpPr>
            <p:spPr>
              <a:xfrm>
                <a:off x="6099236" y="3576256"/>
                <a:ext cx="130442" cy="130441"/>
              </a:xfrm>
              <a:custGeom>
                <a:avLst/>
                <a:gdLst>
                  <a:gd name="connsiteX0" fmla="*/ 0 w 9525"/>
                  <a:gd name="connsiteY0" fmla="*/ 161544 h 161543"/>
                  <a:gd name="connsiteX1" fmla="*/ 0 w 9525"/>
                  <a:gd name="connsiteY1" fmla="*/ 0 h 161543"/>
                </a:gdLst>
                <a:ahLst/>
                <a:cxnLst>
                  <a:cxn ang="0">
                    <a:pos x="connsiteX0" y="connsiteY0"/>
                  </a:cxn>
                  <a:cxn ang="0">
                    <a:pos x="connsiteX1" y="connsiteY1"/>
                  </a:cxn>
                </a:cxnLst>
                <a:rect l="l" t="t" r="r" b="b"/>
                <a:pathLst>
                  <a:path w="9525" h="161543">
                    <a:moveTo>
                      <a:pt x="0" y="161544"/>
                    </a:moveTo>
                    <a:lnTo>
                      <a:pt x="0" y="0"/>
                    </a:ln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2F37"/>
                  </a:solidFill>
                  <a:effectLst/>
                  <a:uLnTx/>
                  <a:uFillTx/>
                  <a:latin typeface="Calibri" panose="020F0502020204030204"/>
                  <a:ea typeface="+mn-ea"/>
                  <a:cs typeface="+mn-cs"/>
                </a:endParaRPr>
              </a:p>
            </p:txBody>
          </p:sp>
          <p:sp>
            <p:nvSpPr>
              <p:cNvPr id="289" name="Freeform: Shape 288">
                <a:extLst>
                  <a:ext uri="{FF2B5EF4-FFF2-40B4-BE49-F238E27FC236}">
                    <a16:creationId xmlns:a16="http://schemas.microsoft.com/office/drawing/2014/main" id="{57EC04FB-D372-55C5-9B8A-3A28A90D5AD5}"/>
                  </a:ext>
                </a:extLst>
              </p:cNvPr>
              <p:cNvSpPr/>
              <p:nvPr/>
            </p:nvSpPr>
            <p:spPr>
              <a:xfrm>
                <a:off x="5992937" y="3019425"/>
                <a:ext cx="211837" cy="619696"/>
              </a:xfrm>
              <a:custGeom>
                <a:avLst/>
                <a:gdLst>
                  <a:gd name="connsiteX0" fmla="*/ 153926 w 211837"/>
                  <a:gd name="connsiteY0" fmla="*/ 524447 h 619696"/>
                  <a:gd name="connsiteX1" fmla="*/ 153926 w 211837"/>
                  <a:gd name="connsiteY1" fmla="*/ 600647 h 619696"/>
                  <a:gd name="connsiteX2" fmla="*/ 58676 w 211837"/>
                  <a:gd name="connsiteY2" fmla="*/ 524447 h 619696"/>
                  <a:gd name="connsiteX3" fmla="*/ 58676 w 211837"/>
                  <a:gd name="connsiteY3" fmla="*/ 619697 h 619696"/>
                  <a:gd name="connsiteX4" fmla="*/ 106301 w 211837"/>
                  <a:gd name="connsiteY4" fmla="*/ 293561 h 619696"/>
                  <a:gd name="connsiteX5" fmla="*/ 106301 w 211837"/>
                  <a:gd name="connsiteY5" fmla="*/ 505968 h 619696"/>
                  <a:gd name="connsiteX6" fmla="*/ 58485 w 211837"/>
                  <a:gd name="connsiteY6" fmla="*/ 480060 h 619696"/>
                  <a:gd name="connsiteX7" fmla="*/ 2 w 211837"/>
                  <a:gd name="connsiteY7" fmla="*/ 255461 h 619696"/>
                  <a:gd name="connsiteX8" fmla="*/ 106491 w 211837"/>
                  <a:gd name="connsiteY8" fmla="*/ 0 h 619696"/>
                  <a:gd name="connsiteX9" fmla="*/ 211838 w 211837"/>
                  <a:gd name="connsiteY9" fmla="*/ 256223 h 619696"/>
                  <a:gd name="connsiteX10" fmla="*/ 152402 w 211837"/>
                  <a:gd name="connsiteY10" fmla="*/ 480632 h 619696"/>
                  <a:gd name="connsiteX11" fmla="*/ 58485 w 211837"/>
                  <a:gd name="connsiteY11" fmla="*/ 480060 h 61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837" h="619696">
                    <a:moveTo>
                      <a:pt x="153926" y="524447"/>
                    </a:moveTo>
                    <a:lnTo>
                      <a:pt x="153926" y="600647"/>
                    </a:lnTo>
                    <a:moveTo>
                      <a:pt x="58676" y="524447"/>
                    </a:moveTo>
                    <a:lnTo>
                      <a:pt x="58676" y="619697"/>
                    </a:lnTo>
                    <a:moveTo>
                      <a:pt x="106301" y="293561"/>
                    </a:moveTo>
                    <a:lnTo>
                      <a:pt x="106301" y="505968"/>
                    </a:lnTo>
                    <a:moveTo>
                      <a:pt x="58485" y="480060"/>
                    </a:moveTo>
                    <a:cubicBezTo>
                      <a:pt x="16385" y="412623"/>
                      <a:pt x="-189" y="357569"/>
                      <a:pt x="2" y="255461"/>
                    </a:cubicBezTo>
                    <a:cubicBezTo>
                      <a:pt x="2" y="149543"/>
                      <a:pt x="78107" y="26861"/>
                      <a:pt x="106491" y="0"/>
                    </a:cubicBezTo>
                    <a:cubicBezTo>
                      <a:pt x="134685" y="27623"/>
                      <a:pt x="212028" y="149924"/>
                      <a:pt x="211838" y="256223"/>
                    </a:cubicBezTo>
                    <a:cubicBezTo>
                      <a:pt x="211838" y="358331"/>
                      <a:pt x="194883" y="413385"/>
                      <a:pt x="152402" y="480632"/>
                    </a:cubicBezTo>
                    <a:lnTo>
                      <a:pt x="58485" y="480060"/>
                    </a:ln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90" name="Freeform: Shape 289">
                <a:extLst>
                  <a:ext uri="{FF2B5EF4-FFF2-40B4-BE49-F238E27FC236}">
                    <a16:creationId xmlns:a16="http://schemas.microsoft.com/office/drawing/2014/main" id="{73931FE3-7D6B-E1AA-4289-73A8026A3DA6}"/>
                  </a:ext>
                </a:extLst>
              </p:cNvPr>
              <p:cNvSpPr/>
              <p:nvPr/>
            </p:nvSpPr>
            <p:spPr>
              <a:xfrm>
                <a:off x="5933677" y="3320605"/>
                <a:ext cx="328073" cy="208407"/>
              </a:xfrm>
              <a:custGeom>
                <a:avLst/>
                <a:gdLst>
                  <a:gd name="connsiteX0" fmla="*/ 269764 w 328073"/>
                  <a:gd name="connsiteY0" fmla="*/ 0 h 208407"/>
                  <a:gd name="connsiteX1" fmla="*/ 318532 w 328073"/>
                  <a:gd name="connsiteY1" fmla="*/ 208407 h 208407"/>
                  <a:gd name="connsiteX2" fmla="*/ 236046 w 328073"/>
                  <a:gd name="connsiteY2" fmla="*/ 137160 h 208407"/>
                  <a:gd name="connsiteX3" fmla="*/ 58309 w 328073"/>
                  <a:gd name="connsiteY3" fmla="*/ 0 h 208407"/>
                  <a:gd name="connsiteX4" fmla="*/ 9541 w 328073"/>
                  <a:gd name="connsiteY4" fmla="*/ 208407 h 208407"/>
                  <a:gd name="connsiteX5" fmla="*/ 92599 w 328073"/>
                  <a:gd name="connsiteY5" fmla="*/ 137160 h 208407"/>
                  <a:gd name="connsiteX6" fmla="*/ 67263 w 328073"/>
                  <a:gd name="connsiteY6" fmla="*/ 56198 h 208407"/>
                  <a:gd name="connsiteX7" fmla="*/ 263478 w 328073"/>
                  <a:gd name="connsiteY7" fmla="*/ 56198 h 20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73" h="208407">
                    <a:moveTo>
                      <a:pt x="269764" y="0"/>
                    </a:moveTo>
                    <a:cubicBezTo>
                      <a:pt x="280051" y="10287"/>
                      <a:pt x="353965" y="57150"/>
                      <a:pt x="318532" y="208407"/>
                    </a:cubicBezTo>
                    <a:cubicBezTo>
                      <a:pt x="288814" y="187452"/>
                      <a:pt x="261096" y="163544"/>
                      <a:pt x="236046" y="137160"/>
                    </a:cubicBezTo>
                    <a:moveTo>
                      <a:pt x="58309" y="0"/>
                    </a:moveTo>
                    <a:cubicBezTo>
                      <a:pt x="48022" y="10287"/>
                      <a:pt x="-25892" y="57150"/>
                      <a:pt x="9541" y="208407"/>
                    </a:cubicBezTo>
                    <a:cubicBezTo>
                      <a:pt x="39450" y="187357"/>
                      <a:pt x="67263" y="163544"/>
                      <a:pt x="92599" y="137160"/>
                    </a:cubicBezTo>
                    <a:moveTo>
                      <a:pt x="67263" y="56198"/>
                    </a:moveTo>
                    <a:cubicBezTo>
                      <a:pt x="132509" y="49340"/>
                      <a:pt x="198231" y="49340"/>
                      <a:pt x="263478" y="56198"/>
                    </a:cubicBez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91" name="Freeform: Shape 290">
                <a:extLst>
                  <a:ext uri="{FF2B5EF4-FFF2-40B4-BE49-F238E27FC236}">
                    <a16:creationId xmlns:a16="http://schemas.microsoft.com/office/drawing/2014/main" id="{9FBCB062-26F7-60BB-655E-2D5E7D074DDD}"/>
                  </a:ext>
                </a:extLst>
              </p:cNvPr>
              <p:cNvSpPr/>
              <p:nvPr/>
            </p:nvSpPr>
            <p:spPr>
              <a:xfrm>
                <a:off x="6051613" y="3162871"/>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grpSp>
        <p:nvGrpSpPr>
          <p:cNvPr id="23" name="Group 22">
            <a:extLst>
              <a:ext uri="{FF2B5EF4-FFF2-40B4-BE49-F238E27FC236}">
                <a16:creationId xmlns:a16="http://schemas.microsoft.com/office/drawing/2014/main" id="{5B048989-13A1-4F11-5E30-6AB4F51FBDA7}"/>
              </a:ext>
            </a:extLst>
          </p:cNvPr>
          <p:cNvGrpSpPr/>
          <p:nvPr/>
        </p:nvGrpSpPr>
        <p:grpSpPr>
          <a:xfrm>
            <a:off x="4499609" y="1544258"/>
            <a:ext cx="3192782" cy="2744947"/>
            <a:chOff x="4499609" y="1544258"/>
            <a:chExt cx="3192782" cy="2744947"/>
          </a:xfrm>
        </p:grpSpPr>
        <p:sp>
          <p:nvSpPr>
            <p:cNvPr id="108" name="Rectangle: Rounded Corners 107">
              <a:extLst>
                <a:ext uri="{FF2B5EF4-FFF2-40B4-BE49-F238E27FC236}">
                  <a16:creationId xmlns:a16="http://schemas.microsoft.com/office/drawing/2014/main" id="{5A8C6528-DB1D-D52D-08C0-627887E58BFA}"/>
                </a:ext>
              </a:extLst>
            </p:cNvPr>
            <p:cNvSpPr/>
            <p:nvPr/>
          </p:nvSpPr>
          <p:spPr>
            <a:xfrm>
              <a:off x="4499612" y="1544258"/>
              <a:ext cx="1153476"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Inertia</a:t>
              </a:r>
            </a:p>
          </p:txBody>
        </p:sp>
        <p:sp>
          <p:nvSpPr>
            <p:cNvPr id="109" name="Rectangle: Rounded Corners 108">
              <a:extLst>
                <a:ext uri="{FF2B5EF4-FFF2-40B4-BE49-F238E27FC236}">
                  <a16:creationId xmlns:a16="http://schemas.microsoft.com/office/drawing/2014/main" id="{B120249D-642C-E6CB-D7F8-32F3DBFC9CE2}"/>
                </a:ext>
              </a:extLst>
            </p:cNvPr>
            <p:cNvSpPr/>
            <p:nvPr/>
          </p:nvSpPr>
          <p:spPr>
            <a:xfrm>
              <a:off x="5751673" y="1544258"/>
              <a:ext cx="1940717"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Switching costs?</a:t>
              </a:r>
            </a:p>
          </p:txBody>
        </p:sp>
        <p:sp>
          <p:nvSpPr>
            <p:cNvPr id="120" name="Rectangle: Rounded Corners 119">
              <a:extLst>
                <a:ext uri="{FF2B5EF4-FFF2-40B4-BE49-F238E27FC236}">
                  <a16:creationId xmlns:a16="http://schemas.microsoft.com/office/drawing/2014/main" id="{066913FB-4AB2-F9FF-4084-39DA0C173C96}"/>
                </a:ext>
              </a:extLst>
            </p:cNvPr>
            <p:cNvSpPr/>
            <p:nvPr/>
          </p:nvSpPr>
          <p:spPr>
            <a:xfrm>
              <a:off x="4499609" y="2120638"/>
              <a:ext cx="3192781"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Default = do nothing</a:t>
              </a:r>
            </a:p>
          </p:txBody>
        </p:sp>
        <p:sp>
          <p:nvSpPr>
            <p:cNvPr id="130" name="Rectangle: Rounded Corners 129">
              <a:extLst>
                <a:ext uri="{FF2B5EF4-FFF2-40B4-BE49-F238E27FC236}">
                  <a16:creationId xmlns:a16="http://schemas.microsoft.com/office/drawing/2014/main" id="{36ED732A-633C-DEF5-20A0-4E4FA10F9E35}"/>
                </a:ext>
              </a:extLst>
            </p:cNvPr>
            <p:cNvSpPr/>
            <p:nvPr/>
          </p:nvSpPr>
          <p:spPr>
            <a:xfrm>
              <a:off x="4499609" y="2697018"/>
              <a:ext cx="3192782"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Good enough = good enough!</a:t>
              </a:r>
            </a:p>
          </p:txBody>
        </p:sp>
        <p:sp>
          <p:nvSpPr>
            <p:cNvPr id="131" name="Rectangle: Rounded Corners 130">
              <a:extLst>
                <a:ext uri="{FF2B5EF4-FFF2-40B4-BE49-F238E27FC236}">
                  <a16:creationId xmlns:a16="http://schemas.microsoft.com/office/drawing/2014/main" id="{649476A1-E532-7DB7-C8FB-AEAD6762D1E2}"/>
                </a:ext>
              </a:extLst>
            </p:cNvPr>
            <p:cNvSpPr/>
            <p:nvPr/>
          </p:nvSpPr>
          <p:spPr>
            <a:xfrm>
              <a:off x="4499610" y="3265120"/>
              <a:ext cx="3192779"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Risk on a startup</a:t>
              </a:r>
            </a:p>
          </p:txBody>
        </p:sp>
        <p:grpSp>
          <p:nvGrpSpPr>
            <p:cNvPr id="153" name="Group 152">
              <a:extLst>
                <a:ext uri="{FF2B5EF4-FFF2-40B4-BE49-F238E27FC236}">
                  <a16:creationId xmlns:a16="http://schemas.microsoft.com/office/drawing/2014/main" id="{19F7B308-8B46-AE08-E61C-EEA4BEFED912}"/>
                </a:ext>
              </a:extLst>
            </p:cNvPr>
            <p:cNvGrpSpPr/>
            <p:nvPr/>
          </p:nvGrpSpPr>
          <p:grpSpPr>
            <a:xfrm>
              <a:off x="5905500" y="1625089"/>
              <a:ext cx="228600" cy="286797"/>
              <a:chOff x="5981699" y="3286124"/>
              <a:chExt cx="228600" cy="286797"/>
            </a:xfrm>
          </p:grpSpPr>
          <p:grpSp>
            <p:nvGrpSpPr>
              <p:cNvPr id="147" name="Graphic 144">
                <a:extLst>
                  <a:ext uri="{FF2B5EF4-FFF2-40B4-BE49-F238E27FC236}">
                    <a16:creationId xmlns:a16="http://schemas.microsoft.com/office/drawing/2014/main" id="{2F6E58F5-C9D4-194B-85EC-C4C9915DB731}"/>
                  </a:ext>
                </a:extLst>
              </p:cNvPr>
              <p:cNvGrpSpPr/>
              <p:nvPr/>
            </p:nvGrpSpPr>
            <p:grpSpPr>
              <a:xfrm>
                <a:off x="6140386" y="3286124"/>
                <a:ext cx="69913" cy="286797"/>
                <a:chOff x="6140386" y="3286124"/>
                <a:chExt cx="69913" cy="286797"/>
              </a:xfrm>
              <a:noFill/>
            </p:grpSpPr>
            <p:sp>
              <p:nvSpPr>
                <p:cNvPr id="148" name="Freeform: Shape 147">
                  <a:extLst>
                    <a:ext uri="{FF2B5EF4-FFF2-40B4-BE49-F238E27FC236}">
                      <a16:creationId xmlns:a16="http://schemas.microsoft.com/office/drawing/2014/main" id="{A59EA84C-A7C2-3CD8-CC4E-4AB67A469F50}"/>
                    </a:ext>
                  </a:extLst>
                </p:cNvPr>
                <p:cNvSpPr/>
                <p:nvPr/>
              </p:nvSpPr>
              <p:spPr>
                <a:xfrm>
                  <a:off x="6140386" y="3286124"/>
                  <a:ext cx="69913" cy="69913"/>
                </a:xfrm>
                <a:custGeom>
                  <a:avLst/>
                  <a:gdLst>
                    <a:gd name="connsiteX0" fmla="*/ 69914 w 69913"/>
                    <a:gd name="connsiteY0" fmla="*/ 34957 h 69913"/>
                    <a:gd name="connsiteX1" fmla="*/ 34957 w 69913"/>
                    <a:gd name="connsiteY1" fmla="*/ 69914 h 69913"/>
                    <a:gd name="connsiteX2" fmla="*/ 0 w 69913"/>
                    <a:gd name="connsiteY2" fmla="*/ 34957 h 69913"/>
                    <a:gd name="connsiteX3" fmla="*/ 34957 w 69913"/>
                    <a:gd name="connsiteY3" fmla="*/ 0 h 69913"/>
                    <a:gd name="connsiteX4" fmla="*/ 69914 w 69913"/>
                    <a:gd name="connsiteY4" fmla="*/ 34957 h 69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13" h="69913">
                      <a:moveTo>
                        <a:pt x="69914" y="34957"/>
                      </a:moveTo>
                      <a:cubicBezTo>
                        <a:pt x="69914" y="54263"/>
                        <a:pt x="54263" y="69914"/>
                        <a:pt x="34957" y="69914"/>
                      </a:cubicBezTo>
                      <a:cubicBezTo>
                        <a:pt x="15651" y="69914"/>
                        <a:pt x="0" y="54263"/>
                        <a:pt x="0" y="34957"/>
                      </a:cubicBezTo>
                      <a:cubicBezTo>
                        <a:pt x="0" y="15651"/>
                        <a:pt x="15651" y="0"/>
                        <a:pt x="34957" y="0"/>
                      </a:cubicBezTo>
                      <a:cubicBezTo>
                        <a:pt x="54263" y="0"/>
                        <a:pt x="69914" y="15651"/>
                        <a:pt x="69914" y="34957"/>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49" name="Freeform: Shape 148">
                  <a:extLst>
                    <a:ext uri="{FF2B5EF4-FFF2-40B4-BE49-F238E27FC236}">
                      <a16:creationId xmlns:a16="http://schemas.microsoft.com/office/drawing/2014/main" id="{150E9432-63A7-DF46-3935-59792AE7EF63}"/>
                    </a:ext>
                  </a:extLst>
                </p:cNvPr>
                <p:cNvSpPr/>
                <p:nvPr/>
              </p:nvSpPr>
              <p:spPr>
                <a:xfrm>
                  <a:off x="6140386" y="3503008"/>
                  <a:ext cx="69913" cy="69913"/>
                </a:xfrm>
                <a:custGeom>
                  <a:avLst/>
                  <a:gdLst>
                    <a:gd name="connsiteX0" fmla="*/ 69914 w 69913"/>
                    <a:gd name="connsiteY0" fmla="*/ 34957 h 69913"/>
                    <a:gd name="connsiteX1" fmla="*/ 34957 w 69913"/>
                    <a:gd name="connsiteY1" fmla="*/ 69914 h 69913"/>
                    <a:gd name="connsiteX2" fmla="*/ 0 w 69913"/>
                    <a:gd name="connsiteY2" fmla="*/ 34957 h 69913"/>
                    <a:gd name="connsiteX3" fmla="*/ 34957 w 69913"/>
                    <a:gd name="connsiteY3" fmla="*/ 0 h 69913"/>
                    <a:gd name="connsiteX4" fmla="*/ 69914 w 69913"/>
                    <a:gd name="connsiteY4" fmla="*/ 34957 h 69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13" h="69913">
                      <a:moveTo>
                        <a:pt x="69914" y="34957"/>
                      </a:moveTo>
                      <a:cubicBezTo>
                        <a:pt x="69914" y="54263"/>
                        <a:pt x="54263" y="69914"/>
                        <a:pt x="34957" y="69914"/>
                      </a:cubicBezTo>
                      <a:cubicBezTo>
                        <a:pt x="15651" y="69914"/>
                        <a:pt x="0" y="54263"/>
                        <a:pt x="0" y="34957"/>
                      </a:cubicBezTo>
                      <a:cubicBezTo>
                        <a:pt x="0" y="15651"/>
                        <a:pt x="15651" y="0"/>
                        <a:pt x="34957" y="0"/>
                      </a:cubicBezTo>
                      <a:cubicBezTo>
                        <a:pt x="54263" y="0"/>
                        <a:pt x="69914" y="15651"/>
                        <a:pt x="69914" y="34957"/>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sp>
            <p:nvSpPr>
              <p:cNvPr id="150" name="Freeform: Shape 149">
                <a:extLst>
                  <a:ext uri="{FF2B5EF4-FFF2-40B4-BE49-F238E27FC236}">
                    <a16:creationId xmlns:a16="http://schemas.microsoft.com/office/drawing/2014/main" id="{53ABCA56-BE2E-DB5A-34BF-A6E07A3B5227}"/>
                  </a:ext>
                </a:extLst>
              </p:cNvPr>
              <p:cNvSpPr/>
              <p:nvPr/>
            </p:nvSpPr>
            <p:spPr>
              <a:xfrm>
                <a:off x="5981699" y="3394614"/>
                <a:ext cx="69913" cy="69913"/>
              </a:xfrm>
              <a:custGeom>
                <a:avLst/>
                <a:gdLst>
                  <a:gd name="connsiteX0" fmla="*/ 69914 w 69913"/>
                  <a:gd name="connsiteY0" fmla="*/ 34957 h 69913"/>
                  <a:gd name="connsiteX1" fmla="*/ 34957 w 69913"/>
                  <a:gd name="connsiteY1" fmla="*/ 69913 h 69913"/>
                  <a:gd name="connsiteX2" fmla="*/ 0 w 69913"/>
                  <a:gd name="connsiteY2" fmla="*/ 34957 h 69913"/>
                  <a:gd name="connsiteX3" fmla="*/ 34957 w 69913"/>
                  <a:gd name="connsiteY3" fmla="*/ 0 h 69913"/>
                  <a:gd name="connsiteX4" fmla="*/ 69914 w 69913"/>
                  <a:gd name="connsiteY4" fmla="*/ 34957 h 69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13" h="69913">
                    <a:moveTo>
                      <a:pt x="69914" y="34957"/>
                    </a:moveTo>
                    <a:cubicBezTo>
                      <a:pt x="69914" y="54263"/>
                      <a:pt x="54263" y="69913"/>
                      <a:pt x="34957" y="69913"/>
                    </a:cubicBezTo>
                    <a:cubicBezTo>
                      <a:pt x="15651" y="69913"/>
                      <a:pt x="0" y="54263"/>
                      <a:pt x="0" y="34957"/>
                    </a:cubicBezTo>
                    <a:cubicBezTo>
                      <a:pt x="0" y="15651"/>
                      <a:pt x="15651" y="0"/>
                      <a:pt x="34957" y="0"/>
                    </a:cubicBezTo>
                    <a:cubicBezTo>
                      <a:pt x="54263" y="0"/>
                      <a:pt x="69914" y="15651"/>
                      <a:pt x="69914" y="34957"/>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51" name="Freeform: Shape 150">
                <a:extLst>
                  <a:ext uri="{FF2B5EF4-FFF2-40B4-BE49-F238E27FC236}">
                    <a16:creationId xmlns:a16="http://schemas.microsoft.com/office/drawing/2014/main" id="{2236A41B-965B-E96F-1814-BB9D409BA68B}"/>
                  </a:ext>
                </a:extLst>
              </p:cNvPr>
              <p:cNvSpPr/>
              <p:nvPr/>
            </p:nvSpPr>
            <p:spPr>
              <a:xfrm>
                <a:off x="6038659" y="3337178"/>
                <a:ext cx="105727" cy="65246"/>
              </a:xfrm>
              <a:custGeom>
                <a:avLst/>
                <a:gdLst>
                  <a:gd name="connsiteX0" fmla="*/ 0 w 105727"/>
                  <a:gd name="connsiteY0" fmla="*/ 65246 h 65246"/>
                  <a:gd name="connsiteX1" fmla="*/ 105728 w 105727"/>
                  <a:gd name="connsiteY1" fmla="*/ 0 h 65246"/>
                </a:gdLst>
                <a:ahLst/>
                <a:cxnLst>
                  <a:cxn ang="0">
                    <a:pos x="connsiteX0" y="connsiteY0"/>
                  </a:cxn>
                  <a:cxn ang="0">
                    <a:pos x="connsiteX1" y="connsiteY1"/>
                  </a:cxn>
                </a:cxnLst>
                <a:rect l="l" t="t" r="r" b="b"/>
                <a:pathLst>
                  <a:path w="105727" h="65246">
                    <a:moveTo>
                      <a:pt x="0" y="65246"/>
                    </a:moveTo>
                    <a:lnTo>
                      <a:pt x="105728"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52" name="Freeform: Shape 151">
                <a:extLst>
                  <a:ext uri="{FF2B5EF4-FFF2-40B4-BE49-F238E27FC236}">
                    <a16:creationId xmlns:a16="http://schemas.microsoft.com/office/drawing/2014/main" id="{9D7DEE3B-FD78-1E30-0982-86D4C330A7FF}"/>
                  </a:ext>
                </a:extLst>
              </p:cNvPr>
              <p:cNvSpPr/>
              <p:nvPr/>
            </p:nvSpPr>
            <p:spPr>
              <a:xfrm>
                <a:off x="6037325" y="3458527"/>
                <a:ext cx="105822" cy="65246"/>
              </a:xfrm>
              <a:custGeom>
                <a:avLst/>
                <a:gdLst>
                  <a:gd name="connsiteX0" fmla="*/ 105823 w 105822"/>
                  <a:gd name="connsiteY0" fmla="*/ 65246 h 65246"/>
                  <a:gd name="connsiteX1" fmla="*/ 0 w 105822"/>
                  <a:gd name="connsiteY1" fmla="*/ 0 h 65246"/>
                </a:gdLst>
                <a:ahLst/>
                <a:cxnLst>
                  <a:cxn ang="0">
                    <a:pos x="connsiteX0" y="connsiteY0"/>
                  </a:cxn>
                  <a:cxn ang="0">
                    <a:pos x="connsiteX1" y="connsiteY1"/>
                  </a:cxn>
                </a:cxnLst>
                <a:rect l="l" t="t" r="r" b="b"/>
                <a:pathLst>
                  <a:path w="105822" h="65246">
                    <a:moveTo>
                      <a:pt x="105823" y="65246"/>
                    </a:moveTo>
                    <a:lnTo>
                      <a:pt x="0"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20B42821-6AA8-645A-2D33-3D07DCC9D456}"/>
                </a:ext>
              </a:extLst>
            </p:cNvPr>
            <p:cNvGrpSpPr/>
            <p:nvPr/>
          </p:nvGrpSpPr>
          <p:grpSpPr>
            <a:xfrm>
              <a:off x="4642396" y="1687525"/>
              <a:ext cx="285750" cy="161925"/>
              <a:chOff x="5957887" y="3348037"/>
              <a:chExt cx="285750" cy="161925"/>
            </a:xfrm>
          </p:grpSpPr>
          <p:sp>
            <p:nvSpPr>
              <p:cNvPr id="157" name="Freeform: Shape 156">
                <a:extLst>
                  <a:ext uri="{FF2B5EF4-FFF2-40B4-BE49-F238E27FC236}">
                    <a16:creationId xmlns:a16="http://schemas.microsoft.com/office/drawing/2014/main" id="{9E1496B8-A684-C4F0-1001-3EDEC84B2CC0}"/>
                  </a:ext>
                </a:extLst>
              </p:cNvPr>
              <p:cNvSpPr/>
              <p:nvPr/>
            </p:nvSpPr>
            <p:spPr>
              <a:xfrm>
                <a:off x="5986462" y="3363372"/>
                <a:ext cx="9525" cy="130968"/>
              </a:xfrm>
              <a:custGeom>
                <a:avLst/>
                <a:gdLst>
                  <a:gd name="connsiteX0" fmla="*/ 0 w 9525"/>
                  <a:gd name="connsiteY0" fmla="*/ 130969 h 130968"/>
                  <a:gd name="connsiteX1" fmla="*/ 0 w 9525"/>
                  <a:gd name="connsiteY1" fmla="*/ 0 h 130968"/>
                </a:gdLst>
                <a:ahLst/>
                <a:cxnLst>
                  <a:cxn ang="0">
                    <a:pos x="connsiteX0" y="connsiteY0"/>
                  </a:cxn>
                  <a:cxn ang="0">
                    <a:pos x="connsiteX1" y="connsiteY1"/>
                  </a:cxn>
                </a:cxnLst>
                <a:rect l="l" t="t" r="r" b="b"/>
                <a:pathLst>
                  <a:path w="9525" h="130968">
                    <a:moveTo>
                      <a:pt x="0" y="130969"/>
                    </a:moveTo>
                    <a:lnTo>
                      <a:pt x="0"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58" name="Freeform: Shape 157">
                <a:extLst>
                  <a:ext uri="{FF2B5EF4-FFF2-40B4-BE49-F238E27FC236}">
                    <a16:creationId xmlns:a16="http://schemas.microsoft.com/office/drawing/2014/main" id="{DA68E0CE-0FFE-FC18-76B6-44750A01FA60}"/>
                  </a:ext>
                </a:extLst>
              </p:cNvPr>
              <p:cNvSpPr/>
              <p:nvPr/>
            </p:nvSpPr>
            <p:spPr>
              <a:xfrm>
                <a:off x="5957887" y="3385375"/>
                <a:ext cx="9525" cy="87058"/>
              </a:xfrm>
              <a:custGeom>
                <a:avLst/>
                <a:gdLst>
                  <a:gd name="connsiteX0" fmla="*/ 0 w 9525"/>
                  <a:gd name="connsiteY0" fmla="*/ 87059 h 87058"/>
                  <a:gd name="connsiteX1" fmla="*/ 0 w 9525"/>
                  <a:gd name="connsiteY1" fmla="*/ 0 h 87058"/>
                </a:gdLst>
                <a:ahLst/>
                <a:cxnLst>
                  <a:cxn ang="0">
                    <a:pos x="connsiteX0" y="connsiteY0"/>
                  </a:cxn>
                  <a:cxn ang="0">
                    <a:pos x="connsiteX1" y="connsiteY1"/>
                  </a:cxn>
                </a:cxnLst>
                <a:rect l="l" t="t" r="r" b="b"/>
                <a:pathLst>
                  <a:path w="9525" h="87058">
                    <a:moveTo>
                      <a:pt x="0" y="87059"/>
                    </a:moveTo>
                    <a:lnTo>
                      <a:pt x="0"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59" name="Freeform: Shape 158">
                <a:extLst>
                  <a:ext uri="{FF2B5EF4-FFF2-40B4-BE49-F238E27FC236}">
                    <a16:creationId xmlns:a16="http://schemas.microsoft.com/office/drawing/2014/main" id="{B3D26211-DD40-CAB4-7036-B6CE20208700}"/>
                  </a:ext>
                </a:extLst>
              </p:cNvPr>
              <p:cNvSpPr/>
              <p:nvPr/>
            </p:nvSpPr>
            <p:spPr>
              <a:xfrm>
                <a:off x="6205537" y="3363372"/>
                <a:ext cx="9525" cy="130968"/>
              </a:xfrm>
              <a:custGeom>
                <a:avLst/>
                <a:gdLst>
                  <a:gd name="connsiteX0" fmla="*/ 0 w 9525"/>
                  <a:gd name="connsiteY0" fmla="*/ 0 h 130968"/>
                  <a:gd name="connsiteX1" fmla="*/ 0 w 9525"/>
                  <a:gd name="connsiteY1" fmla="*/ 130969 h 130968"/>
                </a:gdLst>
                <a:ahLst/>
                <a:cxnLst>
                  <a:cxn ang="0">
                    <a:pos x="connsiteX0" y="connsiteY0"/>
                  </a:cxn>
                  <a:cxn ang="0">
                    <a:pos x="connsiteX1" y="connsiteY1"/>
                  </a:cxn>
                </a:cxnLst>
                <a:rect l="l" t="t" r="r" b="b"/>
                <a:pathLst>
                  <a:path w="9525" h="130968">
                    <a:moveTo>
                      <a:pt x="0" y="0"/>
                    </a:moveTo>
                    <a:lnTo>
                      <a:pt x="0" y="130969"/>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BF656A38-59FF-3DA1-E99C-6E802BCFBD36}"/>
                  </a:ext>
                </a:extLst>
              </p:cNvPr>
              <p:cNvSpPr/>
              <p:nvPr/>
            </p:nvSpPr>
            <p:spPr>
              <a:xfrm>
                <a:off x="6234112" y="3385375"/>
                <a:ext cx="9525" cy="87058"/>
              </a:xfrm>
              <a:custGeom>
                <a:avLst/>
                <a:gdLst>
                  <a:gd name="connsiteX0" fmla="*/ 0 w 9525"/>
                  <a:gd name="connsiteY0" fmla="*/ 0 h 87058"/>
                  <a:gd name="connsiteX1" fmla="*/ 0 w 9525"/>
                  <a:gd name="connsiteY1" fmla="*/ 87059 h 87058"/>
                </a:gdLst>
                <a:ahLst/>
                <a:cxnLst>
                  <a:cxn ang="0">
                    <a:pos x="connsiteX0" y="connsiteY0"/>
                  </a:cxn>
                  <a:cxn ang="0">
                    <a:pos x="connsiteX1" y="connsiteY1"/>
                  </a:cxn>
                </a:cxnLst>
                <a:rect l="l" t="t" r="r" b="b"/>
                <a:pathLst>
                  <a:path w="9525" h="87058">
                    <a:moveTo>
                      <a:pt x="0" y="0"/>
                    </a:moveTo>
                    <a:lnTo>
                      <a:pt x="0" y="87059"/>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61" name="Freeform: Shape 160">
                <a:extLst>
                  <a:ext uri="{FF2B5EF4-FFF2-40B4-BE49-F238E27FC236}">
                    <a16:creationId xmlns:a16="http://schemas.microsoft.com/office/drawing/2014/main" id="{2BC7A071-1D70-AE40-F6B2-45F205A50B72}"/>
                  </a:ext>
                </a:extLst>
              </p:cNvPr>
              <p:cNvSpPr/>
              <p:nvPr/>
            </p:nvSpPr>
            <p:spPr>
              <a:xfrm>
                <a:off x="6015037" y="3348037"/>
                <a:ext cx="161925" cy="161925"/>
              </a:xfrm>
              <a:custGeom>
                <a:avLst/>
                <a:gdLst>
                  <a:gd name="connsiteX0" fmla="*/ 0 w 161925"/>
                  <a:gd name="connsiteY0" fmla="*/ 0 h 161925"/>
                  <a:gd name="connsiteX1" fmla="*/ 161925 w 161925"/>
                  <a:gd name="connsiteY1" fmla="*/ 0 h 161925"/>
                  <a:gd name="connsiteX2" fmla="*/ 161925 w 161925"/>
                  <a:gd name="connsiteY2" fmla="*/ 161925 h 161925"/>
                  <a:gd name="connsiteX3" fmla="*/ 0 w 161925"/>
                  <a:gd name="connsiteY3" fmla="*/ 161925 h 161925"/>
                </a:gdLst>
                <a:ahLst/>
                <a:cxnLst>
                  <a:cxn ang="0">
                    <a:pos x="connsiteX0" y="connsiteY0"/>
                  </a:cxn>
                  <a:cxn ang="0">
                    <a:pos x="connsiteX1" y="connsiteY1"/>
                  </a:cxn>
                  <a:cxn ang="0">
                    <a:pos x="connsiteX2" y="connsiteY2"/>
                  </a:cxn>
                  <a:cxn ang="0">
                    <a:pos x="connsiteX3" y="connsiteY3"/>
                  </a:cxn>
                </a:cxnLst>
                <a:rect l="l" t="t" r="r" b="b"/>
                <a:pathLst>
                  <a:path w="161925" h="161925">
                    <a:moveTo>
                      <a:pt x="0" y="0"/>
                    </a:moveTo>
                    <a:lnTo>
                      <a:pt x="161925" y="0"/>
                    </a:lnTo>
                    <a:lnTo>
                      <a:pt x="161925" y="161925"/>
                    </a:lnTo>
                    <a:lnTo>
                      <a:pt x="0" y="161925"/>
                    </a:ln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169" name="Group 168">
              <a:extLst>
                <a:ext uri="{FF2B5EF4-FFF2-40B4-BE49-F238E27FC236}">
                  <a16:creationId xmlns:a16="http://schemas.microsoft.com/office/drawing/2014/main" id="{C97242EC-1AA6-E24F-E93E-10D12D3C9CC7}"/>
                </a:ext>
              </a:extLst>
            </p:cNvPr>
            <p:cNvGrpSpPr/>
            <p:nvPr/>
          </p:nvGrpSpPr>
          <p:grpSpPr>
            <a:xfrm>
              <a:off x="4613686" y="2194306"/>
              <a:ext cx="301123" cy="301123"/>
              <a:chOff x="5957887" y="3290887"/>
              <a:chExt cx="273748" cy="273748"/>
            </a:xfrm>
          </p:grpSpPr>
          <p:sp>
            <p:nvSpPr>
              <p:cNvPr id="166" name="Freeform: Shape 165">
                <a:extLst>
                  <a:ext uri="{FF2B5EF4-FFF2-40B4-BE49-F238E27FC236}">
                    <a16:creationId xmlns:a16="http://schemas.microsoft.com/office/drawing/2014/main" id="{66C2DE82-2374-84DC-7476-668172835190}"/>
                  </a:ext>
                </a:extLst>
              </p:cNvPr>
              <p:cNvSpPr/>
              <p:nvPr/>
            </p:nvSpPr>
            <p:spPr>
              <a:xfrm>
                <a:off x="6039231" y="3372231"/>
                <a:ext cx="111061" cy="111061"/>
              </a:xfrm>
              <a:custGeom>
                <a:avLst/>
                <a:gdLst>
                  <a:gd name="connsiteX0" fmla="*/ 111062 w 111061"/>
                  <a:gd name="connsiteY0" fmla="*/ 0 h 111061"/>
                  <a:gd name="connsiteX1" fmla="*/ 0 w 111061"/>
                  <a:gd name="connsiteY1" fmla="*/ 111062 h 111061"/>
                </a:gdLst>
                <a:ahLst/>
                <a:cxnLst>
                  <a:cxn ang="0">
                    <a:pos x="connsiteX0" y="connsiteY0"/>
                  </a:cxn>
                  <a:cxn ang="0">
                    <a:pos x="connsiteX1" y="connsiteY1"/>
                  </a:cxn>
                </a:cxnLst>
                <a:rect l="l" t="t" r="r" b="b"/>
                <a:pathLst>
                  <a:path w="111061" h="111061">
                    <a:moveTo>
                      <a:pt x="111062" y="0"/>
                    </a:moveTo>
                    <a:lnTo>
                      <a:pt x="0" y="111062"/>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67" name="Freeform: Shape 166">
                <a:extLst>
                  <a:ext uri="{FF2B5EF4-FFF2-40B4-BE49-F238E27FC236}">
                    <a16:creationId xmlns:a16="http://schemas.microsoft.com/office/drawing/2014/main" id="{33093669-BBCB-904C-6948-77A74B07784E}"/>
                  </a:ext>
                </a:extLst>
              </p:cNvPr>
              <p:cNvSpPr/>
              <p:nvPr/>
            </p:nvSpPr>
            <p:spPr>
              <a:xfrm>
                <a:off x="6039231" y="3372231"/>
                <a:ext cx="111061" cy="111061"/>
              </a:xfrm>
              <a:custGeom>
                <a:avLst/>
                <a:gdLst>
                  <a:gd name="connsiteX0" fmla="*/ 0 w 111061"/>
                  <a:gd name="connsiteY0" fmla="*/ 0 h 111061"/>
                  <a:gd name="connsiteX1" fmla="*/ 111062 w 111061"/>
                  <a:gd name="connsiteY1" fmla="*/ 111062 h 111061"/>
                </a:gdLst>
                <a:ahLst/>
                <a:cxnLst>
                  <a:cxn ang="0">
                    <a:pos x="connsiteX0" y="connsiteY0"/>
                  </a:cxn>
                  <a:cxn ang="0">
                    <a:pos x="connsiteX1" y="connsiteY1"/>
                  </a:cxn>
                </a:cxnLst>
                <a:rect l="l" t="t" r="r" b="b"/>
                <a:pathLst>
                  <a:path w="111061" h="111061">
                    <a:moveTo>
                      <a:pt x="0" y="0"/>
                    </a:moveTo>
                    <a:lnTo>
                      <a:pt x="111062" y="111062"/>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82539ADD-0FE6-F86D-381B-95C531C31E50}"/>
                  </a:ext>
                </a:extLst>
              </p:cNvPr>
              <p:cNvSpPr/>
              <p:nvPr/>
            </p:nvSpPr>
            <p:spPr>
              <a:xfrm>
                <a:off x="5957887" y="3290887"/>
                <a:ext cx="273748" cy="273748"/>
              </a:xfrm>
              <a:custGeom>
                <a:avLst/>
                <a:gdLst>
                  <a:gd name="connsiteX0" fmla="*/ 136874 w 273748"/>
                  <a:gd name="connsiteY0" fmla="*/ 0 h 273748"/>
                  <a:gd name="connsiteX1" fmla="*/ 0 w 273748"/>
                  <a:gd name="connsiteY1" fmla="*/ 136874 h 273748"/>
                  <a:gd name="connsiteX2" fmla="*/ 136874 w 273748"/>
                  <a:gd name="connsiteY2" fmla="*/ 273749 h 273748"/>
                  <a:gd name="connsiteX3" fmla="*/ 273749 w 273748"/>
                  <a:gd name="connsiteY3" fmla="*/ 136874 h 273748"/>
                  <a:gd name="connsiteX4" fmla="*/ 136874 w 273748"/>
                  <a:gd name="connsiteY4" fmla="*/ 0 h 273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48" h="273748">
                    <a:moveTo>
                      <a:pt x="136874" y="0"/>
                    </a:moveTo>
                    <a:cubicBezTo>
                      <a:pt x="61246" y="0"/>
                      <a:pt x="0" y="61246"/>
                      <a:pt x="0" y="136874"/>
                    </a:cubicBezTo>
                    <a:cubicBezTo>
                      <a:pt x="0" y="212503"/>
                      <a:pt x="61246" y="273749"/>
                      <a:pt x="136874" y="273749"/>
                    </a:cubicBezTo>
                    <a:cubicBezTo>
                      <a:pt x="212503" y="273749"/>
                      <a:pt x="273749" y="212503"/>
                      <a:pt x="273749" y="136874"/>
                    </a:cubicBezTo>
                    <a:cubicBezTo>
                      <a:pt x="273749" y="61246"/>
                      <a:pt x="212503" y="0"/>
                      <a:pt x="136874" y="0"/>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sp>
          <p:nvSpPr>
            <p:cNvPr id="172" name="Graphic 170">
              <a:extLst>
                <a:ext uri="{FF2B5EF4-FFF2-40B4-BE49-F238E27FC236}">
                  <a16:creationId xmlns:a16="http://schemas.microsoft.com/office/drawing/2014/main" id="{3E552FA2-9DC3-93E7-65DE-D026D00FC8A9}"/>
                </a:ext>
              </a:extLst>
            </p:cNvPr>
            <p:cNvSpPr/>
            <p:nvPr/>
          </p:nvSpPr>
          <p:spPr>
            <a:xfrm rot="559031">
              <a:off x="4661144" y="2783796"/>
              <a:ext cx="227271" cy="274903"/>
            </a:xfrm>
            <a:custGeom>
              <a:avLst/>
              <a:gdLst>
                <a:gd name="connsiteX0" fmla="*/ 85063 w 227271"/>
                <a:gd name="connsiteY0" fmla="*/ 173235 h 274903"/>
                <a:gd name="connsiteX1" fmla="*/ 112590 w 227271"/>
                <a:gd name="connsiteY1" fmla="*/ 190666 h 274903"/>
                <a:gd name="connsiteX2" fmla="*/ 110876 w 227271"/>
                <a:gd name="connsiteY2" fmla="*/ 197143 h 274903"/>
                <a:gd name="connsiteX3" fmla="*/ 41057 w 227271"/>
                <a:gd name="connsiteY3" fmla="*/ 216669 h 274903"/>
                <a:gd name="connsiteX4" fmla="*/ 8291 w 227271"/>
                <a:gd name="connsiteY4" fmla="*/ 198000 h 274903"/>
                <a:gd name="connsiteX5" fmla="*/ 12101 w 227271"/>
                <a:gd name="connsiteY5" fmla="*/ 187522 h 274903"/>
                <a:gd name="connsiteX6" fmla="*/ 16197 w 227271"/>
                <a:gd name="connsiteY6" fmla="*/ 181141 h 274903"/>
                <a:gd name="connsiteX7" fmla="*/ 101160 w 227271"/>
                <a:gd name="connsiteY7" fmla="*/ 201429 h 274903"/>
                <a:gd name="connsiteX8" fmla="*/ 120305 w 227271"/>
                <a:gd name="connsiteY8" fmla="*/ 215431 h 274903"/>
                <a:gd name="connsiteX9" fmla="*/ 123068 w 227271"/>
                <a:gd name="connsiteY9" fmla="*/ 221717 h 274903"/>
                <a:gd name="connsiteX10" fmla="*/ 120686 w 227271"/>
                <a:gd name="connsiteY10" fmla="*/ 224575 h 274903"/>
                <a:gd name="connsiteX11" fmla="*/ 56774 w 227271"/>
                <a:gd name="connsiteY11" fmla="*/ 244863 h 274903"/>
                <a:gd name="connsiteX12" fmla="*/ 25151 w 227271"/>
                <a:gd name="connsiteY12" fmla="*/ 226289 h 274903"/>
                <a:gd name="connsiteX13" fmla="*/ 28389 w 227271"/>
                <a:gd name="connsiteY13" fmla="*/ 215907 h 274903"/>
                <a:gd name="connsiteX14" fmla="*/ 108590 w 227271"/>
                <a:gd name="connsiteY14" fmla="*/ 230004 h 274903"/>
                <a:gd name="connsiteX15" fmla="*/ 125639 w 227271"/>
                <a:gd name="connsiteY15" fmla="*/ 256102 h 274903"/>
                <a:gd name="connsiteX16" fmla="*/ 91635 w 227271"/>
                <a:gd name="connsiteY16" fmla="*/ 271438 h 274903"/>
                <a:gd name="connsiteX17" fmla="*/ 58298 w 227271"/>
                <a:gd name="connsiteY17" fmla="*/ 269152 h 274903"/>
                <a:gd name="connsiteX18" fmla="*/ 51249 w 227271"/>
                <a:gd name="connsiteY18" fmla="*/ 244672 h 274903"/>
                <a:gd name="connsiteX19" fmla="*/ 33152 w 227271"/>
                <a:gd name="connsiteY19" fmla="*/ 153518 h 274903"/>
                <a:gd name="connsiteX20" fmla="*/ 41438 w 227271"/>
                <a:gd name="connsiteY20" fmla="*/ 153137 h 274903"/>
                <a:gd name="connsiteX21" fmla="*/ 68585 w 227271"/>
                <a:gd name="connsiteY21" fmla="*/ 145612 h 274903"/>
                <a:gd name="connsiteX22" fmla="*/ 96112 w 227271"/>
                <a:gd name="connsiteY22" fmla="*/ 168282 h 274903"/>
                <a:gd name="connsiteX23" fmla="*/ 61536 w 227271"/>
                <a:gd name="connsiteY23" fmla="*/ 183903 h 274903"/>
                <a:gd name="connsiteX24" fmla="*/ 767 w 227271"/>
                <a:gd name="connsiteY24" fmla="*/ 158090 h 274903"/>
                <a:gd name="connsiteX25" fmla="*/ 21436 w 227271"/>
                <a:gd name="connsiteY25" fmla="*/ 124753 h 274903"/>
                <a:gd name="connsiteX26" fmla="*/ 78872 w 227271"/>
                <a:gd name="connsiteY26" fmla="*/ 117133 h 274903"/>
                <a:gd name="connsiteX27" fmla="*/ 82872 w 227271"/>
                <a:gd name="connsiteY27" fmla="*/ 117133 h 274903"/>
                <a:gd name="connsiteX28" fmla="*/ 65156 w 227271"/>
                <a:gd name="connsiteY28" fmla="*/ 59030 h 274903"/>
                <a:gd name="connsiteX29" fmla="*/ 65156 w 227271"/>
                <a:gd name="connsiteY29" fmla="*/ 59030 h 274903"/>
                <a:gd name="connsiteX30" fmla="*/ 53630 w 227271"/>
                <a:gd name="connsiteY30" fmla="*/ 26931 h 274903"/>
                <a:gd name="connsiteX31" fmla="*/ 89254 w 227271"/>
                <a:gd name="connsiteY31" fmla="*/ 13215 h 274903"/>
                <a:gd name="connsiteX32" fmla="*/ 89254 w 227271"/>
                <a:gd name="connsiteY32" fmla="*/ 13215 h 274903"/>
                <a:gd name="connsiteX33" fmla="*/ 140784 w 227271"/>
                <a:gd name="connsiteY33" fmla="*/ 87319 h 274903"/>
                <a:gd name="connsiteX34" fmla="*/ 141070 w 227271"/>
                <a:gd name="connsiteY34" fmla="*/ 87605 h 274903"/>
                <a:gd name="connsiteX35" fmla="*/ 179932 w 227271"/>
                <a:gd name="connsiteY35" fmla="*/ 133992 h 274903"/>
                <a:gd name="connsiteX36" fmla="*/ 218032 w 227271"/>
                <a:gd name="connsiteY36" fmla="*/ 137135 h 274903"/>
                <a:gd name="connsiteX37" fmla="*/ 227271 w 227271"/>
                <a:gd name="connsiteY37" fmla="*/ 186475 h 274903"/>
                <a:gd name="connsiteX38" fmla="*/ 218794 w 227271"/>
                <a:gd name="connsiteY38" fmla="*/ 231433 h 274903"/>
                <a:gd name="connsiteX39" fmla="*/ 189743 w 227271"/>
                <a:gd name="connsiteY39" fmla="*/ 231433 h 274903"/>
                <a:gd name="connsiteX40" fmla="*/ 183075 w 227271"/>
                <a:gd name="connsiteY40" fmla="*/ 234671 h 274903"/>
                <a:gd name="connsiteX41" fmla="*/ 136307 w 227271"/>
                <a:gd name="connsiteY41" fmla="*/ 273533 h 274903"/>
                <a:gd name="connsiteX42" fmla="*/ 96112 w 227271"/>
                <a:gd name="connsiteY42" fmla="*/ 269342 h 2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7271" h="274903">
                  <a:moveTo>
                    <a:pt x="85063" y="173235"/>
                  </a:moveTo>
                  <a:cubicBezTo>
                    <a:pt x="97160" y="177331"/>
                    <a:pt x="103827" y="178950"/>
                    <a:pt x="112590" y="190666"/>
                  </a:cubicBezTo>
                  <a:cubicBezTo>
                    <a:pt x="114209" y="192856"/>
                    <a:pt x="113352" y="196000"/>
                    <a:pt x="110876" y="197143"/>
                  </a:cubicBezTo>
                  <a:cubicBezTo>
                    <a:pt x="61346" y="219050"/>
                    <a:pt x="72014" y="216669"/>
                    <a:pt x="41057" y="216669"/>
                  </a:cubicBezTo>
                  <a:cubicBezTo>
                    <a:pt x="25532" y="216669"/>
                    <a:pt x="8291" y="213526"/>
                    <a:pt x="8291" y="198000"/>
                  </a:cubicBezTo>
                  <a:cubicBezTo>
                    <a:pt x="8291" y="194666"/>
                    <a:pt x="9530" y="191142"/>
                    <a:pt x="12101" y="187522"/>
                  </a:cubicBezTo>
                  <a:lnTo>
                    <a:pt x="16197" y="181141"/>
                  </a:lnTo>
                  <a:moveTo>
                    <a:pt x="101160" y="201429"/>
                  </a:moveTo>
                  <a:cubicBezTo>
                    <a:pt x="109447" y="206477"/>
                    <a:pt x="113733" y="207906"/>
                    <a:pt x="120305" y="215431"/>
                  </a:cubicBezTo>
                  <a:cubicBezTo>
                    <a:pt x="121925" y="217526"/>
                    <a:pt x="123734" y="219145"/>
                    <a:pt x="123068" y="221717"/>
                  </a:cubicBezTo>
                  <a:cubicBezTo>
                    <a:pt x="122782" y="222955"/>
                    <a:pt x="121829" y="224003"/>
                    <a:pt x="120686" y="224575"/>
                  </a:cubicBezTo>
                  <a:cubicBezTo>
                    <a:pt x="72299" y="246196"/>
                    <a:pt x="79253" y="244863"/>
                    <a:pt x="56774" y="244863"/>
                  </a:cubicBezTo>
                  <a:cubicBezTo>
                    <a:pt x="41343" y="244863"/>
                    <a:pt x="25151" y="241720"/>
                    <a:pt x="25151" y="226289"/>
                  </a:cubicBezTo>
                  <a:lnTo>
                    <a:pt x="28389" y="215907"/>
                  </a:lnTo>
                  <a:moveTo>
                    <a:pt x="108590" y="230004"/>
                  </a:moveTo>
                  <a:cubicBezTo>
                    <a:pt x="115733" y="237243"/>
                    <a:pt x="134974" y="251911"/>
                    <a:pt x="125639" y="256102"/>
                  </a:cubicBezTo>
                  <a:lnTo>
                    <a:pt x="91635" y="271438"/>
                  </a:lnTo>
                  <a:cubicBezTo>
                    <a:pt x="83444" y="275152"/>
                    <a:pt x="66584" y="274771"/>
                    <a:pt x="58298" y="269152"/>
                  </a:cubicBezTo>
                  <a:cubicBezTo>
                    <a:pt x="49344" y="263056"/>
                    <a:pt x="50678" y="254959"/>
                    <a:pt x="51249" y="244672"/>
                  </a:cubicBezTo>
                  <a:moveTo>
                    <a:pt x="33152" y="153518"/>
                  </a:moveTo>
                  <a:lnTo>
                    <a:pt x="41438" y="153137"/>
                  </a:lnTo>
                  <a:cubicBezTo>
                    <a:pt x="49154" y="149994"/>
                    <a:pt x="60107" y="145612"/>
                    <a:pt x="68585" y="145612"/>
                  </a:cubicBezTo>
                  <a:cubicBezTo>
                    <a:pt x="89540" y="145612"/>
                    <a:pt x="103732" y="164853"/>
                    <a:pt x="96112" y="168282"/>
                  </a:cubicBezTo>
                  <a:lnTo>
                    <a:pt x="61536" y="183903"/>
                  </a:lnTo>
                  <a:cubicBezTo>
                    <a:pt x="44391" y="191618"/>
                    <a:pt x="7529" y="190285"/>
                    <a:pt x="767" y="158090"/>
                  </a:cubicBezTo>
                  <a:cubicBezTo>
                    <a:pt x="-2472" y="142660"/>
                    <a:pt x="4577" y="131420"/>
                    <a:pt x="21436" y="124753"/>
                  </a:cubicBezTo>
                  <a:cubicBezTo>
                    <a:pt x="34390" y="119704"/>
                    <a:pt x="53726" y="117133"/>
                    <a:pt x="78872" y="117133"/>
                  </a:cubicBezTo>
                  <a:lnTo>
                    <a:pt x="82872" y="117133"/>
                  </a:lnTo>
                  <a:cubicBezTo>
                    <a:pt x="82872" y="117133"/>
                    <a:pt x="76871" y="78556"/>
                    <a:pt x="65156" y="59030"/>
                  </a:cubicBezTo>
                  <a:lnTo>
                    <a:pt x="65156" y="59030"/>
                  </a:lnTo>
                  <a:cubicBezTo>
                    <a:pt x="59060" y="48457"/>
                    <a:pt x="53630" y="39504"/>
                    <a:pt x="53630" y="26931"/>
                  </a:cubicBezTo>
                  <a:cubicBezTo>
                    <a:pt x="53630" y="-6883"/>
                    <a:pt x="85158" y="-5740"/>
                    <a:pt x="89254" y="13215"/>
                  </a:cubicBezTo>
                  <a:lnTo>
                    <a:pt x="89254" y="13215"/>
                  </a:lnTo>
                  <a:cubicBezTo>
                    <a:pt x="95826" y="43695"/>
                    <a:pt x="111828" y="56458"/>
                    <a:pt x="140784" y="87319"/>
                  </a:cubicBezTo>
                  <a:lnTo>
                    <a:pt x="141070" y="87605"/>
                  </a:lnTo>
                  <a:cubicBezTo>
                    <a:pt x="145166" y="92653"/>
                    <a:pt x="174026" y="131325"/>
                    <a:pt x="179932" y="133992"/>
                  </a:cubicBezTo>
                  <a:cubicBezTo>
                    <a:pt x="182408" y="135135"/>
                    <a:pt x="218032" y="137135"/>
                    <a:pt x="218032" y="137135"/>
                  </a:cubicBezTo>
                  <a:cubicBezTo>
                    <a:pt x="223652" y="152661"/>
                    <a:pt x="227271" y="167615"/>
                    <a:pt x="227271" y="186475"/>
                  </a:cubicBezTo>
                  <a:cubicBezTo>
                    <a:pt x="227271" y="203143"/>
                    <a:pt x="223747" y="217050"/>
                    <a:pt x="218794" y="231433"/>
                  </a:cubicBezTo>
                  <a:lnTo>
                    <a:pt x="189743" y="231433"/>
                  </a:lnTo>
                  <a:cubicBezTo>
                    <a:pt x="187171" y="231433"/>
                    <a:pt x="184790" y="232671"/>
                    <a:pt x="183075" y="234671"/>
                  </a:cubicBezTo>
                  <a:cubicBezTo>
                    <a:pt x="170597" y="250006"/>
                    <a:pt x="155548" y="262484"/>
                    <a:pt x="136307" y="273533"/>
                  </a:cubicBezTo>
                  <a:cubicBezTo>
                    <a:pt x="123544" y="277248"/>
                    <a:pt x="108113" y="272581"/>
                    <a:pt x="96112" y="269342"/>
                  </a:cubicBez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83" name="Rectangle: Rounded Corners 182">
              <a:extLst>
                <a:ext uri="{FF2B5EF4-FFF2-40B4-BE49-F238E27FC236}">
                  <a16:creationId xmlns:a16="http://schemas.microsoft.com/office/drawing/2014/main" id="{73B24330-9FEA-F651-D0C1-A7E9B52D9E3D}"/>
                </a:ext>
              </a:extLst>
            </p:cNvPr>
            <p:cNvSpPr/>
            <p:nvPr/>
          </p:nvSpPr>
          <p:spPr>
            <a:xfrm>
              <a:off x="4499610" y="3840746"/>
              <a:ext cx="1786889" cy="448459"/>
            </a:xfrm>
            <a:prstGeom prst="roundRect">
              <a:avLst>
                <a:gd name="adj" fmla="val 50000"/>
              </a:avLst>
            </a:prstGeom>
            <a:gradFill>
              <a:gsLst>
                <a:gs pos="100000">
                  <a:schemeClr val="tx2">
                    <a:lumMod val="20000"/>
                    <a:lumOff val="80000"/>
                    <a:alpha val="25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Alternatives?</a:t>
              </a:r>
            </a:p>
          </p:txBody>
        </p:sp>
        <p:grpSp>
          <p:nvGrpSpPr>
            <p:cNvPr id="184" name="Group 183">
              <a:extLst>
                <a:ext uri="{FF2B5EF4-FFF2-40B4-BE49-F238E27FC236}">
                  <a16:creationId xmlns:a16="http://schemas.microsoft.com/office/drawing/2014/main" id="{7D6844B0-3E5C-68DC-EE74-33859A3C29EC}"/>
                </a:ext>
              </a:extLst>
            </p:cNvPr>
            <p:cNvGrpSpPr/>
            <p:nvPr/>
          </p:nvGrpSpPr>
          <p:grpSpPr>
            <a:xfrm>
              <a:off x="4633440" y="3928035"/>
              <a:ext cx="301752" cy="273881"/>
              <a:chOff x="5957887" y="3305174"/>
              <a:chExt cx="274320" cy="248983"/>
            </a:xfrm>
          </p:grpSpPr>
          <p:sp>
            <p:nvSpPr>
              <p:cNvPr id="185" name="Freeform: Shape 184">
                <a:extLst>
                  <a:ext uri="{FF2B5EF4-FFF2-40B4-BE49-F238E27FC236}">
                    <a16:creationId xmlns:a16="http://schemas.microsoft.com/office/drawing/2014/main" id="{512ED4E6-50F4-582E-21C2-FB7850A04B22}"/>
                  </a:ext>
                </a:extLst>
              </p:cNvPr>
              <p:cNvSpPr/>
              <p:nvPr/>
            </p:nvSpPr>
            <p:spPr>
              <a:xfrm>
                <a:off x="6038373" y="3427856"/>
                <a:ext cx="68103" cy="72770"/>
              </a:xfrm>
              <a:custGeom>
                <a:avLst/>
                <a:gdLst>
                  <a:gd name="connsiteX0" fmla="*/ 0 w 68103"/>
                  <a:gd name="connsiteY0" fmla="*/ 72771 h 72770"/>
                  <a:gd name="connsiteX1" fmla="*/ 68104 w 68103"/>
                  <a:gd name="connsiteY1" fmla="*/ 0 h 72770"/>
                </a:gdLst>
                <a:ahLst/>
                <a:cxnLst>
                  <a:cxn ang="0">
                    <a:pos x="connsiteX0" y="connsiteY0"/>
                  </a:cxn>
                  <a:cxn ang="0">
                    <a:pos x="connsiteX1" y="connsiteY1"/>
                  </a:cxn>
                </a:cxnLst>
                <a:rect l="l" t="t" r="r" b="b"/>
                <a:pathLst>
                  <a:path w="68103" h="72770">
                    <a:moveTo>
                      <a:pt x="0" y="72771"/>
                    </a:moveTo>
                    <a:lnTo>
                      <a:pt x="68104"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86" name="Freeform: Shape 185">
                <a:extLst>
                  <a:ext uri="{FF2B5EF4-FFF2-40B4-BE49-F238E27FC236}">
                    <a16:creationId xmlns:a16="http://schemas.microsoft.com/office/drawing/2014/main" id="{A3453EBC-FBB9-3127-E87C-F48D6FDBCA6C}"/>
                  </a:ext>
                </a:extLst>
              </p:cNvPr>
              <p:cNvSpPr/>
              <p:nvPr/>
            </p:nvSpPr>
            <p:spPr>
              <a:xfrm>
                <a:off x="6006750" y="3466813"/>
                <a:ext cx="31622" cy="33813"/>
              </a:xfrm>
              <a:custGeom>
                <a:avLst/>
                <a:gdLst>
                  <a:gd name="connsiteX0" fmla="*/ 31623 w 31622"/>
                  <a:gd name="connsiteY0" fmla="*/ 33814 h 33813"/>
                  <a:gd name="connsiteX1" fmla="*/ 0 w 31622"/>
                  <a:gd name="connsiteY1" fmla="*/ 0 h 33813"/>
                </a:gdLst>
                <a:ahLst/>
                <a:cxnLst>
                  <a:cxn ang="0">
                    <a:pos x="connsiteX0" y="connsiteY0"/>
                  </a:cxn>
                  <a:cxn ang="0">
                    <a:pos x="connsiteX1" y="connsiteY1"/>
                  </a:cxn>
                </a:cxnLst>
                <a:rect l="l" t="t" r="r" b="b"/>
                <a:pathLst>
                  <a:path w="31622" h="33813">
                    <a:moveTo>
                      <a:pt x="31623" y="33814"/>
                    </a:moveTo>
                    <a:lnTo>
                      <a:pt x="0"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87" name="Freeform: Shape 186">
                <a:extLst>
                  <a:ext uri="{FF2B5EF4-FFF2-40B4-BE49-F238E27FC236}">
                    <a16:creationId xmlns:a16="http://schemas.microsoft.com/office/drawing/2014/main" id="{88805FAF-F97F-D559-2321-6F3300B857D5}"/>
                  </a:ext>
                </a:extLst>
              </p:cNvPr>
              <p:cNvSpPr/>
              <p:nvPr/>
            </p:nvSpPr>
            <p:spPr>
              <a:xfrm>
                <a:off x="6141910" y="3356990"/>
                <a:ext cx="38766" cy="38766"/>
              </a:xfrm>
              <a:custGeom>
                <a:avLst/>
                <a:gdLst>
                  <a:gd name="connsiteX0" fmla="*/ 0 w 38766"/>
                  <a:gd name="connsiteY0" fmla="*/ 0 h 38766"/>
                  <a:gd name="connsiteX1" fmla="*/ 38767 w 38766"/>
                  <a:gd name="connsiteY1" fmla="*/ 38767 h 38766"/>
                </a:gdLst>
                <a:ahLst/>
                <a:cxnLst>
                  <a:cxn ang="0">
                    <a:pos x="connsiteX0" y="connsiteY0"/>
                  </a:cxn>
                  <a:cxn ang="0">
                    <a:pos x="connsiteX1" y="connsiteY1"/>
                  </a:cxn>
                </a:cxnLst>
                <a:rect l="l" t="t" r="r" b="b"/>
                <a:pathLst>
                  <a:path w="38766" h="38766">
                    <a:moveTo>
                      <a:pt x="0" y="0"/>
                    </a:moveTo>
                    <a:lnTo>
                      <a:pt x="38767" y="38767"/>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88" name="Freeform: Shape 187">
                <a:extLst>
                  <a:ext uri="{FF2B5EF4-FFF2-40B4-BE49-F238E27FC236}">
                    <a16:creationId xmlns:a16="http://schemas.microsoft.com/office/drawing/2014/main" id="{A3A4FA41-4B0B-7B63-38E7-7F5DAB041411}"/>
                  </a:ext>
                </a:extLst>
              </p:cNvPr>
              <p:cNvSpPr/>
              <p:nvPr/>
            </p:nvSpPr>
            <p:spPr>
              <a:xfrm>
                <a:off x="6148006" y="3356990"/>
                <a:ext cx="32670" cy="32575"/>
              </a:xfrm>
              <a:custGeom>
                <a:avLst/>
                <a:gdLst>
                  <a:gd name="connsiteX0" fmla="*/ 32671 w 32670"/>
                  <a:gd name="connsiteY0" fmla="*/ 0 h 32575"/>
                  <a:gd name="connsiteX1" fmla="*/ 0 w 32670"/>
                  <a:gd name="connsiteY1" fmla="*/ 32575 h 32575"/>
                </a:gdLst>
                <a:ahLst/>
                <a:cxnLst>
                  <a:cxn ang="0">
                    <a:pos x="connsiteX0" y="connsiteY0"/>
                  </a:cxn>
                  <a:cxn ang="0">
                    <a:pos x="connsiteX1" y="connsiteY1"/>
                  </a:cxn>
                </a:cxnLst>
                <a:rect l="l" t="t" r="r" b="b"/>
                <a:pathLst>
                  <a:path w="32670" h="32575">
                    <a:moveTo>
                      <a:pt x="32671" y="0"/>
                    </a:moveTo>
                    <a:lnTo>
                      <a:pt x="0" y="32575"/>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89" name="Freeform: Shape 188">
                <a:extLst>
                  <a:ext uri="{FF2B5EF4-FFF2-40B4-BE49-F238E27FC236}">
                    <a16:creationId xmlns:a16="http://schemas.microsoft.com/office/drawing/2014/main" id="{2F92F191-A9B2-D42E-BF26-9811C353EC8A}"/>
                  </a:ext>
                </a:extLst>
              </p:cNvPr>
              <p:cNvSpPr/>
              <p:nvPr/>
            </p:nvSpPr>
            <p:spPr>
              <a:xfrm>
                <a:off x="6093714" y="3305174"/>
                <a:ext cx="138493" cy="138684"/>
              </a:xfrm>
              <a:custGeom>
                <a:avLst/>
                <a:gdLst>
                  <a:gd name="connsiteX0" fmla="*/ 0 w 138493"/>
                  <a:gd name="connsiteY0" fmla="*/ 64294 h 138684"/>
                  <a:gd name="connsiteX1" fmla="*/ 69152 w 138493"/>
                  <a:gd name="connsiteY1" fmla="*/ 0 h 138684"/>
                  <a:gd name="connsiteX2" fmla="*/ 138493 w 138493"/>
                  <a:gd name="connsiteY2" fmla="*/ 69342 h 138684"/>
                  <a:gd name="connsiteX3" fmla="*/ 69152 w 138493"/>
                  <a:gd name="connsiteY3" fmla="*/ 138684 h 138684"/>
                  <a:gd name="connsiteX4" fmla="*/ 55435 w 138493"/>
                  <a:gd name="connsiteY4" fmla="*/ 137351 h 138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93" h="138684">
                    <a:moveTo>
                      <a:pt x="0" y="64294"/>
                    </a:moveTo>
                    <a:cubicBezTo>
                      <a:pt x="2667" y="28385"/>
                      <a:pt x="32576" y="0"/>
                      <a:pt x="69152" y="0"/>
                    </a:cubicBezTo>
                    <a:cubicBezTo>
                      <a:pt x="105728" y="0"/>
                      <a:pt x="138493" y="31052"/>
                      <a:pt x="138493" y="69342"/>
                    </a:cubicBezTo>
                    <a:cubicBezTo>
                      <a:pt x="138493" y="107633"/>
                      <a:pt x="107442" y="138684"/>
                      <a:pt x="69152" y="138684"/>
                    </a:cubicBezTo>
                    <a:cubicBezTo>
                      <a:pt x="64484" y="138684"/>
                      <a:pt x="59912" y="138208"/>
                      <a:pt x="55435" y="137351"/>
                    </a:cubicBez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190" name="Freeform: Shape 189">
                <a:extLst>
                  <a:ext uri="{FF2B5EF4-FFF2-40B4-BE49-F238E27FC236}">
                    <a16:creationId xmlns:a16="http://schemas.microsoft.com/office/drawing/2014/main" id="{06F5020E-00AB-7C54-EFEE-27A7A94CD2F2}"/>
                  </a:ext>
                </a:extLst>
              </p:cNvPr>
              <p:cNvSpPr/>
              <p:nvPr/>
            </p:nvSpPr>
            <p:spPr>
              <a:xfrm>
                <a:off x="5957887" y="3361562"/>
                <a:ext cx="192595" cy="192595"/>
              </a:xfrm>
              <a:custGeom>
                <a:avLst/>
                <a:gdLst>
                  <a:gd name="connsiteX0" fmla="*/ 192596 w 192595"/>
                  <a:gd name="connsiteY0" fmla="*/ 96298 h 192595"/>
                  <a:gd name="connsiteX1" fmla="*/ 96298 w 192595"/>
                  <a:gd name="connsiteY1" fmla="*/ 192596 h 192595"/>
                  <a:gd name="connsiteX2" fmla="*/ 0 w 192595"/>
                  <a:gd name="connsiteY2" fmla="*/ 96298 h 192595"/>
                  <a:gd name="connsiteX3" fmla="*/ 96298 w 192595"/>
                  <a:gd name="connsiteY3" fmla="*/ 0 h 192595"/>
                  <a:gd name="connsiteX4" fmla="*/ 192596 w 192595"/>
                  <a:gd name="connsiteY4" fmla="*/ 96298 h 192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95" h="192595">
                    <a:moveTo>
                      <a:pt x="192596" y="96298"/>
                    </a:moveTo>
                    <a:cubicBezTo>
                      <a:pt x="192596" y="149447"/>
                      <a:pt x="149447" y="192596"/>
                      <a:pt x="96298" y="192596"/>
                    </a:cubicBezTo>
                    <a:cubicBezTo>
                      <a:pt x="43148" y="192596"/>
                      <a:pt x="0" y="149447"/>
                      <a:pt x="0" y="96298"/>
                    </a:cubicBezTo>
                    <a:cubicBezTo>
                      <a:pt x="0" y="43148"/>
                      <a:pt x="43148" y="0"/>
                      <a:pt x="96298" y="0"/>
                    </a:cubicBezTo>
                    <a:cubicBezTo>
                      <a:pt x="149447" y="0"/>
                      <a:pt x="192596" y="43148"/>
                      <a:pt x="192596" y="96298"/>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sp>
          <p:nvSpPr>
            <p:cNvPr id="205" name="Rectangle: Rounded Corners 204">
              <a:extLst>
                <a:ext uri="{FF2B5EF4-FFF2-40B4-BE49-F238E27FC236}">
                  <a16:creationId xmlns:a16="http://schemas.microsoft.com/office/drawing/2014/main" id="{5D45A372-4373-C7FD-F755-5EC4FB34A8A2}"/>
                </a:ext>
              </a:extLst>
            </p:cNvPr>
            <p:cNvSpPr/>
            <p:nvPr/>
          </p:nvSpPr>
          <p:spPr>
            <a:xfrm>
              <a:off x="6366861" y="3840746"/>
              <a:ext cx="1325528" cy="448459"/>
            </a:xfrm>
            <a:prstGeom prst="roundRect">
              <a:avLst>
                <a:gd name="adj" fmla="val 50000"/>
              </a:avLst>
            </a:prstGeom>
            <a:gradFill>
              <a:gsLst>
                <a:gs pos="76000">
                  <a:schemeClr val="tx2">
                    <a:lumMod val="20000"/>
                    <a:lumOff val="80000"/>
                    <a:alpha val="0"/>
                  </a:schemeClr>
                </a:gs>
                <a:gs pos="0">
                  <a:schemeClr val="tx2">
                    <a:lumMod val="20000"/>
                    <a:lumOff val="80000"/>
                    <a:alpha val="4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02F37"/>
                  </a:solidFill>
                  <a:effectLst/>
                  <a:uLnTx/>
                  <a:uFillTx/>
                  <a:latin typeface="Montserrat" panose="00000500000000000000" pitchFamily="50" charset="0"/>
                  <a:ea typeface="+mn-ea"/>
                  <a:cs typeface="+mn-cs"/>
                </a:rPr>
                <a:t>Etc</a:t>
              </a:r>
              <a:r>
                <a:rPr kumimoji="0" lang="en-US" sz="1200" b="0"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a:t>
              </a:r>
            </a:p>
          </p:txBody>
        </p:sp>
        <p:grpSp>
          <p:nvGrpSpPr>
            <p:cNvPr id="305" name="Group 304">
              <a:extLst>
                <a:ext uri="{FF2B5EF4-FFF2-40B4-BE49-F238E27FC236}">
                  <a16:creationId xmlns:a16="http://schemas.microsoft.com/office/drawing/2014/main" id="{85E157CA-9E44-58A3-397A-34750DFE1E1E}"/>
                </a:ext>
              </a:extLst>
            </p:cNvPr>
            <p:cNvGrpSpPr/>
            <p:nvPr/>
          </p:nvGrpSpPr>
          <p:grpSpPr>
            <a:xfrm>
              <a:off x="4648091" y="3328720"/>
              <a:ext cx="272450" cy="321259"/>
              <a:chOff x="5705475" y="2971800"/>
              <a:chExt cx="777334" cy="916589"/>
            </a:xfrm>
          </p:grpSpPr>
          <p:sp>
            <p:nvSpPr>
              <p:cNvPr id="297" name="Freeform: Shape 296">
                <a:extLst>
                  <a:ext uri="{FF2B5EF4-FFF2-40B4-BE49-F238E27FC236}">
                    <a16:creationId xmlns:a16="http://schemas.microsoft.com/office/drawing/2014/main" id="{D97D36FC-6504-CE43-EDB3-44FC1465BAC3}"/>
                  </a:ext>
                </a:extLst>
              </p:cNvPr>
              <p:cNvSpPr/>
              <p:nvPr/>
            </p:nvSpPr>
            <p:spPr>
              <a:xfrm>
                <a:off x="6097905" y="2971800"/>
                <a:ext cx="9525" cy="87249"/>
              </a:xfrm>
              <a:custGeom>
                <a:avLst/>
                <a:gdLst>
                  <a:gd name="connsiteX0" fmla="*/ 0 w 9525"/>
                  <a:gd name="connsiteY0" fmla="*/ 87249 h 87249"/>
                  <a:gd name="connsiteX1" fmla="*/ 0 w 9525"/>
                  <a:gd name="connsiteY1" fmla="*/ 0 h 87249"/>
                </a:gdLst>
                <a:ahLst/>
                <a:cxnLst>
                  <a:cxn ang="0">
                    <a:pos x="connsiteX0" y="connsiteY0"/>
                  </a:cxn>
                  <a:cxn ang="0">
                    <a:pos x="connsiteX1" y="connsiteY1"/>
                  </a:cxn>
                </a:cxnLst>
                <a:rect l="l" t="t" r="r" b="b"/>
                <a:pathLst>
                  <a:path w="9525" h="87249">
                    <a:moveTo>
                      <a:pt x="0" y="87249"/>
                    </a:moveTo>
                    <a:lnTo>
                      <a:pt x="0"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98" name="Freeform: Shape 297">
                <a:extLst>
                  <a:ext uri="{FF2B5EF4-FFF2-40B4-BE49-F238E27FC236}">
                    <a16:creationId xmlns:a16="http://schemas.microsoft.com/office/drawing/2014/main" id="{90DAEF9C-70A0-0BAC-D8CE-80255F8E146B}"/>
                  </a:ext>
                </a:extLst>
              </p:cNvPr>
              <p:cNvSpPr/>
              <p:nvPr/>
            </p:nvSpPr>
            <p:spPr>
              <a:xfrm>
                <a:off x="5705475" y="3385566"/>
                <a:ext cx="87249" cy="9525"/>
              </a:xfrm>
              <a:custGeom>
                <a:avLst/>
                <a:gdLst>
                  <a:gd name="connsiteX0" fmla="*/ 0 w 87249"/>
                  <a:gd name="connsiteY0" fmla="*/ 0 h 9525"/>
                  <a:gd name="connsiteX1" fmla="*/ 87249 w 87249"/>
                  <a:gd name="connsiteY1" fmla="*/ 0 h 9525"/>
                </a:gdLst>
                <a:ahLst/>
                <a:cxnLst>
                  <a:cxn ang="0">
                    <a:pos x="connsiteX0" y="connsiteY0"/>
                  </a:cxn>
                  <a:cxn ang="0">
                    <a:pos x="connsiteX1" y="connsiteY1"/>
                  </a:cxn>
                </a:cxnLst>
                <a:rect l="l" t="t" r="r" b="b"/>
                <a:pathLst>
                  <a:path w="87249" h="9525">
                    <a:moveTo>
                      <a:pt x="0" y="0"/>
                    </a:moveTo>
                    <a:lnTo>
                      <a:pt x="87249"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299" name="Freeform: Shape 298">
                <a:extLst>
                  <a:ext uri="{FF2B5EF4-FFF2-40B4-BE49-F238E27FC236}">
                    <a16:creationId xmlns:a16="http://schemas.microsoft.com/office/drawing/2014/main" id="{CCD95854-2D58-E793-F5FF-E77592E9754B}"/>
                  </a:ext>
                </a:extLst>
              </p:cNvPr>
              <p:cNvSpPr/>
              <p:nvPr/>
            </p:nvSpPr>
            <p:spPr>
              <a:xfrm>
                <a:off x="5810821" y="3092196"/>
                <a:ext cx="61626" cy="61722"/>
              </a:xfrm>
              <a:custGeom>
                <a:avLst/>
                <a:gdLst>
                  <a:gd name="connsiteX0" fmla="*/ 0 w 61626"/>
                  <a:gd name="connsiteY0" fmla="*/ 0 h 61722"/>
                  <a:gd name="connsiteX1" fmla="*/ 61627 w 61626"/>
                  <a:gd name="connsiteY1" fmla="*/ 61722 h 61722"/>
                </a:gdLst>
                <a:ahLst/>
                <a:cxnLst>
                  <a:cxn ang="0">
                    <a:pos x="connsiteX0" y="connsiteY0"/>
                  </a:cxn>
                  <a:cxn ang="0">
                    <a:pos x="connsiteX1" y="connsiteY1"/>
                  </a:cxn>
                </a:cxnLst>
                <a:rect l="l" t="t" r="r" b="b"/>
                <a:pathLst>
                  <a:path w="61626" h="61722">
                    <a:moveTo>
                      <a:pt x="0" y="0"/>
                    </a:moveTo>
                    <a:lnTo>
                      <a:pt x="61627" y="61722"/>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300" name="Freeform: Shape 299">
                <a:extLst>
                  <a:ext uri="{FF2B5EF4-FFF2-40B4-BE49-F238E27FC236}">
                    <a16:creationId xmlns:a16="http://schemas.microsoft.com/office/drawing/2014/main" id="{58CE9795-3E3E-8798-18EC-13F67362FB48}"/>
                  </a:ext>
                </a:extLst>
              </p:cNvPr>
              <p:cNvSpPr/>
              <p:nvPr/>
            </p:nvSpPr>
            <p:spPr>
              <a:xfrm>
                <a:off x="6395561" y="3385566"/>
                <a:ext cx="87248" cy="9525"/>
              </a:xfrm>
              <a:custGeom>
                <a:avLst/>
                <a:gdLst>
                  <a:gd name="connsiteX0" fmla="*/ 0 w 87248"/>
                  <a:gd name="connsiteY0" fmla="*/ 0 h 9525"/>
                  <a:gd name="connsiteX1" fmla="*/ 87249 w 87248"/>
                  <a:gd name="connsiteY1" fmla="*/ 0 h 9525"/>
                </a:gdLst>
                <a:ahLst/>
                <a:cxnLst>
                  <a:cxn ang="0">
                    <a:pos x="connsiteX0" y="connsiteY0"/>
                  </a:cxn>
                  <a:cxn ang="0">
                    <a:pos x="connsiteX1" y="connsiteY1"/>
                  </a:cxn>
                </a:cxnLst>
                <a:rect l="l" t="t" r="r" b="b"/>
                <a:pathLst>
                  <a:path w="87248" h="9525">
                    <a:moveTo>
                      <a:pt x="0" y="0"/>
                    </a:moveTo>
                    <a:lnTo>
                      <a:pt x="87249"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301" name="Freeform: Shape 300">
                <a:extLst>
                  <a:ext uri="{FF2B5EF4-FFF2-40B4-BE49-F238E27FC236}">
                    <a16:creationId xmlns:a16="http://schemas.microsoft.com/office/drawing/2014/main" id="{40489725-8FC0-2935-7A48-BA3E84A494AB}"/>
                  </a:ext>
                </a:extLst>
              </p:cNvPr>
              <p:cNvSpPr/>
              <p:nvPr/>
            </p:nvSpPr>
            <p:spPr>
              <a:xfrm>
                <a:off x="6333839" y="3092196"/>
                <a:ext cx="61722" cy="61722"/>
              </a:xfrm>
              <a:custGeom>
                <a:avLst/>
                <a:gdLst>
                  <a:gd name="connsiteX0" fmla="*/ 0 w 61722"/>
                  <a:gd name="connsiteY0" fmla="*/ 61722 h 61722"/>
                  <a:gd name="connsiteX1" fmla="*/ 61722 w 61722"/>
                  <a:gd name="connsiteY1" fmla="*/ 0 h 61722"/>
                </a:gdLst>
                <a:ahLst/>
                <a:cxnLst>
                  <a:cxn ang="0">
                    <a:pos x="connsiteX0" y="connsiteY0"/>
                  </a:cxn>
                  <a:cxn ang="0">
                    <a:pos x="connsiteX1" y="connsiteY1"/>
                  </a:cxn>
                </a:cxnLst>
                <a:rect l="l" t="t" r="r" b="b"/>
                <a:pathLst>
                  <a:path w="61722" h="61722">
                    <a:moveTo>
                      <a:pt x="0" y="61722"/>
                    </a:moveTo>
                    <a:lnTo>
                      <a:pt x="61722" y="0"/>
                    </a:lnTo>
                  </a:path>
                </a:pathLst>
              </a:custGeom>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nvGrpSpPr>
              <p:cNvPr id="302" name="Graphic 294">
                <a:extLst>
                  <a:ext uri="{FF2B5EF4-FFF2-40B4-BE49-F238E27FC236}">
                    <a16:creationId xmlns:a16="http://schemas.microsoft.com/office/drawing/2014/main" id="{BDF5866E-D80D-1D42-8B30-DADEF18FCC5C}"/>
                  </a:ext>
                </a:extLst>
              </p:cNvPr>
              <p:cNvGrpSpPr/>
              <p:nvPr/>
            </p:nvGrpSpPr>
            <p:grpSpPr>
              <a:xfrm>
                <a:off x="5852908" y="3121239"/>
                <a:ext cx="493218" cy="767150"/>
                <a:chOff x="5852908" y="3121239"/>
                <a:chExt cx="493218" cy="767150"/>
              </a:xfrm>
              <a:noFill/>
            </p:grpSpPr>
            <p:sp>
              <p:nvSpPr>
                <p:cNvPr id="303" name="Freeform: Shape 302">
                  <a:extLst>
                    <a:ext uri="{FF2B5EF4-FFF2-40B4-BE49-F238E27FC236}">
                      <a16:creationId xmlns:a16="http://schemas.microsoft.com/office/drawing/2014/main" id="{1987BBA5-C942-0A97-1DE7-C56247EE4108}"/>
                    </a:ext>
                  </a:extLst>
                </p:cNvPr>
                <p:cNvSpPr/>
                <p:nvPr/>
              </p:nvSpPr>
              <p:spPr>
                <a:xfrm>
                  <a:off x="6090094" y="3217164"/>
                  <a:ext cx="162782" cy="163734"/>
                </a:xfrm>
                <a:custGeom>
                  <a:avLst/>
                  <a:gdLst>
                    <a:gd name="connsiteX0" fmla="*/ 0 w 162782"/>
                    <a:gd name="connsiteY0" fmla="*/ 0 h 163734"/>
                    <a:gd name="connsiteX1" fmla="*/ 162782 w 162782"/>
                    <a:gd name="connsiteY1" fmla="*/ 163735 h 163734"/>
                  </a:gdLst>
                  <a:ahLst/>
                  <a:cxnLst>
                    <a:cxn ang="0">
                      <a:pos x="connsiteX0" y="connsiteY0"/>
                    </a:cxn>
                    <a:cxn ang="0">
                      <a:pos x="connsiteX1" y="connsiteY1"/>
                    </a:cxn>
                  </a:cxnLst>
                  <a:rect l="l" t="t" r="r" b="b"/>
                  <a:pathLst>
                    <a:path w="162782" h="163734">
                      <a:moveTo>
                        <a:pt x="0" y="0"/>
                      </a:moveTo>
                      <a:cubicBezTo>
                        <a:pt x="87630" y="5715"/>
                        <a:pt x="157543" y="76010"/>
                        <a:pt x="162782" y="163735"/>
                      </a:cubicBezTo>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304" name="Freeform: Shape 303">
                  <a:extLst>
                    <a:ext uri="{FF2B5EF4-FFF2-40B4-BE49-F238E27FC236}">
                      <a16:creationId xmlns:a16="http://schemas.microsoft.com/office/drawing/2014/main" id="{6DF3F476-3CB6-D4A5-DBEC-457F296523BE}"/>
                    </a:ext>
                  </a:extLst>
                </p:cNvPr>
                <p:cNvSpPr/>
                <p:nvPr/>
              </p:nvSpPr>
              <p:spPr>
                <a:xfrm>
                  <a:off x="5852908" y="3121239"/>
                  <a:ext cx="493218" cy="767150"/>
                </a:xfrm>
                <a:custGeom>
                  <a:avLst/>
                  <a:gdLst>
                    <a:gd name="connsiteX0" fmla="*/ 360726 w 493218"/>
                    <a:gd name="connsiteY0" fmla="*/ 640945 h 767150"/>
                    <a:gd name="connsiteX1" fmla="*/ 360726 w 493218"/>
                    <a:gd name="connsiteY1" fmla="*/ 670186 h 767150"/>
                    <a:gd name="connsiteX2" fmla="*/ 321387 w 493218"/>
                    <a:gd name="connsiteY2" fmla="*/ 716097 h 767150"/>
                    <a:gd name="connsiteX3" fmla="*/ 314148 w 493218"/>
                    <a:gd name="connsiteY3" fmla="*/ 742672 h 767150"/>
                    <a:gd name="connsiteX4" fmla="*/ 282240 w 493218"/>
                    <a:gd name="connsiteY4" fmla="*/ 767151 h 767150"/>
                    <a:gd name="connsiteX5" fmla="*/ 210707 w 493218"/>
                    <a:gd name="connsiteY5" fmla="*/ 767151 h 767150"/>
                    <a:gd name="connsiteX6" fmla="*/ 178798 w 493218"/>
                    <a:gd name="connsiteY6" fmla="*/ 742672 h 767150"/>
                    <a:gd name="connsiteX7" fmla="*/ 171750 w 493218"/>
                    <a:gd name="connsiteY7" fmla="*/ 716097 h 767150"/>
                    <a:gd name="connsiteX8" fmla="*/ 132221 w 493218"/>
                    <a:gd name="connsiteY8" fmla="*/ 669996 h 767150"/>
                    <a:gd name="connsiteX9" fmla="*/ 132221 w 493218"/>
                    <a:gd name="connsiteY9" fmla="*/ 640754 h 767150"/>
                    <a:gd name="connsiteX10" fmla="*/ 160415 w 493218"/>
                    <a:gd name="connsiteY10" fmla="*/ 612560 h 767150"/>
                    <a:gd name="connsiteX11" fmla="*/ 332436 w 493218"/>
                    <a:gd name="connsiteY11" fmla="*/ 612560 h 767150"/>
                    <a:gd name="connsiteX12" fmla="*/ 360630 w 493218"/>
                    <a:gd name="connsiteY12" fmla="*/ 640945 h 767150"/>
                    <a:gd name="connsiteX13" fmla="*/ 493218 w 493218"/>
                    <a:gd name="connsiteY13" fmla="*/ 246610 h 767150"/>
                    <a:gd name="connsiteX14" fmla="*/ 423972 w 493218"/>
                    <a:gd name="connsiteY14" fmla="*/ 417774 h 767150"/>
                    <a:gd name="connsiteX15" fmla="*/ 363393 w 493218"/>
                    <a:gd name="connsiteY15" fmla="*/ 540551 h 767150"/>
                    <a:gd name="connsiteX16" fmla="*/ 323007 w 493218"/>
                    <a:gd name="connsiteY16" fmla="*/ 574936 h 767150"/>
                    <a:gd name="connsiteX17" fmla="*/ 169940 w 493218"/>
                    <a:gd name="connsiteY17" fmla="*/ 574936 h 767150"/>
                    <a:gd name="connsiteX18" fmla="*/ 129744 w 493218"/>
                    <a:gd name="connsiteY18" fmla="*/ 540742 h 767150"/>
                    <a:gd name="connsiteX19" fmla="*/ 68784 w 493218"/>
                    <a:gd name="connsiteY19" fmla="*/ 417583 h 767150"/>
                    <a:gd name="connsiteX20" fmla="*/ 14 w 493218"/>
                    <a:gd name="connsiteY20" fmla="*/ 249277 h 767150"/>
                    <a:gd name="connsiteX21" fmla="*/ 244997 w 493218"/>
                    <a:gd name="connsiteY21" fmla="*/ 7 h 767150"/>
                    <a:gd name="connsiteX22" fmla="*/ 493218 w 493218"/>
                    <a:gd name="connsiteY22" fmla="*/ 246610 h 76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218" h="767150">
                      <a:moveTo>
                        <a:pt x="360726" y="640945"/>
                      </a:moveTo>
                      <a:lnTo>
                        <a:pt x="360726" y="670186"/>
                      </a:lnTo>
                      <a:cubicBezTo>
                        <a:pt x="360726" y="693427"/>
                        <a:pt x="343581" y="712858"/>
                        <a:pt x="321387" y="716097"/>
                      </a:cubicBezTo>
                      <a:lnTo>
                        <a:pt x="314148" y="742672"/>
                      </a:lnTo>
                      <a:cubicBezTo>
                        <a:pt x="310243" y="757054"/>
                        <a:pt x="297289" y="767151"/>
                        <a:pt x="282240" y="767151"/>
                      </a:cubicBezTo>
                      <a:lnTo>
                        <a:pt x="210707" y="767151"/>
                      </a:lnTo>
                      <a:cubicBezTo>
                        <a:pt x="195657" y="767151"/>
                        <a:pt x="182703" y="757054"/>
                        <a:pt x="178798" y="742672"/>
                      </a:cubicBezTo>
                      <a:lnTo>
                        <a:pt x="171750" y="716097"/>
                      </a:lnTo>
                      <a:cubicBezTo>
                        <a:pt x="149271" y="712573"/>
                        <a:pt x="132221" y="693427"/>
                        <a:pt x="132221" y="669996"/>
                      </a:cubicBezTo>
                      <a:lnTo>
                        <a:pt x="132221" y="640754"/>
                      </a:lnTo>
                      <a:cubicBezTo>
                        <a:pt x="132221" y="625133"/>
                        <a:pt x="144794" y="612560"/>
                        <a:pt x="160415" y="612560"/>
                      </a:cubicBezTo>
                      <a:lnTo>
                        <a:pt x="332436" y="612560"/>
                      </a:lnTo>
                      <a:cubicBezTo>
                        <a:pt x="348057" y="612751"/>
                        <a:pt x="360630" y="625324"/>
                        <a:pt x="360630" y="640945"/>
                      </a:cubicBezTo>
                      <a:close/>
                      <a:moveTo>
                        <a:pt x="493218" y="246610"/>
                      </a:moveTo>
                      <a:cubicBezTo>
                        <a:pt x="493218" y="313189"/>
                        <a:pt x="466834" y="373483"/>
                        <a:pt x="423972" y="417774"/>
                      </a:cubicBezTo>
                      <a:cubicBezTo>
                        <a:pt x="391396" y="451588"/>
                        <a:pt x="370441" y="494641"/>
                        <a:pt x="363393" y="540551"/>
                      </a:cubicBezTo>
                      <a:cubicBezTo>
                        <a:pt x="360345" y="560363"/>
                        <a:pt x="343200" y="574936"/>
                        <a:pt x="323007" y="574936"/>
                      </a:cubicBezTo>
                      <a:lnTo>
                        <a:pt x="169940" y="574936"/>
                      </a:lnTo>
                      <a:cubicBezTo>
                        <a:pt x="149937" y="574936"/>
                        <a:pt x="132697" y="560554"/>
                        <a:pt x="129744" y="540742"/>
                      </a:cubicBezTo>
                      <a:cubicBezTo>
                        <a:pt x="122505" y="494831"/>
                        <a:pt x="101360" y="451111"/>
                        <a:pt x="68784" y="417583"/>
                      </a:cubicBezTo>
                      <a:cubicBezTo>
                        <a:pt x="26779" y="373864"/>
                        <a:pt x="585" y="314618"/>
                        <a:pt x="14" y="249277"/>
                      </a:cubicBezTo>
                      <a:cubicBezTo>
                        <a:pt x="-1415" y="112117"/>
                        <a:pt x="107742" y="1055"/>
                        <a:pt x="244997" y="7"/>
                      </a:cubicBezTo>
                      <a:cubicBezTo>
                        <a:pt x="381966" y="-1040"/>
                        <a:pt x="493218" y="109831"/>
                        <a:pt x="493218" y="246610"/>
                      </a:cubicBezTo>
                      <a:close/>
                    </a:path>
                  </a:pathLst>
                </a:custGeom>
                <a:noFill/>
                <a:ln w="9525"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156026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par>
                                <p:cTn id="11" presetID="55" presetClass="entr" presetSubtype="0" fill="hold" grpId="0" nodeType="withEffect">
                                  <p:stCondLst>
                                    <p:cond delay="5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par>
                                <p:cTn id="16" presetID="55" presetClass="entr" presetSubtype="0" fill="hold" grpId="0" nodeType="withEffect">
                                  <p:stCondLst>
                                    <p:cond delay="5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strVal val="#ppt_w*0.70"/>
                                          </p:val>
                                        </p:tav>
                                        <p:tav tm="100000">
                                          <p:val>
                                            <p:strVal val="#ppt_w"/>
                                          </p:val>
                                        </p:tav>
                                      </p:tavLst>
                                    </p:anim>
                                    <p:anim calcmode="lin" valueType="num">
                                      <p:cBhvr>
                                        <p:cTn id="19" dur="1000" fill="hold"/>
                                        <p:tgtEl>
                                          <p:spTgt spid="14"/>
                                        </p:tgtEl>
                                        <p:attrNameLst>
                                          <p:attrName>ppt_h</p:attrName>
                                        </p:attrNameLst>
                                      </p:cBhvr>
                                      <p:tavLst>
                                        <p:tav tm="0">
                                          <p:val>
                                            <p:strVal val="#ppt_h"/>
                                          </p:val>
                                        </p:tav>
                                        <p:tav tm="100000">
                                          <p:val>
                                            <p:strVal val="#ppt_h"/>
                                          </p:val>
                                        </p:tav>
                                      </p:tavLst>
                                    </p:anim>
                                    <p:animEffect transition="in" filter="fade">
                                      <p:cBhvr>
                                        <p:cTn id="20" dur="1000"/>
                                        <p:tgtEl>
                                          <p:spTgt spid="14"/>
                                        </p:tgtEl>
                                      </p:cBhvr>
                                    </p:animEffect>
                                  </p:childTnLst>
                                </p:cTn>
                              </p:par>
                              <p:par>
                                <p:cTn id="21" presetID="55"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strVal val="#ppt_w*0.70"/>
                                          </p:val>
                                        </p:tav>
                                        <p:tav tm="100000">
                                          <p:val>
                                            <p:strVal val="#ppt_w"/>
                                          </p:val>
                                        </p:tav>
                                      </p:tavLst>
                                    </p:anim>
                                    <p:anim calcmode="lin" valueType="num">
                                      <p:cBhvr>
                                        <p:cTn id="24" dur="1000" fill="hold"/>
                                        <p:tgtEl>
                                          <p:spTgt spid="13"/>
                                        </p:tgtEl>
                                        <p:attrNameLst>
                                          <p:attrName>ppt_h</p:attrName>
                                        </p:attrNameLst>
                                      </p:cBhvr>
                                      <p:tavLst>
                                        <p:tav tm="0">
                                          <p:val>
                                            <p:strVal val="#ppt_h"/>
                                          </p:val>
                                        </p:tav>
                                        <p:tav tm="100000">
                                          <p:val>
                                            <p:strVal val="#ppt_h"/>
                                          </p:val>
                                        </p:tav>
                                      </p:tavLst>
                                    </p:anim>
                                    <p:animEffect transition="in" filter="fade">
                                      <p:cBhvr>
                                        <p:cTn id="25" dur="1000"/>
                                        <p:tgtEl>
                                          <p:spTgt spid="13"/>
                                        </p:tgtEl>
                                      </p:cBhvr>
                                    </p:animEffect>
                                  </p:childTnLst>
                                </p:cTn>
                              </p:par>
                              <p:par>
                                <p:cTn id="26" presetID="47" presetClass="entr" presetSubtype="0" fill="hold" nodeType="withEffect">
                                  <p:stCondLst>
                                    <p:cond delay="10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500"/>
                                        <p:tgtEl>
                                          <p:spTgt spid="29"/>
                                        </p:tgtEl>
                                      </p:cBhvr>
                                    </p:animEffect>
                                    <p:anim calcmode="lin" valueType="num">
                                      <p:cBhvr>
                                        <p:cTn id="29" dur="1500" fill="hold"/>
                                        <p:tgtEl>
                                          <p:spTgt spid="29"/>
                                        </p:tgtEl>
                                        <p:attrNameLst>
                                          <p:attrName>ppt_x</p:attrName>
                                        </p:attrNameLst>
                                      </p:cBhvr>
                                      <p:tavLst>
                                        <p:tav tm="0">
                                          <p:val>
                                            <p:strVal val="#ppt_x"/>
                                          </p:val>
                                        </p:tav>
                                        <p:tav tm="100000">
                                          <p:val>
                                            <p:strVal val="#ppt_x"/>
                                          </p:val>
                                        </p:tav>
                                      </p:tavLst>
                                    </p:anim>
                                    <p:anim calcmode="lin" valueType="num">
                                      <p:cBhvr>
                                        <p:cTn id="30" dur="1500" fill="hold"/>
                                        <p:tgtEl>
                                          <p:spTgt spid="29"/>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100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500"/>
                                        <p:tgtEl>
                                          <p:spTgt spid="22"/>
                                        </p:tgtEl>
                                      </p:cBhvr>
                                    </p:animEffect>
                                    <p:anim calcmode="lin" valueType="num">
                                      <p:cBhvr>
                                        <p:cTn id="34" dur="1500" fill="hold"/>
                                        <p:tgtEl>
                                          <p:spTgt spid="22"/>
                                        </p:tgtEl>
                                        <p:attrNameLst>
                                          <p:attrName>ppt_x</p:attrName>
                                        </p:attrNameLst>
                                      </p:cBhvr>
                                      <p:tavLst>
                                        <p:tav tm="0">
                                          <p:val>
                                            <p:strVal val="#ppt_x"/>
                                          </p:val>
                                        </p:tav>
                                        <p:tav tm="100000">
                                          <p:val>
                                            <p:strVal val="#ppt_x"/>
                                          </p:val>
                                        </p:tav>
                                      </p:tavLst>
                                    </p:anim>
                                    <p:anim calcmode="lin" valueType="num">
                                      <p:cBhvr>
                                        <p:cTn id="35" dur="1500" fill="hold"/>
                                        <p:tgtEl>
                                          <p:spTgt spid="22"/>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10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500"/>
                                        <p:tgtEl>
                                          <p:spTgt spid="23"/>
                                        </p:tgtEl>
                                      </p:cBhvr>
                                    </p:animEffect>
                                    <p:anim calcmode="lin" valueType="num">
                                      <p:cBhvr>
                                        <p:cTn id="39" dur="1500" fill="hold"/>
                                        <p:tgtEl>
                                          <p:spTgt spid="23"/>
                                        </p:tgtEl>
                                        <p:attrNameLst>
                                          <p:attrName>ppt_x</p:attrName>
                                        </p:attrNameLst>
                                      </p:cBhvr>
                                      <p:tavLst>
                                        <p:tav tm="0">
                                          <p:val>
                                            <p:strVal val="#ppt_x"/>
                                          </p:val>
                                        </p:tav>
                                        <p:tav tm="100000">
                                          <p:val>
                                            <p:strVal val="#ppt_x"/>
                                          </p:val>
                                        </p:tav>
                                      </p:tavLst>
                                    </p:anim>
                                    <p:anim calcmode="lin" valueType="num">
                                      <p:cBhvr>
                                        <p:cTn id="40" dur="1500" fill="hold"/>
                                        <p:tgtEl>
                                          <p:spTgt spid="23"/>
                                        </p:tgtEl>
                                        <p:attrNameLst>
                                          <p:attrName>ppt_y</p:attrName>
                                        </p:attrNameLst>
                                      </p:cBhvr>
                                      <p:tavLst>
                                        <p:tav tm="0">
                                          <p:val>
                                            <p:strVal val="#ppt_y-.1"/>
                                          </p:val>
                                        </p:tav>
                                        <p:tav tm="100000">
                                          <p:val>
                                            <p:strVal val="#ppt_y"/>
                                          </p:val>
                                        </p:tav>
                                      </p:tavLst>
                                    </p:anim>
                                  </p:childTnLst>
                                </p:cTn>
                              </p:par>
                              <p:par>
                                <p:cTn id="41" presetID="8" presetClass="emph" presetSubtype="0" fill="hold" nodeType="withEffect">
                                  <p:stCondLst>
                                    <p:cond delay="3000"/>
                                  </p:stCondLst>
                                  <p:childTnLst>
                                    <p:animRot by="-600000">
                                      <p:cBhvr>
                                        <p:cTn id="42" dur="2000" fill="hold"/>
                                        <p:tgtEl>
                                          <p:spTgt spid="11"/>
                                        </p:tgtEl>
                                        <p:attrNameLst>
                                          <p:attrName>r</p:attrName>
                                        </p:attrNameLst>
                                      </p:cBhvr>
                                    </p:animRot>
                                  </p:childTnLst>
                                </p:cTn>
                              </p:par>
                              <p:par>
                                <p:cTn id="43" presetID="0" presetClass="path" presetSubtype="0" decel="50000" fill="hold" grpId="1" nodeType="withEffect">
                                  <p:stCondLst>
                                    <p:cond delay="3000"/>
                                  </p:stCondLst>
                                  <p:childTnLst>
                                    <p:animMotion origin="layout" path="M 0 1.85185E-6 L 0 0.1037 " pathEditMode="relative" rAng="0" ptsTypes="AA">
                                      <p:cBhvr>
                                        <p:cTn id="44" dur="2000" fill="hold"/>
                                        <p:tgtEl>
                                          <p:spTgt spid="12"/>
                                        </p:tgtEl>
                                        <p:attrNameLst>
                                          <p:attrName>ppt_x</p:attrName>
                                          <p:attrName>ppt_y</p:attrName>
                                        </p:attrNameLst>
                                      </p:cBhvr>
                                      <p:rCtr x="0" y="5185"/>
                                    </p:animMotion>
                                  </p:childTnLst>
                                </p:cTn>
                              </p:par>
                              <p:par>
                                <p:cTn id="45" presetID="0" presetClass="path" presetSubtype="0" decel="50000" fill="hold" grpId="1" nodeType="withEffect">
                                  <p:stCondLst>
                                    <p:cond delay="3000"/>
                                  </p:stCondLst>
                                  <p:childTnLst>
                                    <p:animMotion origin="layout" path="M 0 0 L 0 -0.09004 " pathEditMode="relative" ptsTypes="AA">
                                      <p:cBhvr>
                                        <p:cTn id="46" dur="2000" fill="hold"/>
                                        <p:tgtEl>
                                          <p:spTgt spid="13"/>
                                        </p:tgtEl>
                                        <p:attrNameLst>
                                          <p:attrName>ppt_x</p:attrName>
                                          <p:attrName>ppt_y</p:attrName>
                                        </p:attrNameLst>
                                      </p:cBhvr>
                                    </p:animMotion>
                                  </p:childTnLst>
                                </p:cTn>
                              </p:par>
                              <p:par>
                                <p:cTn id="47" presetID="0" presetClass="path" presetSubtype="0" decel="50000" fill="hold" nodeType="withEffect">
                                  <p:stCondLst>
                                    <p:cond delay="3000"/>
                                  </p:stCondLst>
                                  <p:childTnLst>
                                    <p:animMotion origin="layout" path="M -2.08333E-7 3.7037E-7 L -0.00039 0.10486 " pathEditMode="relative" rAng="0" ptsTypes="AA">
                                      <p:cBhvr>
                                        <p:cTn id="48" dur="2000" fill="hold"/>
                                        <p:tgtEl>
                                          <p:spTgt spid="22"/>
                                        </p:tgtEl>
                                        <p:attrNameLst>
                                          <p:attrName>ppt_x</p:attrName>
                                          <p:attrName>ppt_y</p:attrName>
                                        </p:attrNameLst>
                                      </p:cBhvr>
                                      <p:rCtr x="-52" y="5278"/>
                                    </p:animMotion>
                                  </p:childTnLst>
                                </p:cTn>
                              </p:par>
                              <p:par>
                                <p:cTn id="49" presetID="0" presetClass="path" presetSubtype="0" decel="50000" fill="hold" nodeType="withEffect">
                                  <p:stCondLst>
                                    <p:cond delay="3000"/>
                                  </p:stCondLst>
                                  <p:childTnLst>
                                    <p:animMotion origin="layout" path="M -4.16667E-7 4.44444E-6 L 0.00221 -0.08588 " pathEditMode="relative" rAng="0" ptsTypes="AA">
                                      <p:cBhvr>
                                        <p:cTn id="50" dur="2000" fill="hold"/>
                                        <p:tgtEl>
                                          <p:spTgt spid="29"/>
                                        </p:tgtEl>
                                        <p:attrNameLst>
                                          <p:attrName>ppt_x</p:attrName>
                                          <p:attrName>ppt_y</p:attrName>
                                        </p:attrNameLst>
                                      </p:cBhvr>
                                      <p:rCtr x="104" y="-4306"/>
                                    </p:animMotion>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childTnLst>
                                </p:cTn>
                              </p:par>
                              <p:par>
                                <p:cTn id="54" presetID="0" presetClass="path" presetSubtype="0" decel="50000" fill="hold" grpId="1" nodeType="withEffect">
                                  <p:stCondLst>
                                    <p:cond delay="0"/>
                                  </p:stCondLst>
                                  <p:childTnLst>
                                    <p:animMotion origin="layout" path="M -0.16718 -2.96296E-6 L -0.39661 -2.96296E-6 " pathEditMode="relative" rAng="0" ptsTypes="AA">
                                      <p:cBhvr>
                                        <p:cTn id="55" dur="5000" fill="hold"/>
                                        <p:tgtEl>
                                          <p:spTgt spid="17"/>
                                        </p:tgtEl>
                                        <p:attrNameLst>
                                          <p:attrName>ppt_x</p:attrName>
                                          <p:attrName>ppt_y</p:attrName>
                                        </p:attrNameLst>
                                      </p:cBhvr>
                                      <p:rCtr x="-11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2" grpId="0" animBg="1"/>
      <p:bldP spid="12" grpId="1" animBg="1"/>
      <p:bldP spid="13" grpId="0" animBg="1"/>
      <p:bldP spid="13" grpId="1"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D22122C-D653-1E3C-F292-86CC16F164C7}"/>
              </a:ext>
            </a:extLst>
          </p:cNvPr>
          <p:cNvSpPr/>
          <p:nvPr/>
        </p:nvSpPr>
        <p:spPr>
          <a:xfrm>
            <a:off x="2497460" y="5006612"/>
            <a:ext cx="4308432" cy="4308432"/>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2E4E1-D3CA-1814-0590-2D761B7BA7EE}"/>
              </a:ext>
            </a:extLst>
          </p:cNvPr>
          <p:cNvSpPr>
            <a:spLocks noGrp="1"/>
          </p:cNvSpPr>
          <p:nvPr>
            <p:ph type="title"/>
          </p:nvPr>
        </p:nvSpPr>
        <p:spPr>
          <a:xfrm>
            <a:off x="535642" y="627529"/>
            <a:ext cx="11125200" cy="914400"/>
          </a:xfrm>
        </p:spPr>
        <p:txBody>
          <a:bodyPr/>
          <a:lstStyle/>
          <a:p>
            <a:pPr algn="ctr"/>
            <a:r>
              <a:rPr lang="en-US" dirty="0">
                <a:solidFill>
                  <a:schemeClr val="accent1"/>
                </a:solidFill>
              </a:rPr>
              <a:t>Value Prop Generation</a:t>
            </a:r>
            <a:r>
              <a:rPr lang="en-US" dirty="0"/>
              <a:t> (Questions To Ask)</a:t>
            </a:r>
          </a:p>
        </p:txBody>
      </p:sp>
      <p:sp>
        <p:nvSpPr>
          <p:cNvPr id="17" name="Content Placeholder 2">
            <a:extLst>
              <a:ext uri="{FF2B5EF4-FFF2-40B4-BE49-F238E27FC236}">
                <a16:creationId xmlns:a16="http://schemas.microsoft.com/office/drawing/2014/main" id="{45754E20-4898-3B9B-5E23-F03C2066A940}"/>
              </a:ext>
            </a:extLst>
          </p:cNvPr>
          <p:cNvSpPr txBox="1">
            <a:spLocks/>
          </p:cNvSpPr>
          <p:nvPr/>
        </p:nvSpPr>
        <p:spPr>
          <a:xfrm>
            <a:off x="1657533" y="2593371"/>
            <a:ext cx="3385114"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should the customer buy your product or service?</a:t>
            </a:r>
          </a:p>
        </p:txBody>
      </p:sp>
      <p:sp>
        <p:nvSpPr>
          <p:cNvPr id="18" name="Oval 17">
            <a:extLst>
              <a:ext uri="{FF2B5EF4-FFF2-40B4-BE49-F238E27FC236}">
                <a16:creationId xmlns:a16="http://schemas.microsoft.com/office/drawing/2014/main" id="{DD7BF7A8-6F86-0952-074E-28F2711D6482}"/>
              </a:ext>
            </a:extLst>
          </p:cNvPr>
          <p:cNvSpPr/>
          <p:nvPr/>
        </p:nvSpPr>
        <p:spPr>
          <a:xfrm>
            <a:off x="896470" y="2593371"/>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14">
            <a:extLst>
              <a:ext uri="{FF2B5EF4-FFF2-40B4-BE49-F238E27FC236}">
                <a16:creationId xmlns:a16="http://schemas.microsoft.com/office/drawing/2014/main" id="{FA0033EA-CD75-1A8A-E486-4B02805B61F5}"/>
              </a:ext>
            </a:extLst>
          </p:cNvPr>
          <p:cNvSpPr/>
          <p:nvPr/>
        </p:nvSpPr>
        <p:spPr>
          <a:xfrm>
            <a:off x="1008500" y="2545718"/>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13" name="Oval 12">
            <a:extLst>
              <a:ext uri="{FF2B5EF4-FFF2-40B4-BE49-F238E27FC236}">
                <a16:creationId xmlns:a16="http://schemas.microsoft.com/office/drawing/2014/main" id="{8F1FCBC8-92A8-33C0-06C3-F9324A291469}"/>
              </a:ext>
            </a:extLst>
          </p:cNvPr>
          <p:cNvSpPr/>
          <p:nvPr/>
        </p:nvSpPr>
        <p:spPr>
          <a:xfrm>
            <a:off x="896470" y="1902759"/>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14">
            <a:extLst>
              <a:ext uri="{FF2B5EF4-FFF2-40B4-BE49-F238E27FC236}">
                <a16:creationId xmlns:a16="http://schemas.microsoft.com/office/drawing/2014/main" id="{55F33638-C3F1-046A-EEFA-F24815F3909C}"/>
              </a:ext>
            </a:extLst>
          </p:cNvPr>
          <p:cNvSpPr/>
          <p:nvPr/>
        </p:nvSpPr>
        <p:spPr>
          <a:xfrm>
            <a:off x="1008500" y="1855106"/>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23" name="Content Placeholder 2">
            <a:extLst>
              <a:ext uri="{FF2B5EF4-FFF2-40B4-BE49-F238E27FC236}">
                <a16:creationId xmlns:a16="http://schemas.microsoft.com/office/drawing/2014/main" id="{C402AAE4-6292-DED6-DAAF-F67BA43DB9D2}"/>
              </a:ext>
            </a:extLst>
          </p:cNvPr>
          <p:cNvSpPr txBox="1">
            <a:spLocks/>
          </p:cNvSpPr>
          <p:nvPr/>
        </p:nvSpPr>
        <p:spPr>
          <a:xfrm>
            <a:off x="1657532" y="1902759"/>
            <a:ext cx="4506263"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Who is the target customer?</a:t>
            </a:r>
          </a:p>
        </p:txBody>
      </p:sp>
      <p:sp>
        <p:nvSpPr>
          <p:cNvPr id="29" name="Content Placeholder 2">
            <a:extLst>
              <a:ext uri="{FF2B5EF4-FFF2-40B4-BE49-F238E27FC236}">
                <a16:creationId xmlns:a16="http://schemas.microsoft.com/office/drawing/2014/main" id="{69D7D85F-6134-26C2-4784-B607CA0EDBB2}"/>
              </a:ext>
            </a:extLst>
          </p:cNvPr>
          <p:cNvSpPr txBox="1">
            <a:spLocks/>
          </p:cNvSpPr>
          <p:nvPr/>
        </p:nvSpPr>
        <p:spPr>
          <a:xfrm>
            <a:off x="1657532" y="3304913"/>
            <a:ext cx="4506263"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does the product or service do?</a:t>
            </a:r>
          </a:p>
        </p:txBody>
      </p:sp>
      <p:sp>
        <p:nvSpPr>
          <p:cNvPr id="30" name="Oval 29">
            <a:extLst>
              <a:ext uri="{FF2B5EF4-FFF2-40B4-BE49-F238E27FC236}">
                <a16:creationId xmlns:a16="http://schemas.microsoft.com/office/drawing/2014/main" id="{C52031BA-A294-E1B0-19B1-2BF911EDC8FB}"/>
              </a:ext>
            </a:extLst>
          </p:cNvPr>
          <p:cNvSpPr/>
          <p:nvPr/>
        </p:nvSpPr>
        <p:spPr>
          <a:xfrm>
            <a:off x="896470" y="3304913"/>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raphic 14">
            <a:extLst>
              <a:ext uri="{FF2B5EF4-FFF2-40B4-BE49-F238E27FC236}">
                <a16:creationId xmlns:a16="http://schemas.microsoft.com/office/drawing/2014/main" id="{F94C8660-D138-88A0-C168-8BE598099DE2}"/>
              </a:ext>
            </a:extLst>
          </p:cNvPr>
          <p:cNvSpPr/>
          <p:nvPr/>
        </p:nvSpPr>
        <p:spPr>
          <a:xfrm>
            <a:off x="1008500" y="3257260"/>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33" name="Content Placeholder 2">
            <a:extLst>
              <a:ext uri="{FF2B5EF4-FFF2-40B4-BE49-F238E27FC236}">
                <a16:creationId xmlns:a16="http://schemas.microsoft.com/office/drawing/2014/main" id="{83CC31DC-EFDD-B9B3-87B5-EBEDE5487E17}"/>
              </a:ext>
            </a:extLst>
          </p:cNvPr>
          <p:cNvSpPr txBox="1">
            <a:spLocks/>
          </p:cNvSpPr>
          <p:nvPr/>
        </p:nvSpPr>
        <p:spPr>
          <a:xfrm>
            <a:off x="1657532" y="4020493"/>
            <a:ext cx="3371667"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does it feel like to use the product or service?</a:t>
            </a:r>
          </a:p>
        </p:txBody>
      </p:sp>
      <p:sp>
        <p:nvSpPr>
          <p:cNvPr id="34" name="Oval 33">
            <a:extLst>
              <a:ext uri="{FF2B5EF4-FFF2-40B4-BE49-F238E27FC236}">
                <a16:creationId xmlns:a16="http://schemas.microsoft.com/office/drawing/2014/main" id="{FE6802B6-74FF-E270-9EE5-6A8C6EF3BE37}"/>
              </a:ext>
            </a:extLst>
          </p:cNvPr>
          <p:cNvSpPr/>
          <p:nvPr/>
        </p:nvSpPr>
        <p:spPr>
          <a:xfrm>
            <a:off x="896470" y="4020493"/>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raphic 14">
            <a:extLst>
              <a:ext uri="{FF2B5EF4-FFF2-40B4-BE49-F238E27FC236}">
                <a16:creationId xmlns:a16="http://schemas.microsoft.com/office/drawing/2014/main" id="{89586F86-C903-F965-24E2-1D296E1CC473}"/>
              </a:ext>
            </a:extLst>
          </p:cNvPr>
          <p:cNvSpPr/>
          <p:nvPr/>
        </p:nvSpPr>
        <p:spPr>
          <a:xfrm>
            <a:off x="1008500" y="3972840"/>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37" name="Content Placeholder 2">
            <a:extLst>
              <a:ext uri="{FF2B5EF4-FFF2-40B4-BE49-F238E27FC236}">
                <a16:creationId xmlns:a16="http://schemas.microsoft.com/office/drawing/2014/main" id="{1B21CC17-FCCE-F143-A095-79895C03FCCB}"/>
              </a:ext>
            </a:extLst>
          </p:cNvPr>
          <p:cNvSpPr txBox="1">
            <a:spLocks/>
          </p:cNvSpPr>
          <p:nvPr/>
        </p:nvSpPr>
        <p:spPr>
          <a:xfrm>
            <a:off x="1657532" y="4731605"/>
            <a:ext cx="4506263"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the features?</a:t>
            </a:r>
          </a:p>
        </p:txBody>
      </p:sp>
      <p:sp>
        <p:nvSpPr>
          <p:cNvPr id="38" name="Oval 37">
            <a:extLst>
              <a:ext uri="{FF2B5EF4-FFF2-40B4-BE49-F238E27FC236}">
                <a16:creationId xmlns:a16="http://schemas.microsoft.com/office/drawing/2014/main" id="{D4A0F2BF-28F9-8071-B936-77702E0B5F14}"/>
              </a:ext>
            </a:extLst>
          </p:cNvPr>
          <p:cNvSpPr/>
          <p:nvPr/>
        </p:nvSpPr>
        <p:spPr>
          <a:xfrm>
            <a:off x="896470" y="4731605"/>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raphic 14">
            <a:extLst>
              <a:ext uri="{FF2B5EF4-FFF2-40B4-BE49-F238E27FC236}">
                <a16:creationId xmlns:a16="http://schemas.microsoft.com/office/drawing/2014/main" id="{76D3242E-A6AA-D081-D674-E07650E1C675}"/>
              </a:ext>
            </a:extLst>
          </p:cNvPr>
          <p:cNvSpPr/>
          <p:nvPr/>
        </p:nvSpPr>
        <p:spPr>
          <a:xfrm>
            <a:off x="1008500" y="4683952"/>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41" name="Content Placeholder 2">
            <a:extLst>
              <a:ext uri="{FF2B5EF4-FFF2-40B4-BE49-F238E27FC236}">
                <a16:creationId xmlns:a16="http://schemas.microsoft.com/office/drawing/2014/main" id="{65BCBFC2-8010-5DA8-7915-92569A5E8617}"/>
              </a:ext>
            </a:extLst>
          </p:cNvPr>
          <p:cNvSpPr txBox="1">
            <a:spLocks/>
          </p:cNvSpPr>
          <p:nvPr/>
        </p:nvSpPr>
        <p:spPr>
          <a:xfrm>
            <a:off x="1657533" y="5443754"/>
            <a:ext cx="3707844"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the rational and emotional drivers behind the customer’s purchase?</a:t>
            </a:r>
          </a:p>
        </p:txBody>
      </p:sp>
      <p:sp>
        <p:nvSpPr>
          <p:cNvPr id="42" name="Oval 41">
            <a:extLst>
              <a:ext uri="{FF2B5EF4-FFF2-40B4-BE49-F238E27FC236}">
                <a16:creationId xmlns:a16="http://schemas.microsoft.com/office/drawing/2014/main" id="{0F7D46B5-80C1-6765-827F-D6B58870BD6E}"/>
              </a:ext>
            </a:extLst>
          </p:cNvPr>
          <p:cNvSpPr/>
          <p:nvPr/>
        </p:nvSpPr>
        <p:spPr>
          <a:xfrm>
            <a:off x="896470" y="5443754"/>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phic 14">
            <a:extLst>
              <a:ext uri="{FF2B5EF4-FFF2-40B4-BE49-F238E27FC236}">
                <a16:creationId xmlns:a16="http://schemas.microsoft.com/office/drawing/2014/main" id="{8CD9B151-90B6-3646-565D-04D9B8FEF3F9}"/>
              </a:ext>
            </a:extLst>
          </p:cNvPr>
          <p:cNvSpPr/>
          <p:nvPr/>
        </p:nvSpPr>
        <p:spPr>
          <a:xfrm>
            <a:off x="1008500" y="5396101"/>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45" name="Content Placeholder 2">
            <a:extLst>
              <a:ext uri="{FF2B5EF4-FFF2-40B4-BE49-F238E27FC236}">
                <a16:creationId xmlns:a16="http://schemas.microsoft.com/office/drawing/2014/main" id="{FE110B88-AF35-97A9-CFE8-D43718947279}"/>
              </a:ext>
            </a:extLst>
          </p:cNvPr>
          <p:cNvSpPr txBox="1">
            <a:spLocks/>
          </p:cNvSpPr>
          <p:nvPr/>
        </p:nvSpPr>
        <p:spPr>
          <a:xfrm>
            <a:off x="7410633" y="2593371"/>
            <a:ext cx="3266332"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the benefits to customers for using the product or service?</a:t>
            </a:r>
          </a:p>
        </p:txBody>
      </p:sp>
      <p:sp>
        <p:nvSpPr>
          <p:cNvPr id="46" name="Oval 45">
            <a:extLst>
              <a:ext uri="{FF2B5EF4-FFF2-40B4-BE49-F238E27FC236}">
                <a16:creationId xmlns:a16="http://schemas.microsoft.com/office/drawing/2014/main" id="{2223566F-520D-C7A0-D3F5-B650BCD6F8BE}"/>
              </a:ext>
            </a:extLst>
          </p:cNvPr>
          <p:cNvSpPr/>
          <p:nvPr/>
        </p:nvSpPr>
        <p:spPr>
          <a:xfrm>
            <a:off x="6649570" y="2593371"/>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raphic 14">
            <a:extLst>
              <a:ext uri="{FF2B5EF4-FFF2-40B4-BE49-F238E27FC236}">
                <a16:creationId xmlns:a16="http://schemas.microsoft.com/office/drawing/2014/main" id="{480707BF-1650-EF09-97B8-F6428455AE82}"/>
              </a:ext>
            </a:extLst>
          </p:cNvPr>
          <p:cNvSpPr/>
          <p:nvPr/>
        </p:nvSpPr>
        <p:spPr>
          <a:xfrm>
            <a:off x="6761600" y="2545718"/>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49" name="Oval 48">
            <a:extLst>
              <a:ext uri="{FF2B5EF4-FFF2-40B4-BE49-F238E27FC236}">
                <a16:creationId xmlns:a16="http://schemas.microsoft.com/office/drawing/2014/main" id="{4EDB7237-4C7F-C65B-EA55-16FA34E57BED}"/>
              </a:ext>
            </a:extLst>
          </p:cNvPr>
          <p:cNvSpPr/>
          <p:nvPr/>
        </p:nvSpPr>
        <p:spPr>
          <a:xfrm>
            <a:off x="6649570" y="1902759"/>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raphic 14">
            <a:extLst>
              <a:ext uri="{FF2B5EF4-FFF2-40B4-BE49-F238E27FC236}">
                <a16:creationId xmlns:a16="http://schemas.microsoft.com/office/drawing/2014/main" id="{FE0530D1-39D1-757A-DB22-2ED7B95606E7}"/>
              </a:ext>
            </a:extLst>
          </p:cNvPr>
          <p:cNvSpPr/>
          <p:nvPr/>
        </p:nvSpPr>
        <p:spPr>
          <a:xfrm>
            <a:off x="6761600" y="1855106"/>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51" name="Content Placeholder 2">
            <a:extLst>
              <a:ext uri="{FF2B5EF4-FFF2-40B4-BE49-F238E27FC236}">
                <a16:creationId xmlns:a16="http://schemas.microsoft.com/office/drawing/2014/main" id="{EE27EACB-B85B-78F3-6E6E-0B81E6EC1C7E}"/>
              </a:ext>
            </a:extLst>
          </p:cNvPr>
          <p:cNvSpPr txBox="1">
            <a:spLocks/>
          </p:cNvSpPr>
          <p:nvPr/>
        </p:nvSpPr>
        <p:spPr>
          <a:xfrm>
            <a:off x="7410632" y="1902759"/>
            <a:ext cx="4506263"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the customer’s hidden needs?</a:t>
            </a:r>
          </a:p>
        </p:txBody>
      </p:sp>
      <p:sp>
        <p:nvSpPr>
          <p:cNvPr id="53" name="Content Placeholder 2">
            <a:extLst>
              <a:ext uri="{FF2B5EF4-FFF2-40B4-BE49-F238E27FC236}">
                <a16:creationId xmlns:a16="http://schemas.microsoft.com/office/drawing/2014/main" id="{4380EACE-13E0-3FCC-3A6D-123BAD63D27E}"/>
              </a:ext>
            </a:extLst>
          </p:cNvPr>
          <p:cNvSpPr txBox="1">
            <a:spLocks/>
          </p:cNvSpPr>
          <p:nvPr/>
        </p:nvSpPr>
        <p:spPr>
          <a:xfrm>
            <a:off x="7410633" y="3304913"/>
            <a:ext cx="3615956"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Are there any risks to switching to the product or service?</a:t>
            </a:r>
          </a:p>
        </p:txBody>
      </p:sp>
      <p:sp>
        <p:nvSpPr>
          <p:cNvPr id="54" name="Oval 53">
            <a:extLst>
              <a:ext uri="{FF2B5EF4-FFF2-40B4-BE49-F238E27FC236}">
                <a16:creationId xmlns:a16="http://schemas.microsoft.com/office/drawing/2014/main" id="{35A2C523-F2B0-E207-D390-36FD53018D9A}"/>
              </a:ext>
            </a:extLst>
          </p:cNvPr>
          <p:cNvSpPr/>
          <p:nvPr/>
        </p:nvSpPr>
        <p:spPr>
          <a:xfrm>
            <a:off x="6649570" y="3304913"/>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Graphic 14">
            <a:extLst>
              <a:ext uri="{FF2B5EF4-FFF2-40B4-BE49-F238E27FC236}">
                <a16:creationId xmlns:a16="http://schemas.microsoft.com/office/drawing/2014/main" id="{1C4AE332-055A-F92D-8E0E-499146A3E9C6}"/>
              </a:ext>
            </a:extLst>
          </p:cNvPr>
          <p:cNvSpPr/>
          <p:nvPr/>
        </p:nvSpPr>
        <p:spPr>
          <a:xfrm>
            <a:off x="6761600" y="3257260"/>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57" name="Content Placeholder 2">
            <a:extLst>
              <a:ext uri="{FF2B5EF4-FFF2-40B4-BE49-F238E27FC236}">
                <a16:creationId xmlns:a16="http://schemas.microsoft.com/office/drawing/2014/main" id="{C9D8175F-E064-DF24-2E4A-CE6319CE310F}"/>
              </a:ext>
            </a:extLst>
          </p:cNvPr>
          <p:cNvSpPr txBox="1">
            <a:spLocks/>
          </p:cNvSpPr>
          <p:nvPr/>
        </p:nvSpPr>
        <p:spPr>
          <a:xfrm>
            <a:off x="7410633" y="4020493"/>
            <a:ext cx="4126944"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do people do now to solve the problem the product or service will help them with?</a:t>
            </a:r>
          </a:p>
        </p:txBody>
      </p:sp>
      <p:sp>
        <p:nvSpPr>
          <p:cNvPr id="58" name="Oval 57">
            <a:extLst>
              <a:ext uri="{FF2B5EF4-FFF2-40B4-BE49-F238E27FC236}">
                <a16:creationId xmlns:a16="http://schemas.microsoft.com/office/drawing/2014/main" id="{C8216556-0228-7A97-89C8-F71913D8F5F4}"/>
              </a:ext>
            </a:extLst>
          </p:cNvPr>
          <p:cNvSpPr/>
          <p:nvPr/>
        </p:nvSpPr>
        <p:spPr>
          <a:xfrm>
            <a:off x="6649570" y="4020493"/>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raphic 14">
            <a:extLst>
              <a:ext uri="{FF2B5EF4-FFF2-40B4-BE49-F238E27FC236}">
                <a16:creationId xmlns:a16="http://schemas.microsoft.com/office/drawing/2014/main" id="{BB2C4E4B-6C27-75D0-1BAA-4D21FD7BA55B}"/>
              </a:ext>
            </a:extLst>
          </p:cNvPr>
          <p:cNvSpPr/>
          <p:nvPr/>
        </p:nvSpPr>
        <p:spPr>
          <a:xfrm>
            <a:off x="6761600" y="3972840"/>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61" name="Content Placeholder 2">
            <a:extLst>
              <a:ext uri="{FF2B5EF4-FFF2-40B4-BE49-F238E27FC236}">
                <a16:creationId xmlns:a16="http://schemas.microsoft.com/office/drawing/2014/main" id="{C7B244F8-0140-B3CE-A1DA-E9A48FE84802}"/>
              </a:ext>
            </a:extLst>
          </p:cNvPr>
          <p:cNvSpPr txBox="1">
            <a:spLocks/>
          </p:cNvSpPr>
          <p:nvPr/>
        </p:nvSpPr>
        <p:spPr>
          <a:xfrm>
            <a:off x="7410633" y="4731605"/>
            <a:ext cx="3871450"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are the unique differentiators that your product or service provides?</a:t>
            </a:r>
          </a:p>
        </p:txBody>
      </p:sp>
      <p:sp>
        <p:nvSpPr>
          <p:cNvPr id="62" name="Oval 61">
            <a:extLst>
              <a:ext uri="{FF2B5EF4-FFF2-40B4-BE49-F238E27FC236}">
                <a16:creationId xmlns:a16="http://schemas.microsoft.com/office/drawing/2014/main" id="{8BDE659C-524C-2DAE-DC32-D0C405A16C4F}"/>
              </a:ext>
            </a:extLst>
          </p:cNvPr>
          <p:cNvSpPr/>
          <p:nvPr/>
        </p:nvSpPr>
        <p:spPr>
          <a:xfrm>
            <a:off x="6649570" y="4731605"/>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Graphic 14">
            <a:extLst>
              <a:ext uri="{FF2B5EF4-FFF2-40B4-BE49-F238E27FC236}">
                <a16:creationId xmlns:a16="http://schemas.microsoft.com/office/drawing/2014/main" id="{2C78DBA6-9F3D-7477-A963-A72AA06FF8F9}"/>
              </a:ext>
            </a:extLst>
          </p:cNvPr>
          <p:cNvSpPr/>
          <p:nvPr/>
        </p:nvSpPr>
        <p:spPr>
          <a:xfrm>
            <a:off x="6761600" y="4683952"/>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
        <p:nvSpPr>
          <p:cNvPr id="65" name="Content Placeholder 2">
            <a:extLst>
              <a:ext uri="{FF2B5EF4-FFF2-40B4-BE49-F238E27FC236}">
                <a16:creationId xmlns:a16="http://schemas.microsoft.com/office/drawing/2014/main" id="{9A7806E1-C949-79F0-73D7-7986BE74C394}"/>
              </a:ext>
            </a:extLst>
          </p:cNvPr>
          <p:cNvSpPr txBox="1">
            <a:spLocks/>
          </p:cNvSpPr>
          <p:nvPr/>
        </p:nvSpPr>
        <p:spPr>
          <a:xfrm>
            <a:off x="7410632" y="5443754"/>
            <a:ext cx="4506263" cy="528635"/>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What is the value of that uniqueness?</a:t>
            </a:r>
          </a:p>
        </p:txBody>
      </p:sp>
      <p:sp>
        <p:nvSpPr>
          <p:cNvPr id="66" name="Oval 65">
            <a:extLst>
              <a:ext uri="{FF2B5EF4-FFF2-40B4-BE49-F238E27FC236}">
                <a16:creationId xmlns:a16="http://schemas.microsoft.com/office/drawing/2014/main" id="{E0B3AB3B-5453-2125-7CB0-2AA064A418F8}"/>
              </a:ext>
            </a:extLst>
          </p:cNvPr>
          <p:cNvSpPr/>
          <p:nvPr/>
        </p:nvSpPr>
        <p:spPr>
          <a:xfrm>
            <a:off x="6649570" y="5443754"/>
            <a:ext cx="528635" cy="528635"/>
          </a:xfrm>
          <a:prstGeom prst="ellipse">
            <a:avLst/>
          </a:prstGeom>
          <a:gradFill>
            <a:gsLst>
              <a:gs pos="100000">
                <a:schemeClr val="accent1"/>
              </a:gs>
              <a:gs pos="0">
                <a:schemeClr val="accent2"/>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Graphic 14">
            <a:extLst>
              <a:ext uri="{FF2B5EF4-FFF2-40B4-BE49-F238E27FC236}">
                <a16:creationId xmlns:a16="http://schemas.microsoft.com/office/drawing/2014/main" id="{8BDA5851-0A80-A7C1-F540-1EEB769178DE}"/>
              </a:ext>
            </a:extLst>
          </p:cNvPr>
          <p:cNvSpPr/>
          <p:nvPr/>
        </p:nvSpPr>
        <p:spPr>
          <a:xfrm>
            <a:off x="6761600" y="5396101"/>
            <a:ext cx="479802" cy="465125"/>
          </a:xfrm>
          <a:custGeom>
            <a:avLst/>
            <a:gdLst>
              <a:gd name="connsiteX0" fmla="*/ 159485 w 479802"/>
              <a:gd name="connsiteY0" fmla="*/ 291675 h 465125"/>
              <a:gd name="connsiteX1" fmla="*/ 11466 w 479802"/>
              <a:gd name="connsiteY1" fmla="*/ 214142 h 465125"/>
              <a:gd name="connsiteX2" fmla="*/ 989 w 479802"/>
              <a:gd name="connsiteY2" fmla="*/ 217095 h 465125"/>
              <a:gd name="connsiteX3" fmla="*/ 1084 w 479802"/>
              <a:gd name="connsiteY3" fmla="*/ 224810 h 465125"/>
              <a:gd name="connsiteX4" fmla="*/ 159770 w 479802"/>
              <a:gd name="connsiteY4" fmla="*/ 465126 h 465125"/>
              <a:gd name="connsiteX5" fmla="*/ 479429 w 479802"/>
              <a:gd name="connsiteY5" fmla="*/ 5163 h 465125"/>
              <a:gd name="connsiteX6" fmla="*/ 477905 w 479802"/>
              <a:gd name="connsiteY6" fmla="*/ 401 h 465125"/>
              <a:gd name="connsiteX7" fmla="*/ 474095 w 479802"/>
              <a:gd name="connsiteY7" fmla="*/ 782 h 465125"/>
              <a:gd name="connsiteX8" fmla="*/ 159485 w 479802"/>
              <a:gd name="connsiteY8" fmla="*/ 291675 h 4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02" h="465125">
                <a:moveTo>
                  <a:pt x="159485" y="291675"/>
                </a:moveTo>
                <a:lnTo>
                  <a:pt x="11466" y="214142"/>
                </a:lnTo>
                <a:cubicBezTo>
                  <a:pt x="7751" y="212046"/>
                  <a:pt x="3084" y="213380"/>
                  <a:pt x="989" y="217095"/>
                </a:cubicBezTo>
                <a:cubicBezTo>
                  <a:pt x="-345" y="219476"/>
                  <a:pt x="-345" y="222429"/>
                  <a:pt x="1084" y="224810"/>
                </a:cubicBezTo>
                <a:lnTo>
                  <a:pt x="159770" y="465126"/>
                </a:lnTo>
                <a:lnTo>
                  <a:pt x="479429" y="5163"/>
                </a:lnTo>
                <a:cubicBezTo>
                  <a:pt x="480287" y="3449"/>
                  <a:pt x="479620" y="1258"/>
                  <a:pt x="477905" y="401"/>
                </a:cubicBezTo>
                <a:cubicBezTo>
                  <a:pt x="476667" y="-266"/>
                  <a:pt x="475238" y="-75"/>
                  <a:pt x="474095" y="782"/>
                </a:cubicBezTo>
                <a:lnTo>
                  <a:pt x="159485" y="291675"/>
                </a:lnTo>
                <a:close/>
              </a:path>
            </a:pathLst>
          </a:custGeom>
          <a:solidFill>
            <a:schemeClr val="accent1">
              <a:lumMod val="20000"/>
              <a:lumOff val="80000"/>
            </a:schemeClr>
          </a:solidFill>
          <a:ln w="19050" cap="rnd">
            <a:noFill/>
            <a:prstDash val="solid"/>
            <a:round/>
          </a:ln>
        </p:spPr>
        <p:txBody>
          <a:bodyPr rtlCol="0" anchor="ctr"/>
          <a:lstStyle/>
          <a:p>
            <a:endParaRPr lang="en-US"/>
          </a:p>
        </p:txBody>
      </p:sp>
    </p:spTree>
    <p:extLst>
      <p:ext uri="{BB962C8B-B14F-4D97-AF65-F5344CB8AC3E}">
        <p14:creationId xmlns:p14="http://schemas.microsoft.com/office/powerpoint/2010/main" val="38748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500" fill="hold"/>
                                        <p:tgtEl>
                                          <p:spTgt spid="13"/>
                                        </p:tgtEl>
                                        <p:attrNameLst>
                                          <p:attrName>ppt_w</p:attrName>
                                        </p:attrNameLst>
                                      </p:cBhvr>
                                      <p:tavLst>
                                        <p:tav tm="0">
                                          <p:val>
                                            <p:fltVal val="0"/>
                                          </p:val>
                                        </p:tav>
                                        <p:tav tm="100000">
                                          <p:val>
                                            <p:strVal val="#ppt_w"/>
                                          </p:val>
                                        </p:tav>
                                      </p:tavLst>
                                    </p:anim>
                                    <p:anim calcmode="lin" valueType="num">
                                      <p:cBhvr>
                                        <p:cTn id="8" dur="1500" fill="hold"/>
                                        <p:tgtEl>
                                          <p:spTgt spid="1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500" fill="hold"/>
                                        <p:tgtEl>
                                          <p:spTgt spid="18"/>
                                        </p:tgtEl>
                                        <p:attrNameLst>
                                          <p:attrName>ppt_w</p:attrName>
                                        </p:attrNameLst>
                                      </p:cBhvr>
                                      <p:tavLst>
                                        <p:tav tm="0">
                                          <p:val>
                                            <p:fltVal val="0"/>
                                          </p:val>
                                        </p:tav>
                                        <p:tav tm="100000">
                                          <p:val>
                                            <p:strVal val="#ppt_w"/>
                                          </p:val>
                                        </p:tav>
                                      </p:tavLst>
                                    </p:anim>
                                    <p:anim calcmode="lin" valueType="num">
                                      <p:cBhvr>
                                        <p:cTn id="12" dur="1500" fill="hold"/>
                                        <p:tgtEl>
                                          <p:spTgt spid="1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1500" fill="hold"/>
                                        <p:tgtEl>
                                          <p:spTgt spid="30"/>
                                        </p:tgtEl>
                                        <p:attrNameLst>
                                          <p:attrName>ppt_w</p:attrName>
                                        </p:attrNameLst>
                                      </p:cBhvr>
                                      <p:tavLst>
                                        <p:tav tm="0">
                                          <p:val>
                                            <p:fltVal val="0"/>
                                          </p:val>
                                        </p:tav>
                                        <p:tav tm="100000">
                                          <p:val>
                                            <p:strVal val="#ppt_w"/>
                                          </p:val>
                                        </p:tav>
                                      </p:tavLst>
                                    </p:anim>
                                    <p:anim calcmode="lin" valueType="num">
                                      <p:cBhvr>
                                        <p:cTn id="16" dur="1500" fill="hold"/>
                                        <p:tgtEl>
                                          <p:spTgt spid="30"/>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1500" fill="hold"/>
                                        <p:tgtEl>
                                          <p:spTgt spid="34"/>
                                        </p:tgtEl>
                                        <p:attrNameLst>
                                          <p:attrName>ppt_w</p:attrName>
                                        </p:attrNameLst>
                                      </p:cBhvr>
                                      <p:tavLst>
                                        <p:tav tm="0">
                                          <p:val>
                                            <p:fltVal val="0"/>
                                          </p:val>
                                        </p:tav>
                                        <p:tav tm="100000">
                                          <p:val>
                                            <p:strVal val="#ppt_w"/>
                                          </p:val>
                                        </p:tav>
                                      </p:tavLst>
                                    </p:anim>
                                    <p:anim calcmode="lin" valueType="num">
                                      <p:cBhvr>
                                        <p:cTn id="20" dur="1500" fill="hold"/>
                                        <p:tgtEl>
                                          <p:spTgt spid="34"/>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1500" fill="hold"/>
                                        <p:tgtEl>
                                          <p:spTgt spid="38"/>
                                        </p:tgtEl>
                                        <p:attrNameLst>
                                          <p:attrName>ppt_w</p:attrName>
                                        </p:attrNameLst>
                                      </p:cBhvr>
                                      <p:tavLst>
                                        <p:tav tm="0">
                                          <p:val>
                                            <p:fltVal val="0"/>
                                          </p:val>
                                        </p:tav>
                                        <p:tav tm="100000">
                                          <p:val>
                                            <p:strVal val="#ppt_w"/>
                                          </p:val>
                                        </p:tav>
                                      </p:tavLst>
                                    </p:anim>
                                    <p:anim calcmode="lin" valueType="num">
                                      <p:cBhvr>
                                        <p:cTn id="24" dur="1500" fill="hold"/>
                                        <p:tgtEl>
                                          <p:spTgt spid="38"/>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500" fill="hold"/>
                                        <p:tgtEl>
                                          <p:spTgt spid="42"/>
                                        </p:tgtEl>
                                        <p:attrNameLst>
                                          <p:attrName>ppt_w</p:attrName>
                                        </p:attrNameLst>
                                      </p:cBhvr>
                                      <p:tavLst>
                                        <p:tav tm="0">
                                          <p:val>
                                            <p:fltVal val="0"/>
                                          </p:val>
                                        </p:tav>
                                        <p:tav tm="100000">
                                          <p:val>
                                            <p:strVal val="#ppt_w"/>
                                          </p:val>
                                        </p:tav>
                                      </p:tavLst>
                                    </p:anim>
                                    <p:anim calcmode="lin" valueType="num">
                                      <p:cBhvr>
                                        <p:cTn id="28" dur="1500" fill="hold"/>
                                        <p:tgtEl>
                                          <p:spTgt spid="42"/>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1500" fill="hold"/>
                                        <p:tgtEl>
                                          <p:spTgt spid="49"/>
                                        </p:tgtEl>
                                        <p:attrNameLst>
                                          <p:attrName>ppt_w</p:attrName>
                                        </p:attrNameLst>
                                      </p:cBhvr>
                                      <p:tavLst>
                                        <p:tav tm="0">
                                          <p:val>
                                            <p:fltVal val="0"/>
                                          </p:val>
                                        </p:tav>
                                        <p:tav tm="100000">
                                          <p:val>
                                            <p:strVal val="#ppt_w"/>
                                          </p:val>
                                        </p:tav>
                                      </p:tavLst>
                                    </p:anim>
                                    <p:anim calcmode="lin" valueType="num">
                                      <p:cBhvr>
                                        <p:cTn id="32" dur="1500" fill="hold"/>
                                        <p:tgtEl>
                                          <p:spTgt spid="49"/>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p:cTn id="35" dur="1500" fill="hold"/>
                                        <p:tgtEl>
                                          <p:spTgt spid="46"/>
                                        </p:tgtEl>
                                        <p:attrNameLst>
                                          <p:attrName>ppt_w</p:attrName>
                                        </p:attrNameLst>
                                      </p:cBhvr>
                                      <p:tavLst>
                                        <p:tav tm="0">
                                          <p:val>
                                            <p:fltVal val="0"/>
                                          </p:val>
                                        </p:tav>
                                        <p:tav tm="100000">
                                          <p:val>
                                            <p:strVal val="#ppt_w"/>
                                          </p:val>
                                        </p:tav>
                                      </p:tavLst>
                                    </p:anim>
                                    <p:anim calcmode="lin" valueType="num">
                                      <p:cBhvr>
                                        <p:cTn id="36" dur="1500" fill="hold"/>
                                        <p:tgtEl>
                                          <p:spTgt spid="46"/>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p:cTn id="39" dur="1500" fill="hold"/>
                                        <p:tgtEl>
                                          <p:spTgt spid="54"/>
                                        </p:tgtEl>
                                        <p:attrNameLst>
                                          <p:attrName>ppt_w</p:attrName>
                                        </p:attrNameLst>
                                      </p:cBhvr>
                                      <p:tavLst>
                                        <p:tav tm="0">
                                          <p:val>
                                            <p:fltVal val="0"/>
                                          </p:val>
                                        </p:tav>
                                        <p:tav tm="100000">
                                          <p:val>
                                            <p:strVal val="#ppt_w"/>
                                          </p:val>
                                        </p:tav>
                                      </p:tavLst>
                                    </p:anim>
                                    <p:anim calcmode="lin" valueType="num">
                                      <p:cBhvr>
                                        <p:cTn id="40" dur="1500" fill="hold"/>
                                        <p:tgtEl>
                                          <p:spTgt spid="54"/>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1500" fill="hold"/>
                                        <p:tgtEl>
                                          <p:spTgt spid="58"/>
                                        </p:tgtEl>
                                        <p:attrNameLst>
                                          <p:attrName>ppt_w</p:attrName>
                                        </p:attrNameLst>
                                      </p:cBhvr>
                                      <p:tavLst>
                                        <p:tav tm="0">
                                          <p:val>
                                            <p:fltVal val="0"/>
                                          </p:val>
                                        </p:tav>
                                        <p:tav tm="100000">
                                          <p:val>
                                            <p:strVal val="#ppt_w"/>
                                          </p:val>
                                        </p:tav>
                                      </p:tavLst>
                                    </p:anim>
                                    <p:anim calcmode="lin" valueType="num">
                                      <p:cBhvr>
                                        <p:cTn id="44" dur="1500" fill="hold"/>
                                        <p:tgtEl>
                                          <p:spTgt spid="58"/>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1500" fill="hold"/>
                                        <p:tgtEl>
                                          <p:spTgt spid="62"/>
                                        </p:tgtEl>
                                        <p:attrNameLst>
                                          <p:attrName>ppt_w</p:attrName>
                                        </p:attrNameLst>
                                      </p:cBhvr>
                                      <p:tavLst>
                                        <p:tav tm="0">
                                          <p:val>
                                            <p:fltVal val="0"/>
                                          </p:val>
                                        </p:tav>
                                        <p:tav tm="100000">
                                          <p:val>
                                            <p:strVal val="#ppt_w"/>
                                          </p:val>
                                        </p:tav>
                                      </p:tavLst>
                                    </p:anim>
                                    <p:anim calcmode="lin" valueType="num">
                                      <p:cBhvr>
                                        <p:cTn id="48" dur="1500" fill="hold"/>
                                        <p:tgtEl>
                                          <p:spTgt spid="62"/>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1500" fill="hold"/>
                                        <p:tgtEl>
                                          <p:spTgt spid="66"/>
                                        </p:tgtEl>
                                        <p:attrNameLst>
                                          <p:attrName>ppt_w</p:attrName>
                                        </p:attrNameLst>
                                      </p:cBhvr>
                                      <p:tavLst>
                                        <p:tav tm="0">
                                          <p:val>
                                            <p:fltVal val="0"/>
                                          </p:val>
                                        </p:tav>
                                        <p:tav tm="100000">
                                          <p:val>
                                            <p:strVal val="#ppt_w"/>
                                          </p:val>
                                        </p:tav>
                                      </p:tavLst>
                                    </p:anim>
                                    <p:anim calcmode="lin" valueType="num">
                                      <p:cBhvr>
                                        <p:cTn id="52" dur="1500" fill="hold"/>
                                        <p:tgtEl>
                                          <p:spTgt spid="66"/>
                                        </p:tgtEl>
                                        <p:attrNameLst>
                                          <p:attrName>ppt_h</p:attrName>
                                        </p:attrNameLst>
                                      </p:cBhvr>
                                      <p:tavLst>
                                        <p:tav tm="0">
                                          <p:val>
                                            <p:fltVal val="0"/>
                                          </p:val>
                                        </p:tav>
                                        <p:tav tm="100000">
                                          <p:val>
                                            <p:strVal val="#ppt_h"/>
                                          </p:val>
                                        </p:tav>
                                      </p:tavLst>
                                    </p:anim>
                                  </p:childTnLst>
                                </p:cTn>
                              </p:par>
                              <p:par>
                                <p:cTn id="53" presetID="22" presetClass="entr" presetSubtype="8" fill="hold" grpId="0" nodeType="withEffect">
                                  <p:stCondLst>
                                    <p:cond delay="50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2000"/>
                                        <p:tgtEl>
                                          <p:spTgt spid="23"/>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2000"/>
                                        <p:tgtEl>
                                          <p:spTgt spid="17"/>
                                        </p:tgtEl>
                                      </p:cBhvr>
                                    </p:animEffect>
                                  </p:childTnLst>
                                </p:cTn>
                              </p:par>
                              <p:par>
                                <p:cTn id="59" presetID="22" presetClass="entr" presetSubtype="8" fill="hold" grpId="0" nodeType="withEffect">
                                  <p:stCondLst>
                                    <p:cond delay="50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2000"/>
                                        <p:tgtEl>
                                          <p:spTgt spid="29"/>
                                        </p:tgtEl>
                                      </p:cBhvr>
                                    </p:animEffect>
                                  </p:childTnLst>
                                </p:cTn>
                              </p:par>
                              <p:par>
                                <p:cTn id="62" presetID="22" presetClass="entr" presetSubtype="8" fill="hold" grpId="0" nodeType="withEffect">
                                  <p:stCondLst>
                                    <p:cond delay="500"/>
                                  </p:stCondLst>
                                  <p:childTnLst>
                                    <p:set>
                                      <p:cBhvr>
                                        <p:cTn id="63" dur="1" fill="hold">
                                          <p:stCondLst>
                                            <p:cond delay="0"/>
                                          </p:stCondLst>
                                        </p:cTn>
                                        <p:tgtEl>
                                          <p:spTgt spid="33"/>
                                        </p:tgtEl>
                                        <p:attrNameLst>
                                          <p:attrName>style.visibility</p:attrName>
                                        </p:attrNameLst>
                                      </p:cBhvr>
                                      <p:to>
                                        <p:strVal val="visible"/>
                                      </p:to>
                                    </p:set>
                                    <p:animEffect transition="in" filter="wipe(left)">
                                      <p:cBhvr>
                                        <p:cTn id="64" dur="2000"/>
                                        <p:tgtEl>
                                          <p:spTgt spid="33"/>
                                        </p:tgtEl>
                                      </p:cBhvr>
                                    </p:animEffect>
                                  </p:childTnLst>
                                </p:cTn>
                              </p:par>
                              <p:par>
                                <p:cTn id="65" presetID="22" presetClass="entr" presetSubtype="8" fill="hold" grpId="0" nodeType="with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2000"/>
                                        <p:tgtEl>
                                          <p:spTgt spid="37"/>
                                        </p:tgtEl>
                                      </p:cBhvr>
                                    </p:animEffect>
                                  </p:childTnLst>
                                </p:cTn>
                              </p:par>
                              <p:par>
                                <p:cTn id="68" presetID="22" presetClass="entr" presetSubtype="8" fill="hold" grpId="0" nodeType="withEffect">
                                  <p:stCondLst>
                                    <p:cond delay="500"/>
                                  </p:stCondLst>
                                  <p:childTnLst>
                                    <p:set>
                                      <p:cBhvr>
                                        <p:cTn id="69" dur="1" fill="hold">
                                          <p:stCondLst>
                                            <p:cond delay="0"/>
                                          </p:stCondLst>
                                        </p:cTn>
                                        <p:tgtEl>
                                          <p:spTgt spid="41"/>
                                        </p:tgtEl>
                                        <p:attrNameLst>
                                          <p:attrName>style.visibility</p:attrName>
                                        </p:attrNameLst>
                                      </p:cBhvr>
                                      <p:to>
                                        <p:strVal val="visible"/>
                                      </p:to>
                                    </p:set>
                                    <p:animEffect transition="in" filter="wipe(left)">
                                      <p:cBhvr>
                                        <p:cTn id="70" dur="2000"/>
                                        <p:tgtEl>
                                          <p:spTgt spid="41"/>
                                        </p:tgtEl>
                                      </p:cBhvr>
                                    </p:animEffect>
                                  </p:childTnLst>
                                </p:cTn>
                              </p:par>
                              <p:par>
                                <p:cTn id="71" presetID="22" presetClass="entr" presetSubtype="8" fill="hold" grpId="0" nodeType="withEffect">
                                  <p:stCondLst>
                                    <p:cond delay="500"/>
                                  </p:stCondLst>
                                  <p:childTnLst>
                                    <p:set>
                                      <p:cBhvr>
                                        <p:cTn id="72" dur="1" fill="hold">
                                          <p:stCondLst>
                                            <p:cond delay="0"/>
                                          </p:stCondLst>
                                        </p:cTn>
                                        <p:tgtEl>
                                          <p:spTgt spid="51"/>
                                        </p:tgtEl>
                                        <p:attrNameLst>
                                          <p:attrName>style.visibility</p:attrName>
                                        </p:attrNameLst>
                                      </p:cBhvr>
                                      <p:to>
                                        <p:strVal val="visible"/>
                                      </p:to>
                                    </p:set>
                                    <p:animEffect transition="in" filter="wipe(left)">
                                      <p:cBhvr>
                                        <p:cTn id="73" dur="2000"/>
                                        <p:tgtEl>
                                          <p:spTgt spid="51"/>
                                        </p:tgtEl>
                                      </p:cBhvr>
                                    </p:animEffect>
                                  </p:childTnLst>
                                </p:cTn>
                              </p:par>
                              <p:par>
                                <p:cTn id="74" presetID="22" presetClass="entr" presetSubtype="8" fill="hold" grpId="0" nodeType="withEffect">
                                  <p:stCondLst>
                                    <p:cond delay="50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2000"/>
                                        <p:tgtEl>
                                          <p:spTgt spid="45"/>
                                        </p:tgtEl>
                                      </p:cBhvr>
                                    </p:animEffect>
                                  </p:childTnLst>
                                </p:cTn>
                              </p:par>
                              <p:par>
                                <p:cTn id="77" presetID="22" presetClass="entr" presetSubtype="8" fill="hold" grpId="0" nodeType="withEffect">
                                  <p:stCondLst>
                                    <p:cond delay="500"/>
                                  </p:stCondLst>
                                  <p:childTnLst>
                                    <p:set>
                                      <p:cBhvr>
                                        <p:cTn id="78" dur="1" fill="hold">
                                          <p:stCondLst>
                                            <p:cond delay="0"/>
                                          </p:stCondLst>
                                        </p:cTn>
                                        <p:tgtEl>
                                          <p:spTgt spid="53"/>
                                        </p:tgtEl>
                                        <p:attrNameLst>
                                          <p:attrName>style.visibility</p:attrName>
                                        </p:attrNameLst>
                                      </p:cBhvr>
                                      <p:to>
                                        <p:strVal val="visible"/>
                                      </p:to>
                                    </p:set>
                                    <p:animEffect transition="in" filter="wipe(left)">
                                      <p:cBhvr>
                                        <p:cTn id="79" dur="2000"/>
                                        <p:tgtEl>
                                          <p:spTgt spid="53"/>
                                        </p:tgtEl>
                                      </p:cBhvr>
                                    </p:animEffect>
                                  </p:childTnLst>
                                </p:cTn>
                              </p:par>
                              <p:par>
                                <p:cTn id="80" presetID="22" presetClass="entr" presetSubtype="8" fill="hold" grpId="0" nodeType="withEffect">
                                  <p:stCondLst>
                                    <p:cond delay="500"/>
                                  </p:stCondLst>
                                  <p:childTnLst>
                                    <p:set>
                                      <p:cBhvr>
                                        <p:cTn id="81" dur="1" fill="hold">
                                          <p:stCondLst>
                                            <p:cond delay="0"/>
                                          </p:stCondLst>
                                        </p:cTn>
                                        <p:tgtEl>
                                          <p:spTgt spid="57"/>
                                        </p:tgtEl>
                                        <p:attrNameLst>
                                          <p:attrName>style.visibility</p:attrName>
                                        </p:attrNameLst>
                                      </p:cBhvr>
                                      <p:to>
                                        <p:strVal val="visible"/>
                                      </p:to>
                                    </p:set>
                                    <p:animEffect transition="in" filter="wipe(left)">
                                      <p:cBhvr>
                                        <p:cTn id="82" dur="2000"/>
                                        <p:tgtEl>
                                          <p:spTgt spid="57"/>
                                        </p:tgtEl>
                                      </p:cBhvr>
                                    </p:animEffect>
                                  </p:childTnLst>
                                </p:cTn>
                              </p:par>
                              <p:par>
                                <p:cTn id="83" presetID="22" presetClass="entr" presetSubtype="8" fill="hold" grpId="0" nodeType="withEffect">
                                  <p:stCondLst>
                                    <p:cond delay="500"/>
                                  </p:stCondLst>
                                  <p:childTnLst>
                                    <p:set>
                                      <p:cBhvr>
                                        <p:cTn id="84" dur="1" fill="hold">
                                          <p:stCondLst>
                                            <p:cond delay="0"/>
                                          </p:stCondLst>
                                        </p:cTn>
                                        <p:tgtEl>
                                          <p:spTgt spid="61"/>
                                        </p:tgtEl>
                                        <p:attrNameLst>
                                          <p:attrName>style.visibility</p:attrName>
                                        </p:attrNameLst>
                                      </p:cBhvr>
                                      <p:to>
                                        <p:strVal val="visible"/>
                                      </p:to>
                                    </p:set>
                                    <p:animEffect transition="in" filter="wipe(left)">
                                      <p:cBhvr>
                                        <p:cTn id="85" dur="2000"/>
                                        <p:tgtEl>
                                          <p:spTgt spid="61"/>
                                        </p:tgtEl>
                                      </p:cBhvr>
                                    </p:animEffect>
                                  </p:childTnLst>
                                </p:cTn>
                              </p:par>
                              <p:par>
                                <p:cTn id="86" presetID="22" presetClass="entr" presetSubtype="8" fill="hold" grpId="0" nodeType="withEffect">
                                  <p:stCondLst>
                                    <p:cond delay="50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2000"/>
                                        <p:tgtEl>
                                          <p:spTgt spid="65"/>
                                        </p:tgtEl>
                                      </p:cBhvr>
                                    </p:animEffect>
                                  </p:childTnLst>
                                </p:cTn>
                              </p:par>
                              <p:par>
                                <p:cTn id="89" presetID="22" presetClass="entr" presetSubtype="8" fill="hold" grpId="0" nodeType="withEffect">
                                  <p:stCondLst>
                                    <p:cond delay="2000"/>
                                  </p:stCondLst>
                                  <p:childTnLst>
                                    <p:set>
                                      <p:cBhvr>
                                        <p:cTn id="90" dur="1" fill="hold">
                                          <p:stCondLst>
                                            <p:cond delay="0"/>
                                          </p:stCondLst>
                                        </p:cTn>
                                        <p:tgtEl>
                                          <p:spTgt spid="16"/>
                                        </p:tgtEl>
                                        <p:attrNameLst>
                                          <p:attrName>style.visibility</p:attrName>
                                        </p:attrNameLst>
                                      </p:cBhvr>
                                      <p:to>
                                        <p:strVal val="visible"/>
                                      </p:to>
                                    </p:set>
                                    <p:animEffect transition="in" filter="wipe(left)">
                                      <p:cBhvr>
                                        <p:cTn id="91" dur="1000"/>
                                        <p:tgtEl>
                                          <p:spTgt spid="16"/>
                                        </p:tgtEl>
                                      </p:cBhvr>
                                    </p:animEffect>
                                  </p:childTnLst>
                                </p:cTn>
                              </p:par>
                              <p:par>
                                <p:cTn id="92" presetID="22" presetClass="entr" presetSubtype="8" fill="hold" grpId="0" nodeType="withEffect">
                                  <p:stCondLst>
                                    <p:cond delay="225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par>
                                <p:cTn id="95" presetID="22" presetClass="entr" presetSubtype="8" fill="hold" grpId="0" nodeType="withEffect">
                                  <p:stCondLst>
                                    <p:cond delay="2500"/>
                                  </p:stCondLst>
                                  <p:childTnLst>
                                    <p:set>
                                      <p:cBhvr>
                                        <p:cTn id="96" dur="1" fill="hold">
                                          <p:stCondLst>
                                            <p:cond delay="0"/>
                                          </p:stCondLst>
                                        </p:cTn>
                                        <p:tgtEl>
                                          <p:spTgt spid="31"/>
                                        </p:tgtEl>
                                        <p:attrNameLst>
                                          <p:attrName>style.visibility</p:attrName>
                                        </p:attrNameLst>
                                      </p:cBhvr>
                                      <p:to>
                                        <p:strVal val="visible"/>
                                      </p:to>
                                    </p:set>
                                    <p:animEffect transition="in" filter="wipe(left)">
                                      <p:cBhvr>
                                        <p:cTn id="97" dur="1000"/>
                                        <p:tgtEl>
                                          <p:spTgt spid="31"/>
                                        </p:tgtEl>
                                      </p:cBhvr>
                                    </p:animEffect>
                                  </p:childTnLst>
                                </p:cTn>
                              </p:par>
                              <p:par>
                                <p:cTn id="98" presetID="22" presetClass="entr" presetSubtype="8" fill="hold" grpId="0" nodeType="withEffect">
                                  <p:stCondLst>
                                    <p:cond delay="2750"/>
                                  </p:stCondLst>
                                  <p:childTnLst>
                                    <p:set>
                                      <p:cBhvr>
                                        <p:cTn id="99" dur="1" fill="hold">
                                          <p:stCondLst>
                                            <p:cond delay="0"/>
                                          </p:stCondLst>
                                        </p:cTn>
                                        <p:tgtEl>
                                          <p:spTgt spid="35"/>
                                        </p:tgtEl>
                                        <p:attrNameLst>
                                          <p:attrName>style.visibility</p:attrName>
                                        </p:attrNameLst>
                                      </p:cBhvr>
                                      <p:to>
                                        <p:strVal val="visible"/>
                                      </p:to>
                                    </p:set>
                                    <p:animEffect transition="in" filter="wipe(left)">
                                      <p:cBhvr>
                                        <p:cTn id="100" dur="1000"/>
                                        <p:tgtEl>
                                          <p:spTgt spid="35"/>
                                        </p:tgtEl>
                                      </p:cBhvr>
                                    </p:animEffect>
                                  </p:childTnLst>
                                </p:cTn>
                              </p:par>
                              <p:par>
                                <p:cTn id="101" presetID="22" presetClass="entr" presetSubtype="8" fill="hold" grpId="0" nodeType="withEffect">
                                  <p:stCondLst>
                                    <p:cond delay="3000"/>
                                  </p:stCondLst>
                                  <p:childTnLst>
                                    <p:set>
                                      <p:cBhvr>
                                        <p:cTn id="102" dur="1" fill="hold">
                                          <p:stCondLst>
                                            <p:cond delay="0"/>
                                          </p:stCondLst>
                                        </p:cTn>
                                        <p:tgtEl>
                                          <p:spTgt spid="39"/>
                                        </p:tgtEl>
                                        <p:attrNameLst>
                                          <p:attrName>style.visibility</p:attrName>
                                        </p:attrNameLst>
                                      </p:cBhvr>
                                      <p:to>
                                        <p:strVal val="visible"/>
                                      </p:to>
                                    </p:set>
                                    <p:animEffect transition="in" filter="wipe(left)">
                                      <p:cBhvr>
                                        <p:cTn id="103" dur="1000"/>
                                        <p:tgtEl>
                                          <p:spTgt spid="39"/>
                                        </p:tgtEl>
                                      </p:cBhvr>
                                    </p:animEffect>
                                  </p:childTnLst>
                                </p:cTn>
                              </p:par>
                              <p:par>
                                <p:cTn id="104" presetID="22" presetClass="entr" presetSubtype="8" fill="hold" grpId="0" nodeType="withEffect">
                                  <p:stCondLst>
                                    <p:cond delay="3250"/>
                                  </p:stCondLst>
                                  <p:childTnLst>
                                    <p:set>
                                      <p:cBhvr>
                                        <p:cTn id="105" dur="1" fill="hold">
                                          <p:stCondLst>
                                            <p:cond delay="0"/>
                                          </p:stCondLst>
                                        </p:cTn>
                                        <p:tgtEl>
                                          <p:spTgt spid="43"/>
                                        </p:tgtEl>
                                        <p:attrNameLst>
                                          <p:attrName>style.visibility</p:attrName>
                                        </p:attrNameLst>
                                      </p:cBhvr>
                                      <p:to>
                                        <p:strVal val="visible"/>
                                      </p:to>
                                    </p:set>
                                    <p:animEffect transition="in" filter="wipe(left)">
                                      <p:cBhvr>
                                        <p:cTn id="106" dur="1000"/>
                                        <p:tgtEl>
                                          <p:spTgt spid="43"/>
                                        </p:tgtEl>
                                      </p:cBhvr>
                                    </p:animEffect>
                                  </p:childTnLst>
                                </p:cTn>
                              </p:par>
                              <p:par>
                                <p:cTn id="107" presetID="22" presetClass="entr" presetSubtype="8" fill="hold" grpId="0" nodeType="withEffect">
                                  <p:stCondLst>
                                    <p:cond delay="3500"/>
                                  </p:stCondLst>
                                  <p:childTnLst>
                                    <p:set>
                                      <p:cBhvr>
                                        <p:cTn id="108" dur="1" fill="hold">
                                          <p:stCondLst>
                                            <p:cond delay="0"/>
                                          </p:stCondLst>
                                        </p:cTn>
                                        <p:tgtEl>
                                          <p:spTgt spid="50"/>
                                        </p:tgtEl>
                                        <p:attrNameLst>
                                          <p:attrName>style.visibility</p:attrName>
                                        </p:attrNameLst>
                                      </p:cBhvr>
                                      <p:to>
                                        <p:strVal val="visible"/>
                                      </p:to>
                                    </p:set>
                                    <p:animEffect transition="in" filter="wipe(left)">
                                      <p:cBhvr>
                                        <p:cTn id="109" dur="1000"/>
                                        <p:tgtEl>
                                          <p:spTgt spid="50"/>
                                        </p:tgtEl>
                                      </p:cBhvr>
                                    </p:animEffect>
                                  </p:childTnLst>
                                </p:cTn>
                              </p:par>
                              <p:par>
                                <p:cTn id="110" presetID="22" presetClass="entr" presetSubtype="8" fill="hold" grpId="0" nodeType="withEffect">
                                  <p:stCondLst>
                                    <p:cond delay="3750"/>
                                  </p:stCondLst>
                                  <p:childTnLst>
                                    <p:set>
                                      <p:cBhvr>
                                        <p:cTn id="111" dur="1" fill="hold">
                                          <p:stCondLst>
                                            <p:cond delay="0"/>
                                          </p:stCondLst>
                                        </p:cTn>
                                        <p:tgtEl>
                                          <p:spTgt spid="47"/>
                                        </p:tgtEl>
                                        <p:attrNameLst>
                                          <p:attrName>style.visibility</p:attrName>
                                        </p:attrNameLst>
                                      </p:cBhvr>
                                      <p:to>
                                        <p:strVal val="visible"/>
                                      </p:to>
                                    </p:set>
                                    <p:animEffect transition="in" filter="wipe(left)">
                                      <p:cBhvr>
                                        <p:cTn id="112" dur="1000"/>
                                        <p:tgtEl>
                                          <p:spTgt spid="47"/>
                                        </p:tgtEl>
                                      </p:cBhvr>
                                    </p:animEffect>
                                  </p:childTnLst>
                                </p:cTn>
                              </p:par>
                              <p:par>
                                <p:cTn id="113" presetID="22" presetClass="entr" presetSubtype="8" fill="hold" grpId="0" nodeType="withEffect">
                                  <p:stCondLst>
                                    <p:cond delay="4000"/>
                                  </p:stCondLst>
                                  <p:childTnLst>
                                    <p:set>
                                      <p:cBhvr>
                                        <p:cTn id="114" dur="1" fill="hold">
                                          <p:stCondLst>
                                            <p:cond delay="0"/>
                                          </p:stCondLst>
                                        </p:cTn>
                                        <p:tgtEl>
                                          <p:spTgt spid="55"/>
                                        </p:tgtEl>
                                        <p:attrNameLst>
                                          <p:attrName>style.visibility</p:attrName>
                                        </p:attrNameLst>
                                      </p:cBhvr>
                                      <p:to>
                                        <p:strVal val="visible"/>
                                      </p:to>
                                    </p:set>
                                    <p:animEffect transition="in" filter="wipe(left)">
                                      <p:cBhvr>
                                        <p:cTn id="115" dur="1000"/>
                                        <p:tgtEl>
                                          <p:spTgt spid="55"/>
                                        </p:tgtEl>
                                      </p:cBhvr>
                                    </p:animEffect>
                                  </p:childTnLst>
                                </p:cTn>
                              </p:par>
                              <p:par>
                                <p:cTn id="116" presetID="22" presetClass="entr" presetSubtype="8" fill="hold" grpId="0" nodeType="withEffect">
                                  <p:stCondLst>
                                    <p:cond delay="4250"/>
                                  </p:stCondLst>
                                  <p:childTnLst>
                                    <p:set>
                                      <p:cBhvr>
                                        <p:cTn id="117" dur="1" fill="hold">
                                          <p:stCondLst>
                                            <p:cond delay="0"/>
                                          </p:stCondLst>
                                        </p:cTn>
                                        <p:tgtEl>
                                          <p:spTgt spid="59"/>
                                        </p:tgtEl>
                                        <p:attrNameLst>
                                          <p:attrName>style.visibility</p:attrName>
                                        </p:attrNameLst>
                                      </p:cBhvr>
                                      <p:to>
                                        <p:strVal val="visible"/>
                                      </p:to>
                                    </p:set>
                                    <p:animEffect transition="in" filter="wipe(left)">
                                      <p:cBhvr>
                                        <p:cTn id="118" dur="1000"/>
                                        <p:tgtEl>
                                          <p:spTgt spid="59"/>
                                        </p:tgtEl>
                                      </p:cBhvr>
                                    </p:animEffect>
                                  </p:childTnLst>
                                </p:cTn>
                              </p:par>
                              <p:par>
                                <p:cTn id="119" presetID="22" presetClass="entr" presetSubtype="8" fill="hold" grpId="0" nodeType="withEffect">
                                  <p:stCondLst>
                                    <p:cond delay="4500"/>
                                  </p:stCondLst>
                                  <p:childTnLst>
                                    <p:set>
                                      <p:cBhvr>
                                        <p:cTn id="120" dur="1" fill="hold">
                                          <p:stCondLst>
                                            <p:cond delay="0"/>
                                          </p:stCondLst>
                                        </p:cTn>
                                        <p:tgtEl>
                                          <p:spTgt spid="63"/>
                                        </p:tgtEl>
                                        <p:attrNameLst>
                                          <p:attrName>style.visibility</p:attrName>
                                        </p:attrNameLst>
                                      </p:cBhvr>
                                      <p:to>
                                        <p:strVal val="visible"/>
                                      </p:to>
                                    </p:set>
                                    <p:animEffect transition="in" filter="wipe(left)">
                                      <p:cBhvr>
                                        <p:cTn id="121" dur="1000"/>
                                        <p:tgtEl>
                                          <p:spTgt spid="63"/>
                                        </p:tgtEl>
                                      </p:cBhvr>
                                    </p:animEffect>
                                  </p:childTnLst>
                                </p:cTn>
                              </p:par>
                              <p:par>
                                <p:cTn id="122" presetID="22" presetClass="entr" presetSubtype="8" fill="hold" grpId="0" nodeType="withEffect">
                                  <p:stCondLst>
                                    <p:cond delay="4750"/>
                                  </p:stCondLst>
                                  <p:childTnLst>
                                    <p:set>
                                      <p:cBhvr>
                                        <p:cTn id="123" dur="1" fill="hold">
                                          <p:stCondLst>
                                            <p:cond delay="0"/>
                                          </p:stCondLst>
                                        </p:cTn>
                                        <p:tgtEl>
                                          <p:spTgt spid="67"/>
                                        </p:tgtEl>
                                        <p:attrNameLst>
                                          <p:attrName>style.visibility</p:attrName>
                                        </p:attrNameLst>
                                      </p:cBhvr>
                                      <p:to>
                                        <p:strVal val="visible"/>
                                      </p:to>
                                    </p:set>
                                    <p:animEffect transition="in" filter="wipe(left)">
                                      <p:cBhvr>
                                        <p:cTn id="124" dur="1000"/>
                                        <p:tgtEl>
                                          <p:spTgt spid="6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1000"/>
                                        <p:tgtEl>
                                          <p:spTgt spid="12"/>
                                        </p:tgtEl>
                                      </p:cBhvr>
                                    </p:animEffect>
                                  </p:childTnLst>
                                </p:cTn>
                              </p:par>
                              <p:par>
                                <p:cTn id="128" presetID="0" presetClass="path" presetSubtype="0" decel="50000" fill="hold" grpId="1" nodeType="withEffect">
                                  <p:stCondLst>
                                    <p:cond delay="0"/>
                                  </p:stCondLst>
                                  <p:childTnLst>
                                    <p:animMotion origin="layout" path="M 0.32747 -2.96296E-6 L 2.91667E-6 -2.96296E-6 " pathEditMode="relative" rAng="0" ptsTypes="AA">
                                      <p:cBhvr>
                                        <p:cTn id="129" dur="5000" fill="hold"/>
                                        <p:tgtEl>
                                          <p:spTgt spid="12"/>
                                        </p:tgtEl>
                                        <p:attrNameLst>
                                          <p:attrName>ppt_x</p:attrName>
                                          <p:attrName>ppt_y</p:attrName>
                                        </p:attrNameLst>
                                      </p:cBhvr>
                                      <p:rCtr x="-174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7" grpId="0"/>
      <p:bldP spid="18" grpId="0" animBg="1"/>
      <p:bldP spid="19" grpId="0" animBg="1"/>
      <p:bldP spid="13" grpId="0" animBg="1"/>
      <p:bldP spid="16" grpId="0" animBg="1"/>
      <p:bldP spid="23" grpId="0"/>
      <p:bldP spid="29" grpId="0"/>
      <p:bldP spid="30" grpId="0" animBg="1"/>
      <p:bldP spid="31" grpId="0" animBg="1"/>
      <p:bldP spid="33" grpId="0"/>
      <p:bldP spid="34" grpId="0" animBg="1"/>
      <p:bldP spid="35" grpId="0" animBg="1"/>
      <p:bldP spid="37" grpId="0"/>
      <p:bldP spid="38" grpId="0" animBg="1"/>
      <p:bldP spid="39" grpId="0" animBg="1"/>
      <p:bldP spid="41" grpId="0"/>
      <p:bldP spid="42" grpId="0" animBg="1"/>
      <p:bldP spid="43" grpId="0" animBg="1"/>
      <p:bldP spid="45" grpId="0"/>
      <p:bldP spid="46" grpId="0" animBg="1"/>
      <p:bldP spid="47" grpId="0" animBg="1"/>
      <p:bldP spid="49" grpId="0" animBg="1"/>
      <p:bldP spid="50" grpId="0" animBg="1"/>
      <p:bldP spid="51" grpId="0"/>
      <p:bldP spid="53" grpId="0"/>
      <p:bldP spid="54" grpId="0" animBg="1"/>
      <p:bldP spid="55" grpId="0" animBg="1"/>
      <p:bldP spid="57" grpId="0"/>
      <p:bldP spid="58" grpId="0" animBg="1"/>
      <p:bldP spid="59" grpId="0" animBg="1"/>
      <p:bldP spid="61" grpId="0"/>
      <p:bldP spid="62" grpId="0" animBg="1"/>
      <p:bldP spid="63" grpId="0" animBg="1"/>
      <p:bldP spid="65" grpId="0"/>
      <p:bldP spid="66" grpId="0" animBg="1"/>
      <p:bldP spid="6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77CC29-E014-CFEF-4C94-729A7BC8623A}"/>
              </a:ext>
            </a:extLst>
          </p:cNvPr>
          <p:cNvSpPr/>
          <p:nvPr/>
        </p:nvSpPr>
        <p:spPr>
          <a:xfrm>
            <a:off x="10158415" y="1975284"/>
            <a:ext cx="4542197" cy="4542197"/>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28A189D-E068-8945-83A0-CE96AE34C020}"/>
              </a:ext>
            </a:extLst>
          </p:cNvPr>
          <p:cNvSpPr/>
          <p:nvPr/>
        </p:nvSpPr>
        <p:spPr>
          <a:xfrm>
            <a:off x="533400" y="1447800"/>
            <a:ext cx="11125200" cy="4876800"/>
          </a:xfrm>
          <a:prstGeom prst="roundRect">
            <a:avLst>
              <a:gd name="adj" fmla="val 6846"/>
            </a:avLst>
          </a:prstGeom>
          <a:solidFill>
            <a:schemeClr val="bg1"/>
          </a:solidFill>
          <a:ln>
            <a:noFill/>
          </a:ln>
          <a:effectLst>
            <a:outerShdw blurRad="381000" dist="254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D17FDAF-0F8C-50FA-D467-C683B9E5E965}"/>
              </a:ext>
            </a:extLst>
          </p:cNvPr>
          <p:cNvSpPr/>
          <p:nvPr/>
        </p:nvSpPr>
        <p:spPr>
          <a:xfrm>
            <a:off x="533400" y="1447800"/>
            <a:ext cx="11125200" cy="4876800"/>
          </a:xfrm>
          <a:prstGeom prst="roundRect">
            <a:avLst>
              <a:gd name="adj" fmla="val 6846"/>
            </a:avLst>
          </a:prstGeom>
          <a:gradFill>
            <a:gsLst>
              <a:gs pos="100000">
                <a:schemeClr val="accent1">
                  <a:lumMod val="20000"/>
                  <a:lumOff val="80000"/>
                  <a:alpha val="2000"/>
                </a:schemeClr>
              </a:gs>
              <a:gs pos="0">
                <a:schemeClr val="accent1">
                  <a:lumMod val="20000"/>
                  <a:lumOff val="80000"/>
                  <a:alpha val="45000"/>
                </a:schemeClr>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raphic 2">
            <a:extLst>
              <a:ext uri="{FF2B5EF4-FFF2-40B4-BE49-F238E27FC236}">
                <a16:creationId xmlns:a16="http://schemas.microsoft.com/office/drawing/2014/main" id="{E711A691-A04A-7988-5CCC-A7B02AD90507}"/>
              </a:ext>
            </a:extLst>
          </p:cNvPr>
          <p:cNvSpPr>
            <a:spLocks/>
          </p:cNvSpPr>
          <p:nvPr/>
        </p:nvSpPr>
        <p:spPr>
          <a:xfrm rot="16200000">
            <a:off x="2450153" y="578816"/>
            <a:ext cx="2133659" cy="38716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1">
                  <a:alpha val="63164"/>
                </a:schemeClr>
              </a:gs>
              <a:gs pos="100000">
                <a:schemeClr val="bg1">
                  <a:alpha val="25000"/>
                </a:schemeClr>
              </a:gs>
            </a:gsLst>
            <a:lin ang="5400000" scaled="0"/>
          </a:gradFill>
          <a:ln w="3483"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589F596-8473-54A1-9686-BACA440B943F}"/>
              </a:ext>
            </a:extLst>
          </p:cNvPr>
          <p:cNvSpPr>
            <a:spLocks noGrp="1"/>
          </p:cNvSpPr>
          <p:nvPr>
            <p:ph type="title"/>
          </p:nvPr>
        </p:nvSpPr>
        <p:spPr/>
        <p:txBody>
          <a:bodyPr/>
          <a:lstStyle/>
          <a:p>
            <a:pPr algn="ctr"/>
            <a:r>
              <a:rPr lang="en-US" dirty="0"/>
              <a:t>Value Prop </a:t>
            </a:r>
            <a:r>
              <a:rPr lang="en-US" dirty="0">
                <a:solidFill>
                  <a:schemeClr val="accent1"/>
                </a:solidFill>
              </a:rPr>
              <a:t>Test Card</a:t>
            </a:r>
          </a:p>
        </p:txBody>
      </p:sp>
      <p:sp>
        <p:nvSpPr>
          <p:cNvPr id="12" name="Content Placeholder 11">
            <a:extLst>
              <a:ext uri="{FF2B5EF4-FFF2-40B4-BE49-F238E27FC236}">
                <a16:creationId xmlns:a16="http://schemas.microsoft.com/office/drawing/2014/main" id="{994B7DD6-93E9-EC4D-5978-A0AFE5188799}"/>
              </a:ext>
            </a:extLst>
          </p:cNvPr>
          <p:cNvSpPr>
            <a:spLocks noGrp="1"/>
          </p:cNvSpPr>
          <p:nvPr>
            <p:ph idx="1"/>
          </p:nvPr>
        </p:nvSpPr>
        <p:spPr>
          <a:xfrm>
            <a:off x="873125" y="2762340"/>
            <a:ext cx="4542198" cy="276981"/>
          </a:xfrm>
        </p:spPr>
        <p:txBody>
          <a:bodyPr/>
          <a:lstStyle/>
          <a:p>
            <a:pPr marL="0" indent="0">
              <a:buNone/>
            </a:pPr>
            <a:r>
              <a:rPr lang="en-US" sz="1100" b="1" dirty="0"/>
              <a:t>STEP 1: </a:t>
            </a:r>
            <a:r>
              <a:rPr lang="en-US" sz="1100" dirty="0"/>
              <a:t>HYPOTHESIS</a:t>
            </a:r>
          </a:p>
        </p:txBody>
      </p:sp>
      <p:sp>
        <p:nvSpPr>
          <p:cNvPr id="9" name="Rectangle: Rounded Corners 8">
            <a:extLst>
              <a:ext uri="{FF2B5EF4-FFF2-40B4-BE49-F238E27FC236}">
                <a16:creationId xmlns:a16="http://schemas.microsoft.com/office/drawing/2014/main" id="{920E3BF3-1F72-1899-43F3-CE44A78E6E41}"/>
              </a:ext>
            </a:extLst>
          </p:cNvPr>
          <p:cNvSpPr/>
          <p:nvPr/>
        </p:nvSpPr>
        <p:spPr>
          <a:xfrm>
            <a:off x="796925" y="1712559"/>
            <a:ext cx="3952141" cy="407690"/>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100" dirty="0">
                <a:solidFill>
                  <a:schemeClr val="tx2">
                    <a:lumMod val="75000"/>
                  </a:schemeClr>
                </a:solidFill>
                <a:latin typeface="Montserrat" panose="00000500000000000000" pitchFamily="50" charset="0"/>
              </a:rPr>
              <a:t>Test Name: </a:t>
            </a:r>
            <a:r>
              <a:rPr lang="en-US" sz="1400" b="1" dirty="0">
                <a:solidFill>
                  <a:schemeClr val="accent1"/>
                </a:solidFill>
                <a:latin typeface="Montserrat" panose="00000500000000000000" pitchFamily="50" charset="0"/>
              </a:rPr>
              <a:t>Switching Incentives</a:t>
            </a:r>
            <a:endParaRPr lang="en-US" sz="1100" b="1" dirty="0">
              <a:solidFill>
                <a:schemeClr val="accent1"/>
              </a:solidFill>
              <a:latin typeface="Montserrat" panose="00000500000000000000" pitchFamily="50" charset="0"/>
            </a:endParaRPr>
          </a:p>
        </p:txBody>
      </p:sp>
      <p:sp>
        <p:nvSpPr>
          <p:cNvPr id="10" name="Rectangle: Rounded Corners 9">
            <a:extLst>
              <a:ext uri="{FF2B5EF4-FFF2-40B4-BE49-F238E27FC236}">
                <a16:creationId xmlns:a16="http://schemas.microsoft.com/office/drawing/2014/main" id="{6ABA6D84-E686-A847-2BCD-4AFB1ED6D410}"/>
              </a:ext>
            </a:extLst>
          </p:cNvPr>
          <p:cNvSpPr/>
          <p:nvPr/>
        </p:nvSpPr>
        <p:spPr>
          <a:xfrm>
            <a:off x="7073929" y="1712559"/>
            <a:ext cx="2105810" cy="407690"/>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US" sz="1100" b="0" i="0" u="none" strike="noStrike" kern="1200" cap="none" spc="0" normalizeH="0" baseline="0" noProof="0" dirty="0">
                <a:ln>
                  <a:noFill/>
                </a:ln>
                <a:solidFill>
                  <a:schemeClr val="tx2">
                    <a:lumMod val="75000"/>
                  </a:schemeClr>
                </a:solidFill>
                <a:effectLst/>
                <a:uLnTx/>
                <a:uFillTx/>
                <a:latin typeface="Montserrat" panose="00000500000000000000" pitchFamily="50" charset="0"/>
                <a:ea typeface="+mn-ea"/>
                <a:cs typeface="+mn-cs"/>
              </a:rPr>
              <a:t>Deadline: </a:t>
            </a:r>
            <a:r>
              <a:rPr lang="en-US" sz="1400" b="1" dirty="0">
                <a:solidFill>
                  <a:srgbClr val="2054F8"/>
                </a:solidFill>
                <a:latin typeface="Montserrat" panose="00000500000000000000" pitchFamily="50" charset="0"/>
              </a:rPr>
              <a:t>August 10</a:t>
            </a:r>
            <a:endParaRPr kumimoji="0" lang="en-US" sz="1100" b="0" i="0" u="none" strike="noStrike" kern="1200" cap="none" spc="0" normalizeH="0" baseline="0" noProof="0" dirty="0">
              <a:ln>
                <a:noFill/>
              </a:ln>
              <a:solidFill>
                <a:schemeClr val="tx2">
                  <a:lumMod val="75000"/>
                </a:schemeClr>
              </a:solidFill>
              <a:effectLst/>
              <a:uLnTx/>
              <a:uFillTx/>
              <a:latin typeface="Montserrat" panose="00000500000000000000" pitchFamily="50" charset="0"/>
              <a:ea typeface="+mn-ea"/>
              <a:cs typeface="+mn-cs"/>
            </a:endParaRPr>
          </a:p>
        </p:txBody>
      </p:sp>
      <p:sp>
        <p:nvSpPr>
          <p:cNvPr id="13" name="Rectangle: Rounded Corners 12">
            <a:extLst>
              <a:ext uri="{FF2B5EF4-FFF2-40B4-BE49-F238E27FC236}">
                <a16:creationId xmlns:a16="http://schemas.microsoft.com/office/drawing/2014/main" id="{B4BB252B-1927-F6BD-509E-10C76004EA80}"/>
              </a:ext>
            </a:extLst>
          </p:cNvPr>
          <p:cNvSpPr/>
          <p:nvPr/>
        </p:nvSpPr>
        <p:spPr>
          <a:xfrm>
            <a:off x="4858593" y="1712559"/>
            <a:ext cx="2105810" cy="407690"/>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100" dirty="0">
                <a:solidFill>
                  <a:schemeClr val="tx2">
                    <a:lumMod val="75000"/>
                  </a:schemeClr>
                </a:solidFill>
                <a:latin typeface="Montserrat" panose="00000500000000000000" pitchFamily="50" charset="0"/>
              </a:rPr>
              <a:t>Assigned to: </a:t>
            </a:r>
            <a:r>
              <a:rPr lang="en-US" sz="1400" b="1" dirty="0">
                <a:solidFill>
                  <a:schemeClr val="accent1"/>
                </a:solidFill>
                <a:latin typeface="Montserrat" panose="00000500000000000000" pitchFamily="50" charset="0"/>
              </a:rPr>
              <a:t>Jules</a:t>
            </a:r>
            <a:endParaRPr lang="en-US" sz="1100" b="1" dirty="0">
              <a:solidFill>
                <a:schemeClr val="accent1"/>
              </a:solidFill>
              <a:latin typeface="Montserrat" panose="00000500000000000000" pitchFamily="50" charset="0"/>
            </a:endParaRPr>
          </a:p>
        </p:txBody>
      </p:sp>
      <p:sp>
        <p:nvSpPr>
          <p:cNvPr id="14" name="Rectangle: Rounded Corners 13">
            <a:extLst>
              <a:ext uri="{FF2B5EF4-FFF2-40B4-BE49-F238E27FC236}">
                <a16:creationId xmlns:a16="http://schemas.microsoft.com/office/drawing/2014/main" id="{EF387096-97C7-016E-516F-3EDAC6D5F9BE}"/>
              </a:ext>
            </a:extLst>
          </p:cNvPr>
          <p:cNvSpPr/>
          <p:nvPr/>
        </p:nvSpPr>
        <p:spPr>
          <a:xfrm>
            <a:off x="9289265" y="1712559"/>
            <a:ext cx="2105810" cy="407690"/>
          </a:xfrm>
          <a:prstGeom prst="roundRect">
            <a:avLst>
              <a:gd name="adj" fmla="val 50000"/>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US" sz="1100" b="0" i="0" u="none" strike="noStrike" kern="1200" cap="none" spc="0" normalizeH="0" baseline="0" noProof="0" dirty="0">
                <a:ln>
                  <a:noFill/>
                </a:ln>
                <a:solidFill>
                  <a:schemeClr val="tx2">
                    <a:lumMod val="75000"/>
                  </a:schemeClr>
                </a:solidFill>
                <a:effectLst/>
                <a:uLnTx/>
                <a:uFillTx/>
                <a:latin typeface="Montserrat" panose="00000500000000000000" pitchFamily="50" charset="0"/>
                <a:ea typeface="+mn-ea"/>
                <a:cs typeface="+mn-cs"/>
              </a:rPr>
              <a:t>Duration: </a:t>
            </a:r>
            <a:r>
              <a:rPr kumimoji="0" lang="en-US" sz="1400" b="1" i="0" u="none" strike="noStrike" kern="1200" cap="none" spc="0" normalizeH="0" baseline="0" noProof="0" dirty="0">
                <a:ln>
                  <a:noFill/>
                </a:ln>
                <a:solidFill>
                  <a:srgbClr val="2054F8"/>
                </a:solidFill>
                <a:effectLst/>
                <a:uLnTx/>
                <a:uFillTx/>
                <a:latin typeface="Montserrat" panose="00000500000000000000" pitchFamily="50" charset="0"/>
                <a:ea typeface="+mn-ea"/>
                <a:cs typeface="+mn-cs"/>
              </a:rPr>
              <a:t>4 Months</a:t>
            </a:r>
            <a:endParaRPr kumimoji="0" lang="en-US" sz="1100" b="0" i="0" u="none" strike="noStrike" kern="1200" cap="none" spc="0" normalizeH="0" baseline="0" noProof="0" dirty="0">
              <a:ln>
                <a:noFill/>
              </a:ln>
              <a:solidFill>
                <a:schemeClr val="tx2">
                  <a:lumMod val="75000"/>
                </a:schemeClr>
              </a:solidFill>
              <a:effectLst/>
              <a:uLnTx/>
              <a:uFillTx/>
              <a:latin typeface="Montserrat" panose="00000500000000000000" pitchFamily="50" charset="0"/>
              <a:ea typeface="+mn-ea"/>
              <a:cs typeface="+mn-cs"/>
            </a:endParaRPr>
          </a:p>
        </p:txBody>
      </p:sp>
      <p:cxnSp>
        <p:nvCxnSpPr>
          <p:cNvPr id="17" name="Straight Connector 16">
            <a:extLst>
              <a:ext uri="{FF2B5EF4-FFF2-40B4-BE49-F238E27FC236}">
                <a16:creationId xmlns:a16="http://schemas.microsoft.com/office/drawing/2014/main" id="{1C58C317-893F-1938-1455-90D72A00AB5B}"/>
              </a:ext>
            </a:extLst>
          </p:cNvPr>
          <p:cNvCxnSpPr>
            <a:cxnSpLocks/>
          </p:cNvCxnSpPr>
          <p:nvPr/>
        </p:nvCxnSpPr>
        <p:spPr>
          <a:xfrm>
            <a:off x="586740" y="2376075"/>
            <a:ext cx="11018520" cy="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Content Placeholder 11">
            <a:extLst>
              <a:ext uri="{FF2B5EF4-FFF2-40B4-BE49-F238E27FC236}">
                <a16:creationId xmlns:a16="http://schemas.microsoft.com/office/drawing/2014/main" id="{479BCB7F-7AC4-31AA-995B-BDB091E71BC2}"/>
              </a:ext>
            </a:extLst>
          </p:cNvPr>
          <p:cNvSpPr txBox="1">
            <a:spLocks/>
          </p:cNvSpPr>
          <p:nvPr/>
        </p:nvSpPr>
        <p:spPr>
          <a:xfrm>
            <a:off x="6415200" y="2762340"/>
            <a:ext cx="4542198"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t>STEP 2: </a:t>
            </a:r>
            <a:r>
              <a:rPr lang="en-US" sz="1100" dirty="0"/>
              <a:t>TEST</a:t>
            </a:r>
          </a:p>
        </p:txBody>
      </p:sp>
      <p:sp>
        <p:nvSpPr>
          <p:cNvPr id="20" name="Content Placeholder 11">
            <a:extLst>
              <a:ext uri="{FF2B5EF4-FFF2-40B4-BE49-F238E27FC236}">
                <a16:creationId xmlns:a16="http://schemas.microsoft.com/office/drawing/2014/main" id="{78CAE1EC-FA01-34B0-48B7-724E552C6119}"/>
              </a:ext>
            </a:extLst>
          </p:cNvPr>
          <p:cNvSpPr txBox="1">
            <a:spLocks/>
          </p:cNvSpPr>
          <p:nvPr/>
        </p:nvSpPr>
        <p:spPr>
          <a:xfrm>
            <a:off x="873125" y="4454169"/>
            <a:ext cx="4542198"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t>STEP 3: </a:t>
            </a:r>
            <a:r>
              <a:rPr lang="en-US" sz="1100" dirty="0"/>
              <a:t>METRIC</a:t>
            </a:r>
          </a:p>
        </p:txBody>
      </p:sp>
      <p:sp>
        <p:nvSpPr>
          <p:cNvPr id="21" name="Content Placeholder 11">
            <a:extLst>
              <a:ext uri="{FF2B5EF4-FFF2-40B4-BE49-F238E27FC236}">
                <a16:creationId xmlns:a16="http://schemas.microsoft.com/office/drawing/2014/main" id="{FF3B4944-BAF9-D68E-B2E4-02931C801433}"/>
              </a:ext>
            </a:extLst>
          </p:cNvPr>
          <p:cNvSpPr txBox="1">
            <a:spLocks/>
          </p:cNvSpPr>
          <p:nvPr/>
        </p:nvSpPr>
        <p:spPr>
          <a:xfrm>
            <a:off x="6415200" y="4454169"/>
            <a:ext cx="4542198"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t>STEP 4: </a:t>
            </a:r>
            <a:r>
              <a:rPr lang="en-US" sz="1100" dirty="0"/>
              <a:t>CRITERIA</a:t>
            </a:r>
          </a:p>
        </p:txBody>
      </p:sp>
      <p:sp>
        <p:nvSpPr>
          <p:cNvPr id="22" name="Graphic 2">
            <a:extLst>
              <a:ext uri="{FF2B5EF4-FFF2-40B4-BE49-F238E27FC236}">
                <a16:creationId xmlns:a16="http://schemas.microsoft.com/office/drawing/2014/main" id="{0A3F29F8-AA08-F8D6-49A1-5E2D00EB4B8A}"/>
              </a:ext>
            </a:extLst>
          </p:cNvPr>
          <p:cNvSpPr>
            <a:spLocks/>
          </p:cNvSpPr>
          <p:nvPr/>
        </p:nvSpPr>
        <p:spPr>
          <a:xfrm rot="5400000">
            <a:off x="8619300" y="3854840"/>
            <a:ext cx="1754998" cy="31845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accent1">
                  <a:lumMod val="20000"/>
                  <a:lumOff val="80000"/>
                  <a:alpha val="10000"/>
                </a:schemeClr>
              </a:gs>
              <a:gs pos="100000">
                <a:schemeClr val="accent1">
                  <a:lumMod val="20000"/>
                  <a:lumOff val="80000"/>
                  <a:alpha val="25000"/>
                </a:schemeClr>
              </a:gs>
            </a:gsLst>
            <a:lin ang="5400000" scaled="0"/>
          </a:gradFill>
          <a:ln w="3483" cap="flat">
            <a:noFill/>
            <a:prstDash val="solid"/>
            <a:miter/>
          </a:ln>
        </p:spPr>
        <p:txBody>
          <a:bodyPr rtlCol="0" anchor="ctr"/>
          <a:lstStyle/>
          <a:p>
            <a:endParaRPr lang="en-US"/>
          </a:p>
        </p:txBody>
      </p:sp>
      <p:sp>
        <p:nvSpPr>
          <p:cNvPr id="26" name="Content Placeholder 11">
            <a:extLst>
              <a:ext uri="{FF2B5EF4-FFF2-40B4-BE49-F238E27FC236}">
                <a16:creationId xmlns:a16="http://schemas.microsoft.com/office/drawing/2014/main" id="{D723B541-6260-2221-E617-F03A42EA18D8}"/>
              </a:ext>
            </a:extLst>
          </p:cNvPr>
          <p:cNvSpPr txBox="1">
            <a:spLocks/>
          </p:cNvSpPr>
          <p:nvPr/>
        </p:nvSpPr>
        <p:spPr>
          <a:xfrm>
            <a:off x="873125" y="3072856"/>
            <a:ext cx="4542198"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accent1"/>
                </a:solidFill>
              </a:rPr>
              <a:t>We believe that</a:t>
            </a:r>
            <a:endParaRPr lang="en-US" sz="1600" dirty="0">
              <a:solidFill>
                <a:schemeClr val="accent1"/>
              </a:solidFill>
            </a:endParaRPr>
          </a:p>
        </p:txBody>
      </p:sp>
      <p:sp>
        <p:nvSpPr>
          <p:cNvPr id="27" name="Content Placeholder 11">
            <a:extLst>
              <a:ext uri="{FF2B5EF4-FFF2-40B4-BE49-F238E27FC236}">
                <a16:creationId xmlns:a16="http://schemas.microsoft.com/office/drawing/2014/main" id="{F99F0F97-DA0C-B1D6-3BD6-5782F6395C1D}"/>
              </a:ext>
            </a:extLst>
          </p:cNvPr>
          <p:cNvSpPr txBox="1">
            <a:spLocks/>
          </p:cNvSpPr>
          <p:nvPr/>
        </p:nvSpPr>
        <p:spPr>
          <a:xfrm>
            <a:off x="6415200" y="3072856"/>
            <a:ext cx="4542198"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accent1"/>
                </a:solidFill>
              </a:rPr>
              <a:t>To verify that, we will</a:t>
            </a:r>
            <a:endParaRPr lang="en-US" sz="1600" dirty="0">
              <a:solidFill>
                <a:schemeClr val="accent1"/>
              </a:solidFill>
            </a:endParaRPr>
          </a:p>
        </p:txBody>
      </p:sp>
      <p:sp>
        <p:nvSpPr>
          <p:cNvPr id="28" name="Content Placeholder 11">
            <a:extLst>
              <a:ext uri="{FF2B5EF4-FFF2-40B4-BE49-F238E27FC236}">
                <a16:creationId xmlns:a16="http://schemas.microsoft.com/office/drawing/2014/main" id="{8A7D0824-F5D5-9F7B-83EE-B080B81819CF}"/>
              </a:ext>
            </a:extLst>
          </p:cNvPr>
          <p:cNvSpPr txBox="1">
            <a:spLocks/>
          </p:cNvSpPr>
          <p:nvPr/>
        </p:nvSpPr>
        <p:spPr>
          <a:xfrm>
            <a:off x="873125" y="4764685"/>
            <a:ext cx="4542198"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accent1"/>
                </a:solidFill>
              </a:rPr>
              <a:t>And measure</a:t>
            </a:r>
            <a:endParaRPr lang="en-US" sz="1600" dirty="0">
              <a:solidFill>
                <a:schemeClr val="accent1"/>
              </a:solidFill>
            </a:endParaRPr>
          </a:p>
        </p:txBody>
      </p:sp>
      <p:sp>
        <p:nvSpPr>
          <p:cNvPr id="29" name="Content Placeholder 11">
            <a:extLst>
              <a:ext uri="{FF2B5EF4-FFF2-40B4-BE49-F238E27FC236}">
                <a16:creationId xmlns:a16="http://schemas.microsoft.com/office/drawing/2014/main" id="{6C314AF3-385B-BCF1-580F-9315CC33013E}"/>
              </a:ext>
            </a:extLst>
          </p:cNvPr>
          <p:cNvSpPr txBox="1">
            <a:spLocks/>
          </p:cNvSpPr>
          <p:nvPr/>
        </p:nvSpPr>
        <p:spPr>
          <a:xfrm>
            <a:off x="6415200" y="4764685"/>
            <a:ext cx="4542198"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accent1"/>
                </a:solidFill>
              </a:rPr>
              <a:t>We are right if</a:t>
            </a:r>
            <a:endParaRPr lang="en-US" sz="1600" dirty="0">
              <a:solidFill>
                <a:schemeClr val="accent1"/>
              </a:solidFill>
            </a:endParaRPr>
          </a:p>
        </p:txBody>
      </p:sp>
      <p:sp>
        <p:nvSpPr>
          <p:cNvPr id="30" name="Content Placeholder 11">
            <a:extLst>
              <a:ext uri="{FF2B5EF4-FFF2-40B4-BE49-F238E27FC236}">
                <a16:creationId xmlns:a16="http://schemas.microsoft.com/office/drawing/2014/main" id="{D00B704A-84EE-00CA-F3E8-233E449AF8BC}"/>
              </a:ext>
            </a:extLst>
          </p:cNvPr>
          <p:cNvSpPr txBox="1">
            <a:spLocks/>
          </p:cNvSpPr>
          <p:nvPr/>
        </p:nvSpPr>
        <p:spPr>
          <a:xfrm>
            <a:off x="873125" y="3391490"/>
            <a:ext cx="4384675"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solidFill>
              </a:rPr>
              <a:t>Customers are willing to change service providers for a 10% discount</a:t>
            </a:r>
          </a:p>
        </p:txBody>
      </p:sp>
      <p:sp>
        <p:nvSpPr>
          <p:cNvPr id="31" name="Content Placeholder 11">
            <a:extLst>
              <a:ext uri="{FF2B5EF4-FFF2-40B4-BE49-F238E27FC236}">
                <a16:creationId xmlns:a16="http://schemas.microsoft.com/office/drawing/2014/main" id="{FAE7879C-357C-45E1-1319-DD90071EE007}"/>
              </a:ext>
            </a:extLst>
          </p:cNvPr>
          <p:cNvSpPr txBox="1">
            <a:spLocks/>
          </p:cNvSpPr>
          <p:nvPr/>
        </p:nvSpPr>
        <p:spPr>
          <a:xfrm>
            <a:off x="6415200" y="3391490"/>
            <a:ext cx="4384675"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solidFill>
              </a:rPr>
              <a:t>Approach 100 prospective customers, offering a range of discounts</a:t>
            </a:r>
          </a:p>
        </p:txBody>
      </p:sp>
      <p:sp>
        <p:nvSpPr>
          <p:cNvPr id="32" name="Content Placeholder 11">
            <a:extLst>
              <a:ext uri="{FF2B5EF4-FFF2-40B4-BE49-F238E27FC236}">
                <a16:creationId xmlns:a16="http://schemas.microsoft.com/office/drawing/2014/main" id="{B4F4C9E5-47FA-5B4D-48A7-D4D9A87368C9}"/>
              </a:ext>
            </a:extLst>
          </p:cNvPr>
          <p:cNvSpPr txBox="1">
            <a:spLocks/>
          </p:cNvSpPr>
          <p:nvPr/>
        </p:nvSpPr>
        <p:spPr>
          <a:xfrm>
            <a:off x="873125" y="5083319"/>
            <a:ext cx="4384675"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solidFill>
              </a:rPr>
              <a:t>The number of customers who agree to change providers (at different levels of discount)</a:t>
            </a:r>
          </a:p>
        </p:txBody>
      </p:sp>
      <p:sp>
        <p:nvSpPr>
          <p:cNvPr id="33" name="Content Placeholder 11">
            <a:extLst>
              <a:ext uri="{FF2B5EF4-FFF2-40B4-BE49-F238E27FC236}">
                <a16:creationId xmlns:a16="http://schemas.microsoft.com/office/drawing/2014/main" id="{D2E4ED0E-DF09-6F52-EE70-1D746D602C80}"/>
              </a:ext>
            </a:extLst>
          </p:cNvPr>
          <p:cNvSpPr txBox="1">
            <a:spLocks/>
          </p:cNvSpPr>
          <p:nvPr/>
        </p:nvSpPr>
        <p:spPr>
          <a:xfrm>
            <a:off x="6415200" y="5083319"/>
            <a:ext cx="4384675" cy="276981"/>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solidFill>
              </a:rPr>
              <a:t>At least 50% of customers (who are happy to switch at all) would do so for a 10% discount.</a:t>
            </a:r>
          </a:p>
        </p:txBody>
      </p:sp>
      <p:cxnSp>
        <p:nvCxnSpPr>
          <p:cNvPr id="34" name="Straight Connector 33">
            <a:extLst>
              <a:ext uri="{FF2B5EF4-FFF2-40B4-BE49-F238E27FC236}">
                <a16:creationId xmlns:a16="http://schemas.microsoft.com/office/drawing/2014/main" id="{712CA90D-9377-77BB-66A4-D42EF8EAD720}"/>
              </a:ext>
            </a:extLst>
          </p:cNvPr>
          <p:cNvCxnSpPr>
            <a:cxnSpLocks/>
          </p:cNvCxnSpPr>
          <p:nvPr/>
        </p:nvCxnSpPr>
        <p:spPr>
          <a:xfrm>
            <a:off x="586740" y="4184057"/>
            <a:ext cx="11018520" cy="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F633422-D317-05A3-9E6D-CB48319359BC}"/>
              </a:ext>
            </a:extLst>
          </p:cNvPr>
          <p:cNvCxnSpPr>
            <a:cxnSpLocks/>
            <a:endCxn id="24" idx="2"/>
          </p:cNvCxnSpPr>
          <p:nvPr/>
        </p:nvCxnSpPr>
        <p:spPr>
          <a:xfrm>
            <a:off x="6096000" y="2409825"/>
            <a:ext cx="0" cy="3914775"/>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77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par>
                                <p:cTn id="8" presetID="16" presetClass="entr" presetSubtype="37" fill="hold" nodeType="withEffect">
                                  <p:stCondLst>
                                    <p:cond delay="1000"/>
                                  </p:stCondLst>
                                  <p:childTnLst>
                                    <p:set>
                                      <p:cBhvr>
                                        <p:cTn id="9" dur="1" fill="hold">
                                          <p:stCondLst>
                                            <p:cond delay="0"/>
                                          </p:stCondLst>
                                        </p:cTn>
                                        <p:tgtEl>
                                          <p:spTgt spid="17"/>
                                        </p:tgtEl>
                                        <p:attrNameLst>
                                          <p:attrName>style.visibility</p:attrName>
                                        </p:attrNameLst>
                                      </p:cBhvr>
                                      <p:to>
                                        <p:strVal val="visible"/>
                                      </p:to>
                                    </p:set>
                                    <p:animEffect transition="in" filter="barn(outVertical)">
                                      <p:cBhvr>
                                        <p:cTn id="10" dur="1500"/>
                                        <p:tgtEl>
                                          <p:spTgt spid="17"/>
                                        </p:tgtEl>
                                      </p:cBhvr>
                                    </p:animEffect>
                                  </p:childTnLst>
                                </p:cTn>
                              </p:par>
                              <p:par>
                                <p:cTn id="11" presetID="16" presetClass="entr" presetSubtype="37" fill="hold" nodeType="withEffect">
                                  <p:stCondLst>
                                    <p:cond delay="1000"/>
                                  </p:stCondLst>
                                  <p:childTnLst>
                                    <p:set>
                                      <p:cBhvr>
                                        <p:cTn id="12" dur="1" fill="hold">
                                          <p:stCondLst>
                                            <p:cond delay="0"/>
                                          </p:stCondLst>
                                        </p:cTn>
                                        <p:tgtEl>
                                          <p:spTgt spid="34"/>
                                        </p:tgtEl>
                                        <p:attrNameLst>
                                          <p:attrName>style.visibility</p:attrName>
                                        </p:attrNameLst>
                                      </p:cBhvr>
                                      <p:to>
                                        <p:strVal val="visible"/>
                                      </p:to>
                                    </p:set>
                                    <p:animEffect transition="in" filter="barn(outVertical)">
                                      <p:cBhvr>
                                        <p:cTn id="13" dur="1500"/>
                                        <p:tgtEl>
                                          <p:spTgt spid="34"/>
                                        </p:tgtEl>
                                      </p:cBhvr>
                                    </p:animEffect>
                                  </p:childTnLst>
                                </p:cTn>
                              </p:par>
                              <p:par>
                                <p:cTn id="14" presetID="16" presetClass="entr" presetSubtype="42" fill="hold" nodeType="withEffect">
                                  <p:stCondLst>
                                    <p:cond delay="1000"/>
                                  </p:stCondLst>
                                  <p:childTnLst>
                                    <p:set>
                                      <p:cBhvr>
                                        <p:cTn id="15" dur="1" fill="hold">
                                          <p:stCondLst>
                                            <p:cond delay="0"/>
                                          </p:stCondLst>
                                        </p:cTn>
                                        <p:tgtEl>
                                          <p:spTgt spid="35"/>
                                        </p:tgtEl>
                                        <p:attrNameLst>
                                          <p:attrName>style.visibility</p:attrName>
                                        </p:attrNameLst>
                                      </p:cBhvr>
                                      <p:to>
                                        <p:strVal val="visible"/>
                                      </p:to>
                                    </p:set>
                                    <p:animEffect transition="in" filter="barn(outHorizontal)">
                                      <p:cBhvr>
                                        <p:cTn id="16" dur="1500"/>
                                        <p:tgtEl>
                                          <p:spTgt spid="35"/>
                                        </p:tgtEl>
                                      </p:cBhvr>
                                    </p:animEffect>
                                  </p:childTnLst>
                                </p:cTn>
                              </p:par>
                              <p:par>
                                <p:cTn id="17" presetID="55" presetClass="entr" presetSubtype="0" fill="hold" grpId="0" nodeType="withEffect">
                                  <p:stCondLst>
                                    <p:cond delay="20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0.70"/>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par>
                                <p:cTn id="22" presetID="55" presetClass="entr" presetSubtype="0" fill="hold" grpId="0" nodeType="withEffect">
                                  <p:stCondLst>
                                    <p:cond delay="200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strVal val="#ppt_w*0.70"/>
                                          </p:val>
                                        </p:tav>
                                        <p:tav tm="100000">
                                          <p:val>
                                            <p:strVal val="#ppt_w"/>
                                          </p:val>
                                        </p:tav>
                                      </p:tavLst>
                                    </p:anim>
                                    <p:anim calcmode="lin" valueType="num">
                                      <p:cBhvr>
                                        <p:cTn id="25" dur="1000" fill="hold"/>
                                        <p:tgtEl>
                                          <p:spTgt spid="9"/>
                                        </p:tgtEl>
                                        <p:attrNameLst>
                                          <p:attrName>ppt_h</p:attrName>
                                        </p:attrNameLst>
                                      </p:cBhvr>
                                      <p:tavLst>
                                        <p:tav tm="0">
                                          <p:val>
                                            <p:strVal val="#ppt_h"/>
                                          </p:val>
                                        </p:tav>
                                        <p:tav tm="100000">
                                          <p:val>
                                            <p:strVal val="#ppt_h"/>
                                          </p:val>
                                        </p:tav>
                                      </p:tavLst>
                                    </p:anim>
                                    <p:animEffect transition="in" filter="fade">
                                      <p:cBhvr>
                                        <p:cTn id="26" dur="1000"/>
                                        <p:tgtEl>
                                          <p:spTgt spid="9"/>
                                        </p:tgtEl>
                                      </p:cBhvr>
                                    </p:animEffect>
                                  </p:childTnLst>
                                </p:cTn>
                              </p:par>
                              <p:par>
                                <p:cTn id="27" presetID="55" presetClass="entr" presetSubtype="0" fill="hold" grpId="0" nodeType="withEffect">
                                  <p:stCondLst>
                                    <p:cond delay="200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strVal val="#ppt_w*0.70"/>
                                          </p:val>
                                        </p:tav>
                                        <p:tav tm="100000">
                                          <p:val>
                                            <p:strVal val="#ppt_w"/>
                                          </p:val>
                                        </p:tav>
                                      </p:tavLst>
                                    </p:anim>
                                    <p:anim calcmode="lin" valueType="num">
                                      <p:cBhvr>
                                        <p:cTn id="30" dur="1000" fill="hold"/>
                                        <p:tgtEl>
                                          <p:spTgt spid="13"/>
                                        </p:tgtEl>
                                        <p:attrNameLst>
                                          <p:attrName>ppt_h</p:attrName>
                                        </p:attrNameLst>
                                      </p:cBhvr>
                                      <p:tavLst>
                                        <p:tav tm="0">
                                          <p:val>
                                            <p:strVal val="#ppt_h"/>
                                          </p:val>
                                        </p:tav>
                                        <p:tav tm="100000">
                                          <p:val>
                                            <p:strVal val="#ppt_h"/>
                                          </p:val>
                                        </p:tav>
                                      </p:tavLst>
                                    </p:anim>
                                    <p:animEffect transition="in" filter="fade">
                                      <p:cBhvr>
                                        <p:cTn id="31" dur="1000"/>
                                        <p:tgtEl>
                                          <p:spTgt spid="13"/>
                                        </p:tgtEl>
                                      </p:cBhvr>
                                    </p:animEffect>
                                  </p:childTnLst>
                                </p:cTn>
                              </p:par>
                              <p:par>
                                <p:cTn id="32" presetID="55" presetClass="entr" presetSubtype="0" fill="hold" grpId="0" nodeType="withEffect">
                                  <p:stCondLst>
                                    <p:cond delay="20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strVal val="#ppt_w*0.70"/>
                                          </p:val>
                                        </p:tav>
                                        <p:tav tm="100000">
                                          <p:val>
                                            <p:strVal val="#ppt_w"/>
                                          </p:val>
                                        </p:tav>
                                      </p:tavLst>
                                    </p:anim>
                                    <p:anim calcmode="lin" valueType="num">
                                      <p:cBhvr>
                                        <p:cTn id="35" dur="1000" fill="hold"/>
                                        <p:tgtEl>
                                          <p:spTgt spid="10"/>
                                        </p:tgtEl>
                                        <p:attrNameLst>
                                          <p:attrName>ppt_h</p:attrName>
                                        </p:attrNameLst>
                                      </p:cBhvr>
                                      <p:tavLst>
                                        <p:tav tm="0">
                                          <p:val>
                                            <p:strVal val="#ppt_h"/>
                                          </p:val>
                                        </p:tav>
                                        <p:tav tm="100000">
                                          <p:val>
                                            <p:strVal val="#ppt_h"/>
                                          </p:val>
                                        </p:tav>
                                      </p:tavLst>
                                    </p:anim>
                                    <p:animEffect transition="in" filter="fade">
                                      <p:cBhvr>
                                        <p:cTn id="36" dur="1000"/>
                                        <p:tgtEl>
                                          <p:spTgt spid="10"/>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1000"/>
                                        <p:tgtEl>
                                          <p:spTgt spid="12">
                                            <p:txEl>
                                              <p:pRg st="0" end="0"/>
                                            </p:txEl>
                                          </p:spTgt>
                                        </p:tgtEl>
                                      </p:cBhvr>
                                    </p:animEffect>
                                  </p:childTnLst>
                                </p:cTn>
                              </p:par>
                              <p:par>
                                <p:cTn id="40" presetID="10" presetClass="entr" presetSubtype="0" fill="hold" grpId="0" nodeType="withEffect">
                                  <p:stCondLst>
                                    <p:cond delay="30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childTnLst>
                                </p:cTn>
                              </p:par>
                              <p:par>
                                <p:cTn id="43" presetID="10" presetClass="entr" presetSubtype="0" fill="hold" grpId="0" nodeType="withEffect">
                                  <p:stCondLst>
                                    <p:cond delay="30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1000"/>
                                        <p:tgtEl>
                                          <p:spTgt spid="30"/>
                                        </p:tgtEl>
                                      </p:cBhvr>
                                    </p:animEffect>
                                  </p:childTnLst>
                                </p:cTn>
                              </p:par>
                              <p:par>
                                <p:cTn id="46" presetID="10" presetClass="entr" presetSubtype="0" fill="hold" grpId="0" nodeType="withEffect">
                                  <p:stCondLst>
                                    <p:cond delay="350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childTnLst>
                                </p:cTn>
                              </p:par>
                              <p:par>
                                <p:cTn id="49" presetID="10" presetClass="entr" presetSubtype="0" fill="hold" grpId="0" nodeType="withEffect">
                                  <p:stCondLst>
                                    <p:cond delay="350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1000"/>
                                        <p:tgtEl>
                                          <p:spTgt spid="27"/>
                                        </p:tgtEl>
                                      </p:cBhvr>
                                    </p:animEffect>
                                  </p:childTnLst>
                                </p:cTn>
                              </p:par>
                              <p:par>
                                <p:cTn id="52" presetID="10" presetClass="entr" presetSubtype="0" fill="hold" grpId="0" nodeType="withEffect">
                                  <p:stCondLst>
                                    <p:cond delay="350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1000"/>
                                        <p:tgtEl>
                                          <p:spTgt spid="31"/>
                                        </p:tgtEl>
                                      </p:cBhvr>
                                    </p:animEffect>
                                  </p:childTnLst>
                                </p:cTn>
                              </p:par>
                              <p:par>
                                <p:cTn id="55" presetID="10" presetClass="entr" presetSubtype="0" fill="hold" grpId="0" nodeType="withEffect">
                                  <p:stCondLst>
                                    <p:cond delay="400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childTnLst>
                                </p:cTn>
                              </p:par>
                              <p:par>
                                <p:cTn id="58" presetID="10" presetClass="entr" presetSubtype="0" fill="hold" grpId="0" nodeType="withEffect">
                                  <p:stCondLst>
                                    <p:cond delay="400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childTnLst>
                                </p:cTn>
                              </p:par>
                              <p:par>
                                <p:cTn id="61" presetID="10" presetClass="entr" presetSubtype="0" fill="hold" grpId="0" nodeType="withEffect">
                                  <p:stCondLst>
                                    <p:cond delay="40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childTnLst>
                                </p:cTn>
                              </p:par>
                              <p:par>
                                <p:cTn id="64" presetID="10" presetClass="entr" presetSubtype="0" fill="hold" grpId="0" nodeType="withEffect">
                                  <p:stCondLst>
                                    <p:cond delay="45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1000"/>
                                        <p:tgtEl>
                                          <p:spTgt spid="21"/>
                                        </p:tgtEl>
                                      </p:cBhvr>
                                    </p:animEffect>
                                  </p:childTnLst>
                                </p:cTn>
                              </p:par>
                              <p:par>
                                <p:cTn id="67" presetID="10" presetClass="entr" presetSubtype="0" fill="hold" grpId="0" nodeType="withEffect">
                                  <p:stCondLst>
                                    <p:cond delay="450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childTnLst>
                                </p:cTn>
                              </p:par>
                              <p:par>
                                <p:cTn id="70" presetID="10" presetClass="entr" presetSubtype="0" fill="hold" grpId="0" nodeType="withEffect">
                                  <p:stCondLst>
                                    <p:cond delay="45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childTnLst>
                                </p:cTn>
                              </p:par>
                              <p:par>
                                <p:cTn id="73" presetID="10" presetClass="entr" presetSubtype="0" fill="hold" grpId="0" nodeType="withEffect">
                                  <p:stCondLst>
                                    <p:cond delay="100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1000"/>
                                        <p:tgtEl>
                                          <p:spTgt spid="23"/>
                                        </p:tgtEl>
                                      </p:cBhvr>
                                    </p:animEffect>
                                  </p:childTnLst>
                                </p:cTn>
                              </p:par>
                              <p:par>
                                <p:cTn id="76" presetID="10" presetClass="entr" presetSubtype="0" fill="hold" grpId="0" nodeType="withEffect">
                                  <p:stCondLst>
                                    <p:cond delay="100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1000"/>
                                        <p:tgtEl>
                                          <p:spTgt spid="22"/>
                                        </p:tgtEl>
                                      </p:cBhvr>
                                    </p:animEffect>
                                  </p:childTnLst>
                                </p:cTn>
                              </p:par>
                              <p:par>
                                <p:cTn id="79" presetID="0" presetClass="path" presetSubtype="0" decel="50000" fill="hold" grpId="1" nodeType="withEffect">
                                  <p:stCondLst>
                                    <p:cond delay="1000"/>
                                  </p:stCondLst>
                                  <p:childTnLst>
                                    <p:animMotion origin="layout" path="M -0.10794 3.33333E-6 L -1.45833E-6 3.33333E-6 " pathEditMode="relative" rAng="0" ptsTypes="AA">
                                      <p:cBhvr>
                                        <p:cTn id="80" dur="4000" fill="hold"/>
                                        <p:tgtEl>
                                          <p:spTgt spid="23"/>
                                        </p:tgtEl>
                                        <p:attrNameLst>
                                          <p:attrName>ppt_x</p:attrName>
                                          <p:attrName>ppt_y</p:attrName>
                                        </p:attrNameLst>
                                      </p:cBhvr>
                                      <p:rCtr x="5391" y="0"/>
                                    </p:animMotion>
                                  </p:childTnLst>
                                </p:cTn>
                              </p:par>
                              <p:par>
                                <p:cTn id="81" presetID="0" presetClass="path" presetSubtype="0" decel="50000" fill="hold" grpId="1" nodeType="withEffect">
                                  <p:stCondLst>
                                    <p:cond delay="1000"/>
                                  </p:stCondLst>
                                  <p:childTnLst>
                                    <p:animMotion origin="layout" path="M 0.1069 -2.96296E-6 L 3.75E-6 -2.96296E-6 " pathEditMode="relative" rAng="0" ptsTypes="AA">
                                      <p:cBhvr>
                                        <p:cTn id="82" dur="4000" fill="hold"/>
                                        <p:tgtEl>
                                          <p:spTgt spid="22"/>
                                        </p:tgtEl>
                                        <p:attrNameLst>
                                          <p:attrName>ppt_x</p:attrName>
                                          <p:attrName>ppt_y</p:attrName>
                                        </p:attrNameLst>
                                      </p:cBhvr>
                                      <p:rCtr x="-5352" y="0"/>
                                    </p:animMotion>
                                  </p:childTnLst>
                                </p:cTn>
                              </p:par>
                              <p:par>
                                <p:cTn id="83" presetID="2" presetClass="entr" presetSubtype="1" decel="50000" fill="hold" grpId="0" nodeType="withEffect">
                                  <p:stCondLst>
                                    <p:cond delay="0"/>
                                  </p:stCondLst>
                                  <p:childTnLst>
                                    <p:set>
                                      <p:cBhvr>
                                        <p:cTn id="84" dur="1" fill="hold">
                                          <p:stCondLst>
                                            <p:cond delay="0"/>
                                          </p:stCondLst>
                                        </p:cTn>
                                        <p:tgtEl>
                                          <p:spTgt spid="5"/>
                                        </p:tgtEl>
                                        <p:attrNameLst>
                                          <p:attrName>style.visibility</p:attrName>
                                        </p:attrNameLst>
                                      </p:cBhvr>
                                      <p:to>
                                        <p:strVal val="visible"/>
                                      </p:to>
                                    </p:set>
                                    <p:anim calcmode="lin" valueType="num">
                                      <p:cBhvr additive="base">
                                        <p:cTn id="85" dur="15000" fill="hold"/>
                                        <p:tgtEl>
                                          <p:spTgt spid="5"/>
                                        </p:tgtEl>
                                        <p:attrNameLst>
                                          <p:attrName>ppt_x</p:attrName>
                                        </p:attrNameLst>
                                      </p:cBhvr>
                                      <p:tavLst>
                                        <p:tav tm="0">
                                          <p:val>
                                            <p:strVal val="#ppt_x"/>
                                          </p:val>
                                        </p:tav>
                                        <p:tav tm="100000">
                                          <p:val>
                                            <p:strVal val="#ppt_x"/>
                                          </p:val>
                                        </p:tav>
                                      </p:tavLst>
                                    </p:anim>
                                    <p:anim calcmode="lin" valueType="num">
                                      <p:cBhvr additive="base">
                                        <p:cTn id="86" dur="15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3" grpId="0" animBg="1"/>
      <p:bldP spid="23" grpId="1" animBg="1"/>
      <p:bldP spid="12" grpId="0" build="p"/>
      <p:bldP spid="9" grpId="0" animBg="1"/>
      <p:bldP spid="10" grpId="0" animBg="1"/>
      <p:bldP spid="13" grpId="0" animBg="1"/>
      <p:bldP spid="14" grpId="0" animBg="1"/>
      <p:bldP spid="19" grpId="0"/>
      <p:bldP spid="20" grpId="0"/>
      <p:bldP spid="21" grpId="0"/>
      <p:bldP spid="22" grpId="0" animBg="1"/>
      <p:bldP spid="22" grpId="1" animBg="1"/>
      <p:bldP spid="26" grpId="0"/>
      <p:bldP spid="27" grpId="0"/>
      <p:bldP spid="28" grpId="0"/>
      <p:bldP spid="29" grpId="0"/>
      <p:bldP spid="30"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F192AF38-F135-B6EA-8630-FC4E26975FC9}"/>
              </a:ext>
            </a:extLst>
          </p:cNvPr>
          <p:cNvSpPr/>
          <p:nvPr/>
        </p:nvSpPr>
        <p:spPr>
          <a:xfrm>
            <a:off x="-3546686" y="-2006248"/>
            <a:ext cx="5963949" cy="5963949"/>
          </a:xfrm>
          <a:prstGeom prst="ellipse">
            <a:avLst/>
          </a:prstGeom>
          <a:gradFill flip="none" rotWithShape="1">
            <a:gsLst>
              <a:gs pos="0">
                <a:schemeClr val="accent1">
                  <a:lumMod val="20000"/>
                  <a:lumOff val="80000"/>
                </a:schemeClr>
              </a:gs>
              <a:gs pos="89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raphic 2">
            <a:extLst>
              <a:ext uri="{FF2B5EF4-FFF2-40B4-BE49-F238E27FC236}">
                <a16:creationId xmlns:a16="http://schemas.microsoft.com/office/drawing/2014/main" id="{08DEA937-B512-8E01-DEE7-AE2DDC36544C}"/>
              </a:ext>
            </a:extLst>
          </p:cNvPr>
          <p:cNvSpPr>
            <a:spLocks/>
          </p:cNvSpPr>
          <p:nvPr/>
        </p:nvSpPr>
        <p:spPr>
          <a:xfrm rot="10800000">
            <a:off x="-24308" y="4458487"/>
            <a:ext cx="1754998" cy="31845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accent1">
                  <a:lumMod val="20000"/>
                  <a:lumOff val="80000"/>
                  <a:alpha val="10000"/>
                </a:schemeClr>
              </a:gs>
              <a:gs pos="100000">
                <a:schemeClr val="accent1">
                  <a:lumMod val="20000"/>
                  <a:lumOff val="80000"/>
                  <a:alpha val="25000"/>
                </a:schemeClr>
              </a:gs>
            </a:gsLst>
            <a:lin ang="5400000" scaled="0"/>
          </a:gradFill>
          <a:ln w="3483" cap="flat">
            <a:noFill/>
            <a:prstDash val="solid"/>
            <a:miter/>
          </a:ln>
        </p:spPr>
        <p:txBody>
          <a:bodyPr rtlCol="0" anchor="ctr"/>
          <a:lstStyle/>
          <a:p>
            <a:endParaRPr lang="en-US"/>
          </a:p>
        </p:txBody>
      </p:sp>
      <p:sp>
        <p:nvSpPr>
          <p:cNvPr id="36" name="Rectangle 35">
            <a:extLst>
              <a:ext uri="{FF2B5EF4-FFF2-40B4-BE49-F238E27FC236}">
                <a16:creationId xmlns:a16="http://schemas.microsoft.com/office/drawing/2014/main" id="{4339E73D-DE8E-AC17-FDC7-97441437D1BA}"/>
              </a:ext>
            </a:extLst>
          </p:cNvPr>
          <p:cNvSpPr/>
          <p:nvPr/>
        </p:nvSpPr>
        <p:spPr>
          <a:xfrm>
            <a:off x="0" y="4668090"/>
            <a:ext cx="12192000" cy="694891"/>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C155B7FC-661A-1965-5CBC-78A86319A83C}"/>
              </a:ext>
            </a:extLst>
          </p:cNvPr>
          <p:cNvSpPr/>
          <p:nvPr/>
        </p:nvSpPr>
        <p:spPr>
          <a:xfrm rot="10800000">
            <a:off x="3453942" y="3790413"/>
            <a:ext cx="760401" cy="658737"/>
          </a:xfrm>
          <a:custGeom>
            <a:avLst/>
            <a:gdLst>
              <a:gd name="connsiteX0" fmla="*/ 565283 w 1224632"/>
              <a:gd name="connsiteY0" fmla="*/ 1060904 h 1060903"/>
              <a:gd name="connsiteX1" fmla="*/ 0 w 1224632"/>
              <a:gd name="connsiteY1" fmla="*/ 1060904 h 1060903"/>
              <a:gd name="connsiteX2" fmla="*/ 0 w 1224632"/>
              <a:gd name="connsiteY2" fmla="*/ 625627 h 1060903"/>
              <a:gd name="connsiteX3" fmla="*/ 100278 w 1224632"/>
              <a:gd name="connsiteY3" fmla="*/ 246257 h 1060903"/>
              <a:gd name="connsiteX4" fmla="*/ 443264 w 1224632"/>
              <a:gd name="connsiteY4" fmla="*/ 0 h 1060903"/>
              <a:gd name="connsiteX5" fmla="*/ 565283 w 1224632"/>
              <a:gd name="connsiteY5" fmla="*/ 231171 h 1060903"/>
              <a:gd name="connsiteX6" fmla="*/ 358516 w 1224632"/>
              <a:gd name="connsiteY6" fmla="*/ 370939 h 1060903"/>
              <a:gd name="connsiteX7" fmla="*/ 294622 w 1224632"/>
              <a:gd name="connsiteY7" fmla="*/ 535554 h 1060903"/>
              <a:gd name="connsiteX8" fmla="*/ 564840 w 1224632"/>
              <a:gd name="connsiteY8" fmla="*/ 535554 h 1060903"/>
              <a:gd name="connsiteX9" fmla="*/ 564840 w 1224632"/>
              <a:gd name="connsiteY9" fmla="*/ 1060904 h 1060903"/>
              <a:gd name="connsiteX10" fmla="*/ 1224633 w 1224632"/>
              <a:gd name="connsiteY10" fmla="*/ 1060904 h 1060903"/>
              <a:gd name="connsiteX11" fmla="*/ 658906 w 1224632"/>
              <a:gd name="connsiteY11" fmla="*/ 1060904 h 1060903"/>
              <a:gd name="connsiteX12" fmla="*/ 658906 w 1224632"/>
              <a:gd name="connsiteY12" fmla="*/ 625627 h 1060903"/>
              <a:gd name="connsiteX13" fmla="*/ 759184 w 1224632"/>
              <a:gd name="connsiteY13" fmla="*/ 246257 h 1060903"/>
              <a:gd name="connsiteX14" fmla="*/ 1102169 w 1224632"/>
              <a:gd name="connsiteY14" fmla="*/ 444 h 1060903"/>
              <a:gd name="connsiteX15" fmla="*/ 1224189 w 1224632"/>
              <a:gd name="connsiteY15" fmla="*/ 231615 h 1060903"/>
              <a:gd name="connsiteX16" fmla="*/ 1017421 w 1224632"/>
              <a:gd name="connsiteY16" fmla="*/ 371383 h 1060903"/>
              <a:gd name="connsiteX17" fmla="*/ 953527 w 1224632"/>
              <a:gd name="connsiteY17" fmla="*/ 535998 h 1060903"/>
              <a:gd name="connsiteX18" fmla="*/ 1223745 w 1224632"/>
              <a:gd name="connsiteY18" fmla="*/ 535998 h 1060903"/>
              <a:gd name="connsiteX19" fmla="*/ 1223745 w 1224632"/>
              <a:gd name="connsiteY19" fmla="*/ 1060904 h 106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4632" h="1060903">
                <a:moveTo>
                  <a:pt x="565283" y="1060904"/>
                </a:moveTo>
                <a:lnTo>
                  <a:pt x="0" y="1060904"/>
                </a:lnTo>
                <a:lnTo>
                  <a:pt x="0" y="625627"/>
                </a:lnTo>
                <a:cubicBezTo>
                  <a:pt x="0" y="465449"/>
                  <a:pt x="33278" y="338992"/>
                  <a:pt x="100278" y="246257"/>
                </a:cubicBezTo>
                <a:cubicBezTo>
                  <a:pt x="166834" y="153079"/>
                  <a:pt x="281311" y="70993"/>
                  <a:pt x="443264" y="0"/>
                </a:cubicBezTo>
                <a:lnTo>
                  <a:pt x="565283" y="231171"/>
                </a:lnTo>
                <a:cubicBezTo>
                  <a:pt x="465449" y="277761"/>
                  <a:pt x="396675" y="324350"/>
                  <a:pt x="358516" y="370939"/>
                </a:cubicBezTo>
                <a:cubicBezTo>
                  <a:pt x="320357" y="417085"/>
                  <a:pt x="299059" y="472104"/>
                  <a:pt x="294622" y="535554"/>
                </a:cubicBezTo>
                <a:lnTo>
                  <a:pt x="564840" y="535554"/>
                </a:lnTo>
                <a:lnTo>
                  <a:pt x="564840" y="1060904"/>
                </a:lnTo>
                <a:close/>
                <a:moveTo>
                  <a:pt x="1224633" y="1060904"/>
                </a:moveTo>
                <a:lnTo>
                  <a:pt x="658906" y="1060904"/>
                </a:lnTo>
                <a:lnTo>
                  <a:pt x="658906" y="625627"/>
                </a:lnTo>
                <a:cubicBezTo>
                  <a:pt x="658906" y="465449"/>
                  <a:pt x="692184" y="338992"/>
                  <a:pt x="759184" y="246257"/>
                </a:cubicBezTo>
                <a:cubicBezTo>
                  <a:pt x="825740" y="153523"/>
                  <a:pt x="940216" y="71437"/>
                  <a:pt x="1102169" y="444"/>
                </a:cubicBezTo>
                <a:lnTo>
                  <a:pt x="1224189" y="231615"/>
                </a:lnTo>
                <a:cubicBezTo>
                  <a:pt x="1124355" y="278204"/>
                  <a:pt x="1055580" y="324794"/>
                  <a:pt x="1017421" y="371383"/>
                </a:cubicBezTo>
                <a:cubicBezTo>
                  <a:pt x="979262" y="417528"/>
                  <a:pt x="957965" y="472548"/>
                  <a:pt x="953527" y="535998"/>
                </a:cubicBezTo>
                <a:lnTo>
                  <a:pt x="1223745" y="535998"/>
                </a:lnTo>
                <a:lnTo>
                  <a:pt x="1223745" y="1060904"/>
                </a:lnTo>
                <a:close/>
              </a:path>
            </a:pathLst>
          </a:custGeom>
          <a:gradFill>
            <a:gsLst>
              <a:gs pos="83000">
                <a:schemeClr val="accent1">
                  <a:lumMod val="20000"/>
                  <a:lumOff val="80000"/>
                </a:schemeClr>
              </a:gs>
              <a:gs pos="0">
                <a:schemeClr val="bg2">
                  <a:lumMod val="20000"/>
                  <a:lumOff val="80000"/>
                </a:schemeClr>
              </a:gs>
            </a:gsLst>
            <a:lin ang="18000000" scaled="0"/>
          </a:gradFill>
          <a:ln w="44223" cap="flat">
            <a:noFill/>
            <a:prstDash val="solid"/>
            <a:miter/>
          </a:ln>
        </p:spPr>
        <p:txBody>
          <a:bodyPr rtlCol="0" anchor="ctr"/>
          <a:lstStyle/>
          <a:p>
            <a:endParaRPr lang="uk-UA"/>
          </a:p>
        </p:txBody>
      </p:sp>
      <p:sp>
        <p:nvSpPr>
          <p:cNvPr id="33" name="Freeform: Shape 32">
            <a:extLst>
              <a:ext uri="{FF2B5EF4-FFF2-40B4-BE49-F238E27FC236}">
                <a16:creationId xmlns:a16="http://schemas.microsoft.com/office/drawing/2014/main" id="{343F2EDA-461A-4AA2-30EF-DEE83AAF249C}"/>
              </a:ext>
            </a:extLst>
          </p:cNvPr>
          <p:cNvSpPr/>
          <p:nvPr/>
        </p:nvSpPr>
        <p:spPr>
          <a:xfrm rot="10800000">
            <a:off x="6022517" y="3790413"/>
            <a:ext cx="760401" cy="658737"/>
          </a:xfrm>
          <a:custGeom>
            <a:avLst/>
            <a:gdLst>
              <a:gd name="connsiteX0" fmla="*/ 565283 w 1224632"/>
              <a:gd name="connsiteY0" fmla="*/ 1060904 h 1060903"/>
              <a:gd name="connsiteX1" fmla="*/ 0 w 1224632"/>
              <a:gd name="connsiteY1" fmla="*/ 1060904 h 1060903"/>
              <a:gd name="connsiteX2" fmla="*/ 0 w 1224632"/>
              <a:gd name="connsiteY2" fmla="*/ 625627 h 1060903"/>
              <a:gd name="connsiteX3" fmla="*/ 100278 w 1224632"/>
              <a:gd name="connsiteY3" fmla="*/ 246257 h 1060903"/>
              <a:gd name="connsiteX4" fmla="*/ 443264 w 1224632"/>
              <a:gd name="connsiteY4" fmla="*/ 0 h 1060903"/>
              <a:gd name="connsiteX5" fmla="*/ 565283 w 1224632"/>
              <a:gd name="connsiteY5" fmla="*/ 231171 h 1060903"/>
              <a:gd name="connsiteX6" fmla="*/ 358516 w 1224632"/>
              <a:gd name="connsiteY6" fmla="*/ 370939 h 1060903"/>
              <a:gd name="connsiteX7" fmla="*/ 294622 w 1224632"/>
              <a:gd name="connsiteY7" fmla="*/ 535554 h 1060903"/>
              <a:gd name="connsiteX8" fmla="*/ 564840 w 1224632"/>
              <a:gd name="connsiteY8" fmla="*/ 535554 h 1060903"/>
              <a:gd name="connsiteX9" fmla="*/ 564840 w 1224632"/>
              <a:gd name="connsiteY9" fmla="*/ 1060904 h 1060903"/>
              <a:gd name="connsiteX10" fmla="*/ 1224633 w 1224632"/>
              <a:gd name="connsiteY10" fmla="*/ 1060904 h 1060903"/>
              <a:gd name="connsiteX11" fmla="*/ 658906 w 1224632"/>
              <a:gd name="connsiteY11" fmla="*/ 1060904 h 1060903"/>
              <a:gd name="connsiteX12" fmla="*/ 658906 w 1224632"/>
              <a:gd name="connsiteY12" fmla="*/ 625627 h 1060903"/>
              <a:gd name="connsiteX13" fmla="*/ 759184 w 1224632"/>
              <a:gd name="connsiteY13" fmla="*/ 246257 h 1060903"/>
              <a:gd name="connsiteX14" fmla="*/ 1102169 w 1224632"/>
              <a:gd name="connsiteY14" fmla="*/ 444 h 1060903"/>
              <a:gd name="connsiteX15" fmla="*/ 1224189 w 1224632"/>
              <a:gd name="connsiteY15" fmla="*/ 231615 h 1060903"/>
              <a:gd name="connsiteX16" fmla="*/ 1017421 w 1224632"/>
              <a:gd name="connsiteY16" fmla="*/ 371383 h 1060903"/>
              <a:gd name="connsiteX17" fmla="*/ 953527 w 1224632"/>
              <a:gd name="connsiteY17" fmla="*/ 535998 h 1060903"/>
              <a:gd name="connsiteX18" fmla="*/ 1223745 w 1224632"/>
              <a:gd name="connsiteY18" fmla="*/ 535998 h 1060903"/>
              <a:gd name="connsiteX19" fmla="*/ 1223745 w 1224632"/>
              <a:gd name="connsiteY19" fmla="*/ 1060904 h 106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4632" h="1060903">
                <a:moveTo>
                  <a:pt x="565283" y="1060904"/>
                </a:moveTo>
                <a:lnTo>
                  <a:pt x="0" y="1060904"/>
                </a:lnTo>
                <a:lnTo>
                  <a:pt x="0" y="625627"/>
                </a:lnTo>
                <a:cubicBezTo>
                  <a:pt x="0" y="465449"/>
                  <a:pt x="33278" y="338992"/>
                  <a:pt x="100278" y="246257"/>
                </a:cubicBezTo>
                <a:cubicBezTo>
                  <a:pt x="166834" y="153079"/>
                  <a:pt x="281311" y="70993"/>
                  <a:pt x="443264" y="0"/>
                </a:cubicBezTo>
                <a:lnTo>
                  <a:pt x="565283" y="231171"/>
                </a:lnTo>
                <a:cubicBezTo>
                  <a:pt x="465449" y="277761"/>
                  <a:pt x="396675" y="324350"/>
                  <a:pt x="358516" y="370939"/>
                </a:cubicBezTo>
                <a:cubicBezTo>
                  <a:pt x="320357" y="417085"/>
                  <a:pt x="299059" y="472104"/>
                  <a:pt x="294622" y="535554"/>
                </a:cubicBezTo>
                <a:lnTo>
                  <a:pt x="564840" y="535554"/>
                </a:lnTo>
                <a:lnTo>
                  <a:pt x="564840" y="1060904"/>
                </a:lnTo>
                <a:close/>
                <a:moveTo>
                  <a:pt x="1224633" y="1060904"/>
                </a:moveTo>
                <a:lnTo>
                  <a:pt x="658906" y="1060904"/>
                </a:lnTo>
                <a:lnTo>
                  <a:pt x="658906" y="625627"/>
                </a:lnTo>
                <a:cubicBezTo>
                  <a:pt x="658906" y="465449"/>
                  <a:pt x="692184" y="338992"/>
                  <a:pt x="759184" y="246257"/>
                </a:cubicBezTo>
                <a:cubicBezTo>
                  <a:pt x="825740" y="153523"/>
                  <a:pt x="940216" y="71437"/>
                  <a:pt x="1102169" y="444"/>
                </a:cubicBezTo>
                <a:lnTo>
                  <a:pt x="1224189" y="231615"/>
                </a:lnTo>
                <a:cubicBezTo>
                  <a:pt x="1124355" y="278204"/>
                  <a:pt x="1055580" y="324794"/>
                  <a:pt x="1017421" y="371383"/>
                </a:cubicBezTo>
                <a:cubicBezTo>
                  <a:pt x="979262" y="417528"/>
                  <a:pt x="957965" y="472548"/>
                  <a:pt x="953527" y="535998"/>
                </a:cubicBezTo>
                <a:lnTo>
                  <a:pt x="1223745" y="535998"/>
                </a:lnTo>
                <a:lnTo>
                  <a:pt x="1223745" y="1060904"/>
                </a:lnTo>
                <a:close/>
              </a:path>
            </a:pathLst>
          </a:custGeom>
          <a:gradFill>
            <a:gsLst>
              <a:gs pos="83000">
                <a:schemeClr val="accent1">
                  <a:lumMod val="20000"/>
                  <a:lumOff val="80000"/>
                </a:schemeClr>
              </a:gs>
              <a:gs pos="0">
                <a:schemeClr val="bg2">
                  <a:lumMod val="20000"/>
                  <a:lumOff val="80000"/>
                </a:schemeClr>
              </a:gs>
            </a:gsLst>
            <a:lin ang="18000000" scaled="0"/>
          </a:gradFill>
          <a:ln w="44223" cap="flat">
            <a:noFill/>
            <a:prstDash val="solid"/>
            <a:miter/>
          </a:ln>
        </p:spPr>
        <p:txBody>
          <a:bodyPr rtlCol="0" anchor="ctr"/>
          <a:lstStyle/>
          <a:p>
            <a:endParaRPr lang="uk-UA" dirty="0"/>
          </a:p>
        </p:txBody>
      </p:sp>
      <p:sp>
        <p:nvSpPr>
          <p:cNvPr id="34" name="Freeform: Shape 33">
            <a:extLst>
              <a:ext uri="{FF2B5EF4-FFF2-40B4-BE49-F238E27FC236}">
                <a16:creationId xmlns:a16="http://schemas.microsoft.com/office/drawing/2014/main" id="{88D52ACC-3D4C-117A-25E8-EA1EA871A95D}"/>
              </a:ext>
            </a:extLst>
          </p:cNvPr>
          <p:cNvSpPr/>
          <p:nvPr/>
        </p:nvSpPr>
        <p:spPr>
          <a:xfrm rot="10800000">
            <a:off x="8591091" y="3790413"/>
            <a:ext cx="760401" cy="658737"/>
          </a:xfrm>
          <a:custGeom>
            <a:avLst/>
            <a:gdLst>
              <a:gd name="connsiteX0" fmla="*/ 565283 w 1224632"/>
              <a:gd name="connsiteY0" fmla="*/ 1060904 h 1060903"/>
              <a:gd name="connsiteX1" fmla="*/ 0 w 1224632"/>
              <a:gd name="connsiteY1" fmla="*/ 1060904 h 1060903"/>
              <a:gd name="connsiteX2" fmla="*/ 0 w 1224632"/>
              <a:gd name="connsiteY2" fmla="*/ 625627 h 1060903"/>
              <a:gd name="connsiteX3" fmla="*/ 100278 w 1224632"/>
              <a:gd name="connsiteY3" fmla="*/ 246257 h 1060903"/>
              <a:gd name="connsiteX4" fmla="*/ 443264 w 1224632"/>
              <a:gd name="connsiteY4" fmla="*/ 0 h 1060903"/>
              <a:gd name="connsiteX5" fmla="*/ 565283 w 1224632"/>
              <a:gd name="connsiteY5" fmla="*/ 231171 h 1060903"/>
              <a:gd name="connsiteX6" fmla="*/ 358516 w 1224632"/>
              <a:gd name="connsiteY6" fmla="*/ 370939 h 1060903"/>
              <a:gd name="connsiteX7" fmla="*/ 294622 w 1224632"/>
              <a:gd name="connsiteY7" fmla="*/ 535554 h 1060903"/>
              <a:gd name="connsiteX8" fmla="*/ 564840 w 1224632"/>
              <a:gd name="connsiteY8" fmla="*/ 535554 h 1060903"/>
              <a:gd name="connsiteX9" fmla="*/ 564840 w 1224632"/>
              <a:gd name="connsiteY9" fmla="*/ 1060904 h 1060903"/>
              <a:gd name="connsiteX10" fmla="*/ 1224633 w 1224632"/>
              <a:gd name="connsiteY10" fmla="*/ 1060904 h 1060903"/>
              <a:gd name="connsiteX11" fmla="*/ 658906 w 1224632"/>
              <a:gd name="connsiteY11" fmla="*/ 1060904 h 1060903"/>
              <a:gd name="connsiteX12" fmla="*/ 658906 w 1224632"/>
              <a:gd name="connsiteY12" fmla="*/ 625627 h 1060903"/>
              <a:gd name="connsiteX13" fmla="*/ 759184 w 1224632"/>
              <a:gd name="connsiteY13" fmla="*/ 246257 h 1060903"/>
              <a:gd name="connsiteX14" fmla="*/ 1102169 w 1224632"/>
              <a:gd name="connsiteY14" fmla="*/ 444 h 1060903"/>
              <a:gd name="connsiteX15" fmla="*/ 1224189 w 1224632"/>
              <a:gd name="connsiteY15" fmla="*/ 231615 h 1060903"/>
              <a:gd name="connsiteX16" fmla="*/ 1017421 w 1224632"/>
              <a:gd name="connsiteY16" fmla="*/ 371383 h 1060903"/>
              <a:gd name="connsiteX17" fmla="*/ 953527 w 1224632"/>
              <a:gd name="connsiteY17" fmla="*/ 535998 h 1060903"/>
              <a:gd name="connsiteX18" fmla="*/ 1223745 w 1224632"/>
              <a:gd name="connsiteY18" fmla="*/ 535998 h 1060903"/>
              <a:gd name="connsiteX19" fmla="*/ 1223745 w 1224632"/>
              <a:gd name="connsiteY19" fmla="*/ 1060904 h 106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4632" h="1060903">
                <a:moveTo>
                  <a:pt x="565283" y="1060904"/>
                </a:moveTo>
                <a:lnTo>
                  <a:pt x="0" y="1060904"/>
                </a:lnTo>
                <a:lnTo>
                  <a:pt x="0" y="625627"/>
                </a:lnTo>
                <a:cubicBezTo>
                  <a:pt x="0" y="465449"/>
                  <a:pt x="33278" y="338992"/>
                  <a:pt x="100278" y="246257"/>
                </a:cubicBezTo>
                <a:cubicBezTo>
                  <a:pt x="166834" y="153079"/>
                  <a:pt x="281311" y="70993"/>
                  <a:pt x="443264" y="0"/>
                </a:cubicBezTo>
                <a:lnTo>
                  <a:pt x="565283" y="231171"/>
                </a:lnTo>
                <a:cubicBezTo>
                  <a:pt x="465449" y="277761"/>
                  <a:pt x="396675" y="324350"/>
                  <a:pt x="358516" y="370939"/>
                </a:cubicBezTo>
                <a:cubicBezTo>
                  <a:pt x="320357" y="417085"/>
                  <a:pt x="299059" y="472104"/>
                  <a:pt x="294622" y="535554"/>
                </a:cubicBezTo>
                <a:lnTo>
                  <a:pt x="564840" y="535554"/>
                </a:lnTo>
                <a:lnTo>
                  <a:pt x="564840" y="1060904"/>
                </a:lnTo>
                <a:close/>
                <a:moveTo>
                  <a:pt x="1224633" y="1060904"/>
                </a:moveTo>
                <a:lnTo>
                  <a:pt x="658906" y="1060904"/>
                </a:lnTo>
                <a:lnTo>
                  <a:pt x="658906" y="625627"/>
                </a:lnTo>
                <a:cubicBezTo>
                  <a:pt x="658906" y="465449"/>
                  <a:pt x="692184" y="338992"/>
                  <a:pt x="759184" y="246257"/>
                </a:cubicBezTo>
                <a:cubicBezTo>
                  <a:pt x="825740" y="153523"/>
                  <a:pt x="940216" y="71437"/>
                  <a:pt x="1102169" y="444"/>
                </a:cubicBezTo>
                <a:lnTo>
                  <a:pt x="1224189" y="231615"/>
                </a:lnTo>
                <a:cubicBezTo>
                  <a:pt x="1124355" y="278204"/>
                  <a:pt x="1055580" y="324794"/>
                  <a:pt x="1017421" y="371383"/>
                </a:cubicBezTo>
                <a:cubicBezTo>
                  <a:pt x="979262" y="417528"/>
                  <a:pt x="957965" y="472548"/>
                  <a:pt x="953527" y="535998"/>
                </a:cubicBezTo>
                <a:lnTo>
                  <a:pt x="1223745" y="535998"/>
                </a:lnTo>
                <a:lnTo>
                  <a:pt x="1223745" y="1060904"/>
                </a:lnTo>
                <a:close/>
              </a:path>
            </a:pathLst>
          </a:custGeom>
          <a:gradFill>
            <a:gsLst>
              <a:gs pos="83000">
                <a:schemeClr val="accent1">
                  <a:lumMod val="20000"/>
                  <a:lumOff val="80000"/>
                </a:schemeClr>
              </a:gs>
              <a:gs pos="0">
                <a:schemeClr val="bg2">
                  <a:lumMod val="20000"/>
                  <a:lumOff val="80000"/>
                </a:schemeClr>
              </a:gs>
            </a:gsLst>
            <a:lin ang="18000000" scaled="0"/>
          </a:gradFill>
          <a:ln w="44223" cap="flat">
            <a:noFill/>
            <a:prstDash val="solid"/>
            <a:miter/>
          </a:ln>
        </p:spPr>
        <p:txBody>
          <a:bodyPr rtlCol="0" anchor="ctr"/>
          <a:lstStyle/>
          <a:p>
            <a:endParaRPr lang="uk-UA"/>
          </a:p>
        </p:txBody>
      </p:sp>
      <p:sp>
        <p:nvSpPr>
          <p:cNvPr id="35" name="Freeform: Shape 34">
            <a:extLst>
              <a:ext uri="{FF2B5EF4-FFF2-40B4-BE49-F238E27FC236}">
                <a16:creationId xmlns:a16="http://schemas.microsoft.com/office/drawing/2014/main" id="{EEF5CF74-F475-27FD-0DB7-6C6531D4C487}"/>
              </a:ext>
            </a:extLst>
          </p:cNvPr>
          <p:cNvSpPr/>
          <p:nvPr/>
        </p:nvSpPr>
        <p:spPr>
          <a:xfrm rot="10800000">
            <a:off x="11159665" y="3790414"/>
            <a:ext cx="760401" cy="658737"/>
          </a:xfrm>
          <a:custGeom>
            <a:avLst/>
            <a:gdLst>
              <a:gd name="connsiteX0" fmla="*/ 565283 w 1224632"/>
              <a:gd name="connsiteY0" fmla="*/ 1060904 h 1060903"/>
              <a:gd name="connsiteX1" fmla="*/ 0 w 1224632"/>
              <a:gd name="connsiteY1" fmla="*/ 1060904 h 1060903"/>
              <a:gd name="connsiteX2" fmla="*/ 0 w 1224632"/>
              <a:gd name="connsiteY2" fmla="*/ 625627 h 1060903"/>
              <a:gd name="connsiteX3" fmla="*/ 100278 w 1224632"/>
              <a:gd name="connsiteY3" fmla="*/ 246257 h 1060903"/>
              <a:gd name="connsiteX4" fmla="*/ 443264 w 1224632"/>
              <a:gd name="connsiteY4" fmla="*/ 0 h 1060903"/>
              <a:gd name="connsiteX5" fmla="*/ 565283 w 1224632"/>
              <a:gd name="connsiteY5" fmla="*/ 231171 h 1060903"/>
              <a:gd name="connsiteX6" fmla="*/ 358516 w 1224632"/>
              <a:gd name="connsiteY6" fmla="*/ 370939 h 1060903"/>
              <a:gd name="connsiteX7" fmla="*/ 294622 w 1224632"/>
              <a:gd name="connsiteY7" fmla="*/ 535554 h 1060903"/>
              <a:gd name="connsiteX8" fmla="*/ 564840 w 1224632"/>
              <a:gd name="connsiteY8" fmla="*/ 535554 h 1060903"/>
              <a:gd name="connsiteX9" fmla="*/ 564840 w 1224632"/>
              <a:gd name="connsiteY9" fmla="*/ 1060904 h 1060903"/>
              <a:gd name="connsiteX10" fmla="*/ 1224633 w 1224632"/>
              <a:gd name="connsiteY10" fmla="*/ 1060904 h 1060903"/>
              <a:gd name="connsiteX11" fmla="*/ 658906 w 1224632"/>
              <a:gd name="connsiteY11" fmla="*/ 1060904 h 1060903"/>
              <a:gd name="connsiteX12" fmla="*/ 658906 w 1224632"/>
              <a:gd name="connsiteY12" fmla="*/ 625627 h 1060903"/>
              <a:gd name="connsiteX13" fmla="*/ 759184 w 1224632"/>
              <a:gd name="connsiteY13" fmla="*/ 246257 h 1060903"/>
              <a:gd name="connsiteX14" fmla="*/ 1102169 w 1224632"/>
              <a:gd name="connsiteY14" fmla="*/ 444 h 1060903"/>
              <a:gd name="connsiteX15" fmla="*/ 1224189 w 1224632"/>
              <a:gd name="connsiteY15" fmla="*/ 231615 h 1060903"/>
              <a:gd name="connsiteX16" fmla="*/ 1017421 w 1224632"/>
              <a:gd name="connsiteY16" fmla="*/ 371383 h 1060903"/>
              <a:gd name="connsiteX17" fmla="*/ 953527 w 1224632"/>
              <a:gd name="connsiteY17" fmla="*/ 535998 h 1060903"/>
              <a:gd name="connsiteX18" fmla="*/ 1223745 w 1224632"/>
              <a:gd name="connsiteY18" fmla="*/ 535998 h 1060903"/>
              <a:gd name="connsiteX19" fmla="*/ 1223745 w 1224632"/>
              <a:gd name="connsiteY19" fmla="*/ 1060904 h 106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4632" h="1060903">
                <a:moveTo>
                  <a:pt x="565283" y="1060904"/>
                </a:moveTo>
                <a:lnTo>
                  <a:pt x="0" y="1060904"/>
                </a:lnTo>
                <a:lnTo>
                  <a:pt x="0" y="625627"/>
                </a:lnTo>
                <a:cubicBezTo>
                  <a:pt x="0" y="465449"/>
                  <a:pt x="33278" y="338992"/>
                  <a:pt x="100278" y="246257"/>
                </a:cubicBezTo>
                <a:cubicBezTo>
                  <a:pt x="166834" y="153079"/>
                  <a:pt x="281311" y="70993"/>
                  <a:pt x="443264" y="0"/>
                </a:cubicBezTo>
                <a:lnTo>
                  <a:pt x="565283" y="231171"/>
                </a:lnTo>
                <a:cubicBezTo>
                  <a:pt x="465449" y="277761"/>
                  <a:pt x="396675" y="324350"/>
                  <a:pt x="358516" y="370939"/>
                </a:cubicBezTo>
                <a:cubicBezTo>
                  <a:pt x="320357" y="417085"/>
                  <a:pt x="299059" y="472104"/>
                  <a:pt x="294622" y="535554"/>
                </a:cubicBezTo>
                <a:lnTo>
                  <a:pt x="564840" y="535554"/>
                </a:lnTo>
                <a:lnTo>
                  <a:pt x="564840" y="1060904"/>
                </a:lnTo>
                <a:close/>
                <a:moveTo>
                  <a:pt x="1224633" y="1060904"/>
                </a:moveTo>
                <a:lnTo>
                  <a:pt x="658906" y="1060904"/>
                </a:lnTo>
                <a:lnTo>
                  <a:pt x="658906" y="625627"/>
                </a:lnTo>
                <a:cubicBezTo>
                  <a:pt x="658906" y="465449"/>
                  <a:pt x="692184" y="338992"/>
                  <a:pt x="759184" y="246257"/>
                </a:cubicBezTo>
                <a:cubicBezTo>
                  <a:pt x="825740" y="153523"/>
                  <a:pt x="940216" y="71437"/>
                  <a:pt x="1102169" y="444"/>
                </a:cubicBezTo>
                <a:lnTo>
                  <a:pt x="1224189" y="231615"/>
                </a:lnTo>
                <a:cubicBezTo>
                  <a:pt x="1124355" y="278204"/>
                  <a:pt x="1055580" y="324794"/>
                  <a:pt x="1017421" y="371383"/>
                </a:cubicBezTo>
                <a:cubicBezTo>
                  <a:pt x="979262" y="417528"/>
                  <a:pt x="957965" y="472548"/>
                  <a:pt x="953527" y="535998"/>
                </a:cubicBezTo>
                <a:lnTo>
                  <a:pt x="1223745" y="535998"/>
                </a:lnTo>
                <a:lnTo>
                  <a:pt x="1223745" y="1060904"/>
                </a:lnTo>
                <a:close/>
              </a:path>
            </a:pathLst>
          </a:custGeom>
          <a:gradFill>
            <a:gsLst>
              <a:gs pos="83000">
                <a:schemeClr val="accent1">
                  <a:lumMod val="20000"/>
                  <a:lumOff val="80000"/>
                </a:schemeClr>
              </a:gs>
              <a:gs pos="0">
                <a:schemeClr val="bg2">
                  <a:lumMod val="20000"/>
                  <a:lumOff val="80000"/>
                </a:schemeClr>
              </a:gs>
            </a:gsLst>
            <a:lin ang="18000000" scaled="0"/>
          </a:gradFill>
          <a:ln w="44223" cap="flat">
            <a:noFill/>
            <a:prstDash val="solid"/>
            <a:miter/>
          </a:ln>
        </p:spPr>
        <p:txBody>
          <a:bodyPr rtlCol="0" anchor="ctr"/>
          <a:lstStyle/>
          <a:p>
            <a:endParaRPr lang="uk-UA"/>
          </a:p>
        </p:txBody>
      </p:sp>
      <p:sp>
        <p:nvSpPr>
          <p:cNvPr id="26" name="Content Placeholder 4">
            <a:extLst>
              <a:ext uri="{FF2B5EF4-FFF2-40B4-BE49-F238E27FC236}">
                <a16:creationId xmlns:a16="http://schemas.microsoft.com/office/drawing/2014/main" id="{50C41A7F-8E54-8DD4-D40F-33DDDA0FE385}"/>
              </a:ext>
            </a:extLst>
          </p:cNvPr>
          <p:cNvSpPr txBox="1">
            <a:spLocks/>
          </p:cNvSpPr>
          <p:nvPr/>
        </p:nvSpPr>
        <p:spPr>
          <a:xfrm>
            <a:off x="1526192" y="3341754"/>
            <a:ext cx="2107620" cy="615947"/>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ontserrat" panose="00000500000000000000" pitchFamily="50" charset="0"/>
              </a:rPr>
              <a:t>Be more productive at work with less effort</a:t>
            </a:r>
          </a:p>
        </p:txBody>
      </p:sp>
      <p:sp>
        <p:nvSpPr>
          <p:cNvPr id="27" name="Content Placeholder 4">
            <a:extLst>
              <a:ext uri="{FF2B5EF4-FFF2-40B4-BE49-F238E27FC236}">
                <a16:creationId xmlns:a16="http://schemas.microsoft.com/office/drawing/2014/main" id="{DAA992F9-9470-E926-0765-CA5E1F091B9F}"/>
              </a:ext>
            </a:extLst>
          </p:cNvPr>
          <p:cNvSpPr txBox="1">
            <a:spLocks/>
          </p:cNvSpPr>
          <p:nvPr/>
        </p:nvSpPr>
        <p:spPr>
          <a:xfrm>
            <a:off x="4122935" y="3341754"/>
            <a:ext cx="2432625" cy="615947"/>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ontserrat" panose="00000500000000000000" pitchFamily="50" charset="0"/>
              </a:rPr>
              <a:t>Get started for free</a:t>
            </a:r>
            <a:br>
              <a:rPr lang="en-US" dirty="0">
                <a:latin typeface="Montserrat" panose="00000500000000000000" pitchFamily="50" charset="0"/>
              </a:rPr>
            </a:br>
            <a:r>
              <a:rPr lang="en-US" dirty="0">
                <a:latin typeface="Montserrat" panose="00000500000000000000" pitchFamily="50" charset="0"/>
              </a:rPr>
              <a:t>today</a:t>
            </a:r>
          </a:p>
        </p:txBody>
      </p:sp>
      <p:sp>
        <p:nvSpPr>
          <p:cNvPr id="28" name="Content Placeholder 4">
            <a:extLst>
              <a:ext uri="{FF2B5EF4-FFF2-40B4-BE49-F238E27FC236}">
                <a16:creationId xmlns:a16="http://schemas.microsoft.com/office/drawing/2014/main" id="{9235173E-24C7-44BD-E715-70AEB89800C5}"/>
              </a:ext>
            </a:extLst>
          </p:cNvPr>
          <p:cNvSpPr txBox="1">
            <a:spLocks/>
          </p:cNvSpPr>
          <p:nvPr/>
        </p:nvSpPr>
        <p:spPr>
          <a:xfrm>
            <a:off x="6669357" y="3341754"/>
            <a:ext cx="1807936" cy="615947"/>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ontserrat" panose="00000500000000000000" pitchFamily="50" charset="0"/>
              </a:rPr>
              <a:t>Zero commitment, cancel anytime </a:t>
            </a:r>
          </a:p>
        </p:txBody>
      </p:sp>
      <p:sp>
        <p:nvSpPr>
          <p:cNvPr id="29" name="Content Placeholder 4">
            <a:extLst>
              <a:ext uri="{FF2B5EF4-FFF2-40B4-BE49-F238E27FC236}">
                <a16:creationId xmlns:a16="http://schemas.microsoft.com/office/drawing/2014/main" id="{D094E37F-119D-6CB0-916E-038969A2166D}"/>
              </a:ext>
            </a:extLst>
          </p:cNvPr>
          <p:cNvSpPr txBox="1">
            <a:spLocks/>
          </p:cNvSpPr>
          <p:nvPr/>
        </p:nvSpPr>
        <p:spPr>
          <a:xfrm>
            <a:off x="9267819" y="3341754"/>
            <a:ext cx="2035294" cy="615947"/>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Montserrat" panose="00000500000000000000" pitchFamily="50" charset="0"/>
              </a:rPr>
              <a:t>Schedule free demo with our expert today</a:t>
            </a:r>
          </a:p>
        </p:txBody>
      </p:sp>
      <p:sp>
        <p:nvSpPr>
          <p:cNvPr id="2" name="Title 1">
            <a:extLst>
              <a:ext uri="{FF2B5EF4-FFF2-40B4-BE49-F238E27FC236}">
                <a16:creationId xmlns:a16="http://schemas.microsoft.com/office/drawing/2014/main" id="{8EE72107-3C93-B20C-37C2-AAEAE5D37D65}"/>
              </a:ext>
            </a:extLst>
          </p:cNvPr>
          <p:cNvSpPr>
            <a:spLocks noGrp="1"/>
          </p:cNvSpPr>
          <p:nvPr>
            <p:ph type="title"/>
          </p:nvPr>
        </p:nvSpPr>
        <p:spPr>
          <a:xfrm>
            <a:off x="533400" y="826994"/>
            <a:ext cx="11125200" cy="914400"/>
          </a:xfrm>
        </p:spPr>
        <p:txBody>
          <a:bodyPr/>
          <a:lstStyle/>
          <a:p>
            <a:pPr algn="ctr"/>
            <a:r>
              <a:rPr lang="en-US" dirty="0"/>
              <a:t>Value Prop </a:t>
            </a:r>
            <a:r>
              <a:rPr lang="en-US" dirty="0">
                <a:solidFill>
                  <a:schemeClr val="accent1"/>
                </a:solidFill>
              </a:rPr>
              <a:t>Booster</a:t>
            </a:r>
          </a:p>
        </p:txBody>
      </p:sp>
      <p:sp>
        <p:nvSpPr>
          <p:cNvPr id="5" name="Rectangle: Rounded Corners 4">
            <a:extLst>
              <a:ext uri="{FF2B5EF4-FFF2-40B4-BE49-F238E27FC236}">
                <a16:creationId xmlns:a16="http://schemas.microsoft.com/office/drawing/2014/main" id="{5026AD63-BB9F-B7B9-977B-BB2217FB17B9}"/>
              </a:ext>
            </a:extLst>
          </p:cNvPr>
          <p:cNvSpPr/>
          <p:nvPr/>
        </p:nvSpPr>
        <p:spPr>
          <a:xfrm>
            <a:off x="1418970" y="2237204"/>
            <a:ext cx="2432304"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Basic value </a:t>
            </a:r>
            <a:r>
              <a:rPr lang="en-US" sz="1400" b="1" dirty="0">
                <a:solidFill>
                  <a:srgbClr val="FFFFFF"/>
                </a:solidFill>
                <a:latin typeface="Montserrat" panose="00000500000000000000" pitchFamily="50" charset="0"/>
              </a:rPr>
              <a:t>p</a:t>
            </a:r>
            <a:r>
              <a:rPr kumimoji="0" lang="en-US" sz="1400" b="1" i="0" u="none" strike="noStrike" kern="1200" cap="none" spc="0" normalizeH="0" baseline="0" noProof="0" dirty="0" err="1">
                <a:ln>
                  <a:noFill/>
                </a:ln>
                <a:solidFill>
                  <a:srgbClr val="FFFFFF"/>
                </a:solidFill>
                <a:effectLst/>
                <a:uLnTx/>
                <a:uFillTx/>
                <a:latin typeface="Montserrat" panose="00000500000000000000" pitchFamily="50" charset="0"/>
              </a:rPr>
              <a:t>rop</a:t>
            </a:r>
            <a:endParaRPr kumimoji="0" lang="en-US" sz="1400" b="1"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6" name="Content Placeholder 4">
            <a:extLst>
              <a:ext uri="{FF2B5EF4-FFF2-40B4-BE49-F238E27FC236}">
                <a16:creationId xmlns:a16="http://schemas.microsoft.com/office/drawing/2014/main" id="{6C8F1179-25C4-5CF7-DA27-2C1E52EF3016}"/>
              </a:ext>
            </a:extLst>
          </p:cNvPr>
          <p:cNvSpPr txBox="1">
            <a:spLocks/>
          </p:cNvSpPr>
          <p:nvPr/>
        </p:nvSpPr>
        <p:spPr>
          <a:xfrm>
            <a:off x="2320797" y="4888595"/>
            <a:ext cx="628650"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accent1"/>
                </a:solidFill>
                <a:latin typeface="Montserrat ExtraBold" panose="00000900000000000000" pitchFamily="50" charset="0"/>
              </a:rPr>
              <a:t>N/A</a:t>
            </a:r>
          </a:p>
        </p:txBody>
      </p:sp>
      <p:sp>
        <p:nvSpPr>
          <p:cNvPr id="7" name="Content Placeholder 4">
            <a:extLst>
              <a:ext uri="{FF2B5EF4-FFF2-40B4-BE49-F238E27FC236}">
                <a16:creationId xmlns:a16="http://schemas.microsoft.com/office/drawing/2014/main" id="{F5319F8F-67D3-289B-DC26-F8A0CE081841}"/>
              </a:ext>
            </a:extLst>
          </p:cNvPr>
          <p:cNvSpPr txBox="1">
            <a:spLocks/>
          </p:cNvSpPr>
          <p:nvPr/>
        </p:nvSpPr>
        <p:spPr>
          <a:xfrm>
            <a:off x="318083" y="3341754"/>
            <a:ext cx="850897" cy="238124"/>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Montserrat" panose="00000500000000000000" pitchFamily="50" charset="0"/>
              </a:rPr>
              <a:t>Verbiage</a:t>
            </a:r>
          </a:p>
        </p:txBody>
      </p:sp>
      <p:sp>
        <p:nvSpPr>
          <p:cNvPr id="9" name="Content Placeholder 4">
            <a:extLst>
              <a:ext uri="{FF2B5EF4-FFF2-40B4-BE49-F238E27FC236}">
                <a16:creationId xmlns:a16="http://schemas.microsoft.com/office/drawing/2014/main" id="{B7D3EE68-1AEC-589A-1F0F-747F7B4ED429}"/>
              </a:ext>
            </a:extLst>
          </p:cNvPr>
          <p:cNvSpPr txBox="1">
            <a:spLocks/>
          </p:cNvSpPr>
          <p:nvPr/>
        </p:nvSpPr>
        <p:spPr>
          <a:xfrm>
            <a:off x="318083" y="4908129"/>
            <a:ext cx="850897"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Montserrat" panose="00000500000000000000" pitchFamily="50" charset="0"/>
              </a:rPr>
              <a:t>CTR</a:t>
            </a:r>
          </a:p>
        </p:txBody>
      </p:sp>
      <p:sp>
        <p:nvSpPr>
          <p:cNvPr id="21" name="Rectangle: Rounded Corners 20">
            <a:extLst>
              <a:ext uri="{FF2B5EF4-FFF2-40B4-BE49-F238E27FC236}">
                <a16:creationId xmlns:a16="http://schemas.microsoft.com/office/drawing/2014/main" id="{EDB76457-7F56-169E-3D26-08F655F52AC1}"/>
              </a:ext>
            </a:extLst>
          </p:cNvPr>
          <p:cNvSpPr/>
          <p:nvPr/>
        </p:nvSpPr>
        <p:spPr>
          <a:xfrm>
            <a:off x="3987224" y="2237204"/>
            <a:ext cx="2432625"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With booster option A</a:t>
            </a:r>
          </a:p>
        </p:txBody>
      </p:sp>
      <p:sp>
        <p:nvSpPr>
          <p:cNvPr id="23" name="Rectangle: Rounded Corners 22">
            <a:extLst>
              <a:ext uri="{FF2B5EF4-FFF2-40B4-BE49-F238E27FC236}">
                <a16:creationId xmlns:a16="http://schemas.microsoft.com/office/drawing/2014/main" id="{9CD7A8C8-E104-6045-5118-D33D85F50F81}"/>
              </a:ext>
            </a:extLst>
          </p:cNvPr>
          <p:cNvSpPr/>
          <p:nvPr/>
        </p:nvSpPr>
        <p:spPr>
          <a:xfrm>
            <a:off x="6555798" y="2237204"/>
            <a:ext cx="2432625"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With booster option B</a:t>
            </a:r>
          </a:p>
        </p:txBody>
      </p:sp>
      <p:sp>
        <p:nvSpPr>
          <p:cNvPr id="24" name="Rectangle: Rounded Corners 23">
            <a:extLst>
              <a:ext uri="{FF2B5EF4-FFF2-40B4-BE49-F238E27FC236}">
                <a16:creationId xmlns:a16="http://schemas.microsoft.com/office/drawing/2014/main" id="{CAC23D07-2D52-08B5-8E41-849C5C161FD5}"/>
              </a:ext>
            </a:extLst>
          </p:cNvPr>
          <p:cNvSpPr/>
          <p:nvPr/>
        </p:nvSpPr>
        <p:spPr>
          <a:xfrm>
            <a:off x="9124372" y="2237204"/>
            <a:ext cx="2432625"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With booster option C</a:t>
            </a:r>
          </a:p>
        </p:txBody>
      </p:sp>
      <p:sp>
        <p:nvSpPr>
          <p:cNvPr id="37" name="Content Placeholder 4">
            <a:extLst>
              <a:ext uri="{FF2B5EF4-FFF2-40B4-BE49-F238E27FC236}">
                <a16:creationId xmlns:a16="http://schemas.microsoft.com/office/drawing/2014/main" id="{DF315FC6-72FD-95D7-9B10-38C651146FA3}"/>
              </a:ext>
            </a:extLst>
          </p:cNvPr>
          <p:cNvSpPr txBox="1">
            <a:spLocks/>
          </p:cNvSpPr>
          <p:nvPr/>
        </p:nvSpPr>
        <p:spPr>
          <a:xfrm>
            <a:off x="4889210" y="4891594"/>
            <a:ext cx="628650"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accent1"/>
                </a:solidFill>
                <a:latin typeface="Montserrat ExtraBold" panose="00000900000000000000" pitchFamily="50" charset="0"/>
              </a:rPr>
              <a:t>8%</a:t>
            </a:r>
          </a:p>
        </p:txBody>
      </p:sp>
      <p:sp>
        <p:nvSpPr>
          <p:cNvPr id="38" name="Content Placeholder 4">
            <a:extLst>
              <a:ext uri="{FF2B5EF4-FFF2-40B4-BE49-F238E27FC236}">
                <a16:creationId xmlns:a16="http://schemas.microsoft.com/office/drawing/2014/main" id="{1E15FD10-4536-D285-93D5-687F67FF602D}"/>
              </a:ext>
            </a:extLst>
          </p:cNvPr>
          <p:cNvSpPr txBox="1">
            <a:spLocks/>
          </p:cNvSpPr>
          <p:nvPr/>
        </p:nvSpPr>
        <p:spPr>
          <a:xfrm>
            <a:off x="7457623" y="4888595"/>
            <a:ext cx="628650"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accent1"/>
                </a:solidFill>
                <a:latin typeface="Montserrat ExtraBold" panose="00000900000000000000" pitchFamily="50" charset="0"/>
              </a:rPr>
              <a:t>3%</a:t>
            </a:r>
          </a:p>
        </p:txBody>
      </p:sp>
      <p:sp>
        <p:nvSpPr>
          <p:cNvPr id="39" name="Content Placeholder 4">
            <a:extLst>
              <a:ext uri="{FF2B5EF4-FFF2-40B4-BE49-F238E27FC236}">
                <a16:creationId xmlns:a16="http://schemas.microsoft.com/office/drawing/2014/main" id="{2F977B4C-1B01-43DD-69A3-75B18FF7905A}"/>
              </a:ext>
            </a:extLst>
          </p:cNvPr>
          <p:cNvSpPr txBox="1">
            <a:spLocks/>
          </p:cNvSpPr>
          <p:nvPr/>
        </p:nvSpPr>
        <p:spPr>
          <a:xfrm>
            <a:off x="10026359" y="4888595"/>
            <a:ext cx="628650"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accent1"/>
                </a:solidFill>
                <a:latin typeface="Montserrat ExtraBold" panose="00000900000000000000" pitchFamily="50" charset="0"/>
              </a:rPr>
              <a:t>5%</a:t>
            </a:r>
          </a:p>
        </p:txBody>
      </p:sp>
      <p:sp>
        <p:nvSpPr>
          <p:cNvPr id="4" name="Oval 3">
            <a:extLst>
              <a:ext uri="{FF2B5EF4-FFF2-40B4-BE49-F238E27FC236}">
                <a16:creationId xmlns:a16="http://schemas.microsoft.com/office/drawing/2014/main" id="{94BF50D0-2A3E-4351-C436-D77A38432ABA}"/>
              </a:ext>
            </a:extLst>
          </p:cNvPr>
          <p:cNvSpPr/>
          <p:nvPr/>
        </p:nvSpPr>
        <p:spPr>
          <a:xfrm>
            <a:off x="7356354" y="5362981"/>
            <a:ext cx="3822930" cy="3822930"/>
          </a:xfrm>
          <a:prstGeom prst="ellipse">
            <a:avLst/>
          </a:prstGeom>
          <a:gradFill flip="none" rotWithShape="1">
            <a:gsLst>
              <a:gs pos="0">
                <a:schemeClr val="accent1">
                  <a:lumMod val="20000"/>
                  <a:lumOff val="80000"/>
                </a:schemeClr>
              </a:gs>
              <a:gs pos="89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22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0" presetClass="path" presetSubtype="0" decel="50000" fill="hold" grpId="1" nodeType="withEffect">
                                  <p:stCondLst>
                                    <p:cond delay="0"/>
                                  </p:stCondLst>
                                  <p:childTnLst>
                                    <p:animMotion origin="layout" path="M 4.16667E-6 0.05717 L 4.16667E-6 3.7037E-6 " pathEditMode="relative" rAng="0" ptsTypes="AA">
                                      <p:cBhvr>
                                        <p:cTn id="9" dur="1500" fill="hold"/>
                                        <p:tgtEl>
                                          <p:spTgt spid="5"/>
                                        </p:tgtEl>
                                        <p:attrNameLst>
                                          <p:attrName>ppt_x</p:attrName>
                                          <p:attrName>ppt_y</p:attrName>
                                        </p:attrNameLst>
                                      </p:cBhvr>
                                      <p:rCtr x="0" y="-2870"/>
                                    </p:animMotion>
                                  </p:childTnLst>
                                </p:cTn>
                              </p:par>
                              <p:par>
                                <p:cTn id="10" presetID="2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1000" fill="hold"/>
                                        <p:tgtEl>
                                          <p:spTgt spid="32"/>
                                        </p:tgtEl>
                                        <p:attrNameLst>
                                          <p:attrName>ppt_w</p:attrName>
                                        </p:attrNameLst>
                                      </p:cBhvr>
                                      <p:tavLst>
                                        <p:tav tm="0">
                                          <p:val>
                                            <p:fltVal val="0"/>
                                          </p:val>
                                        </p:tav>
                                        <p:tav tm="100000">
                                          <p:val>
                                            <p:strVal val="#ppt_w"/>
                                          </p:val>
                                        </p:tav>
                                      </p:tavLst>
                                    </p:anim>
                                    <p:anim calcmode="lin" valueType="num">
                                      <p:cBhvr>
                                        <p:cTn id="13" dur="1000" fill="hold"/>
                                        <p:tgtEl>
                                          <p:spTgt spid="32"/>
                                        </p:tgtEl>
                                        <p:attrNameLst>
                                          <p:attrName>ppt_h</p:attrName>
                                        </p:attrNameLst>
                                      </p:cBhvr>
                                      <p:tavLst>
                                        <p:tav tm="0">
                                          <p:val>
                                            <p:fltVal val="0"/>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childTnLst>
                                </p:cTn>
                              </p:par>
                              <p:par>
                                <p:cTn id="20" presetID="0" presetClass="path" presetSubtype="0" decel="50000" fill="hold" grpId="1" nodeType="withEffect">
                                  <p:stCondLst>
                                    <p:cond delay="500"/>
                                  </p:stCondLst>
                                  <p:childTnLst>
                                    <p:animMotion origin="layout" path="M -2.91667E-6 0.05671 L -2.91667E-6 3.7037E-6 " pathEditMode="relative" rAng="0" ptsTypes="AA">
                                      <p:cBhvr>
                                        <p:cTn id="21" dur="1500" fill="hold"/>
                                        <p:tgtEl>
                                          <p:spTgt spid="21"/>
                                        </p:tgtEl>
                                        <p:attrNameLst>
                                          <p:attrName>ppt_x</p:attrName>
                                          <p:attrName>ppt_y</p:attrName>
                                        </p:attrNameLst>
                                      </p:cBhvr>
                                      <p:rCtr x="0" y="-2847"/>
                                    </p:animMotion>
                                  </p:childTnLst>
                                </p:cTn>
                              </p:par>
                              <p:par>
                                <p:cTn id="22" presetID="23" presetClass="entr" presetSubtype="16" fill="hold" grpId="0" nodeType="withEffect">
                                  <p:stCondLst>
                                    <p:cond delay="500"/>
                                  </p:stCondLst>
                                  <p:childTnLst>
                                    <p:set>
                                      <p:cBhvr>
                                        <p:cTn id="23" dur="1" fill="hold">
                                          <p:stCondLst>
                                            <p:cond delay="0"/>
                                          </p:stCondLst>
                                        </p:cTn>
                                        <p:tgtEl>
                                          <p:spTgt spid="33"/>
                                        </p:tgtEl>
                                        <p:attrNameLst>
                                          <p:attrName>style.visibility</p:attrName>
                                        </p:attrNameLst>
                                      </p:cBhvr>
                                      <p:to>
                                        <p:strVal val="visible"/>
                                      </p:to>
                                    </p:set>
                                    <p:anim calcmode="lin" valueType="num">
                                      <p:cBhvr>
                                        <p:cTn id="24" dur="1000" fill="hold"/>
                                        <p:tgtEl>
                                          <p:spTgt spid="33"/>
                                        </p:tgtEl>
                                        <p:attrNameLst>
                                          <p:attrName>ppt_w</p:attrName>
                                        </p:attrNameLst>
                                      </p:cBhvr>
                                      <p:tavLst>
                                        <p:tav tm="0">
                                          <p:val>
                                            <p:fltVal val="0"/>
                                          </p:val>
                                        </p:tav>
                                        <p:tav tm="100000">
                                          <p:val>
                                            <p:strVal val="#ppt_w"/>
                                          </p:val>
                                        </p:tav>
                                      </p:tavLst>
                                    </p:anim>
                                    <p:anim calcmode="lin" valueType="num">
                                      <p:cBhvr>
                                        <p:cTn id="25" dur="1000" fill="hold"/>
                                        <p:tgtEl>
                                          <p:spTgt spid="33"/>
                                        </p:tgtEl>
                                        <p:attrNameLst>
                                          <p:attrName>ppt_h</p:attrName>
                                        </p:attrNameLst>
                                      </p:cBhvr>
                                      <p:tavLst>
                                        <p:tav tm="0">
                                          <p:val>
                                            <p:fltVal val="0"/>
                                          </p:val>
                                        </p:tav>
                                        <p:tav tm="100000">
                                          <p:val>
                                            <p:strVal val="#ppt_h"/>
                                          </p:val>
                                        </p:tav>
                                      </p:tavLst>
                                    </p:anim>
                                  </p:childTnLst>
                                </p:cTn>
                              </p:par>
                              <p:par>
                                <p:cTn id="26" presetID="10" presetClass="entr" presetSubtype="0" fill="hold" grpId="0" nodeType="withEffect">
                                  <p:stCondLst>
                                    <p:cond delay="5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par>
                                <p:cTn id="32" presetID="0" presetClass="path" presetSubtype="0" decel="50000" fill="hold" grpId="1" nodeType="withEffect">
                                  <p:stCondLst>
                                    <p:cond delay="1000"/>
                                  </p:stCondLst>
                                  <p:childTnLst>
                                    <p:animMotion origin="layout" path="M 0 0.05185 L 0 3.7037E-6 " pathEditMode="relative" rAng="0" ptsTypes="AA">
                                      <p:cBhvr>
                                        <p:cTn id="33" dur="1500" fill="hold"/>
                                        <p:tgtEl>
                                          <p:spTgt spid="23"/>
                                        </p:tgtEl>
                                        <p:attrNameLst>
                                          <p:attrName>ppt_x</p:attrName>
                                          <p:attrName>ppt_y</p:attrName>
                                        </p:attrNameLst>
                                      </p:cBhvr>
                                      <p:rCtr x="0" y="-2593"/>
                                    </p:animMotion>
                                  </p:childTnLst>
                                </p:cTn>
                              </p:par>
                              <p:par>
                                <p:cTn id="34" presetID="23" presetClass="entr" presetSubtype="16" fill="hold" grpId="0" nodeType="withEffect">
                                  <p:stCondLst>
                                    <p:cond delay="1000"/>
                                  </p:stCondLst>
                                  <p:childTnLst>
                                    <p:set>
                                      <p:cBhvr>
                                        <p:cTn id="35" dur="1" fill="hold">
                                          <p:stCondLst>
                                            <p:cond delay="0"/>
                                          </p:stCondLst>
                                        </p:cTn>
                                        <p:tgtEl>
                                          <p:spTgt spid="34"/>
                                        </p:tgtEl>
                                        <p:attrNameLst>
                                          <p:attrName>style.visibility</p:attrName>
                                        </p:attrNameLst>
                                      </p:cBhvr>
                                      <p:to>
                                        <p:strVal val="visible"/>
                                      </p:to>
                                    </p:set>
                                    <p:anim calcmode="lin" valueType="num">
                                      <p:cBhvr>
                                        <p:cTn id="36" dur="1000" fill="hold"/>
                                        <p:tgtEl>
                                          <p:spTgt spid="34"/>
                                        </p:tgtEl>
                                        <p:attrNameLst>
                                          <p:attrName>ppt_w</p:attrName>
                                        </p:attrNameLst>
                                      </p:cBhvr>
                                      <p:tavLst>
                                        <p:tav tm="0">
                                          <p:val>
                                            <p:fltVal val="0"/>
                                          </p:val>
                                        </p:tav>
                                        <p:tav tm="100000">
                                          <p:val>
                                            <p:strVal val="#ppt_w"/>
                                          </p:val>
                                        </p:tav>
                                      </p:tavLst>
                                    </p:anim>
                                    <p:anim calcmode="lin" valueType="num">
                                      <p:cBhvr>
                                        <p:cTn id="37" dur="1000" fill="hold"/>
                                        <p:tgtEl>
                                          <p:spTgt spid="34"/>
                                        </p:tgtEl>
                                        <p:attrNameLst>
                                          <p:attrName>ppt_h</p:attrName>
                                        </p:attrNameLst>
                                      </p:cBhvr>
                                      <p:tavLst>
                                        <p:tav tm="0">
                                          <p:val>
                                            <p:fltVal val="0"/>
                                          </p:val>
                                        </p:tav>
                                        <p:tav tm="100000">
                                          <p:val>
                                            <p:strVal val="#ppt_h"/>
                                          </p:val>
                                        </p:tav>
                                      </p:tavLst>
                                    </p:anim>
                                  </p:childTnLst>
                                </p:cTn>
                              </p:par>
                              <p:par>
                                <p:cTn id="38" presetID="10" presetClass="entr" presetSubtype="0" fill="hold" grpId="0" nodeType="withEffect">
                                  <p:stCondLst>
                                    <p:cond delay="10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childTnLst>
                                </p:cTn>
                              </p:par>
                              <p:par>
                                <p:cTn id="44" presetID="0" presetClass="path" presetSubtype="0" decel="50000" fill="hold" grpId="1" nodeType="withEffect">
                                  <p:stCondLst>
                                    <p:cond delay="1500"/>
                                  </p:stCondLst>
                                  <p:childTnLst>
                                    <p:animMotion origin="layout" path="M 2.91667E-6 0.04838 L 2.91667E-6 2.59259E-6 " pathEditMode="relative" rAng="0" ptsTypes="AA">
                                      <p:cBhvr>
                                        <p:cTn id="45" dur="1500" fill="hold"/>
                                        <p:tgtEl>
                                          <p:spTgt spid="24"/>
                                        </p:tgtEl>
                                        <p:attrNameLst>
                                          <p:attrName>ppt_x</p:attrName>
                                          <p:attrName>ppt_y</p:attrName>
                                        </p:attrNameLst>
                                      </p:cBhvr>
                                      <p:rCtr x="0" y="-2500"/>
                                    </p:animMotion>
                                  </p:childTnLst>
                                </p:cTn>
                              </p:par>
                              <p:par>
                                <p:cTn id="46" presetID="23" presetClass="entr" presetSubtype="16" fill="hold" grpId="0" nodeType="withEffect">
                                  <p:stCondLst>
                                    <p:cond delay="1500"/>
                                  </p:stCondLst>
                                  <p:childTnLst>
                                    <p:set>
                                      <p:cBhvr>
                                        <p:cTn id="47" dur="1" fill="hold">
                                          <p:stCondLst>
                                            <p:cond delay="0"/>
                                          </p:stCondLst>
                                        </p:cTn>
                                        <p:tgtEl>
                                          <p:spTgt spid="35"/>
                                        </p:tgtEl>
                                        <p:attrNameLst>
                                          <p:attrName>style.visibility</p:attrName>
                                        </p:attrNameLst>
                                      </p:cBhvr>
                                      <p:to>
                                        <p:strVal val="visible"/>
                                      </p:to>
                                    </p:set>
                                    <p:anim calcmode="lin" valueType="num">
                                      <p:cBhvr>
                                        <p:cTn id="48" dur="1000" fill="hold"/>
                                        <p:tgtEl>
                                          <p:spTgt spid="35"/>
                                        </p:tgtEl>
                                        <p:attrNameLst>
                                          <p:attrName>ppt_w</p:attrName>
                                        </p:attrNameLst>
                                      </p:cBhvr>
                                      <p:tavLst>
                                        <p:tav tm="0">
                                          <p:val>
                                            <p:fltVal val="0"/>
                                          </p:val>
                                        </p:tav>
                                        <p:tav tm="100000">
                                          <p:val>
                                            <p:strVal val="#ppt_w"/>
                                          </p:val>
                                        </p:tav>
                                      </p:tavLst>
                                    </p:anim>
                                    <p:anim calcmode="lin" valueType="num">
                                      <p:cBhvr>
                                        <p:cTn id="49" dur="1000" fill="hold"/>
                                        <p:tgtEl>
                                          <p:spTgt spid="35"/>
                                        </p:tgtEl>
                                        <p:attrNameLst>
                                          <p:attrName>ppt_h</p:attrName>
                                        </p:attrNameLst>
                                      </p:cBhvr>
                                      <p:tavLst>
                                        <p:tav tm="0">
                                          <p:val>
                                            <p:fltVal val="0"/>
                                          </p:val>
                                        </p:tav>
                                        <p:tav tm="100000">
                                          <p:val>
                                            <p:strVal val="#ppt_h"/>
                                          </p:val>
                                        </p:tav>
                                      </p:tavLst>
                                    </p:anim>
                                  </p:childTnLst>
                                </p:cTn>
                              </p:par>
                              <p:par>
                                <p:cTn id="50" presetID="10" presetClass="entr" presetSubtype="0" fill="hold" grpId="0" nodeType="withEffect">
                                  <p:stCondLst>
                                    <p:cond delay="15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1000"/>
                                        <p:tgtEl>
                                          <p:spTgt spid="7"/>
                                        </p:tgtEl>
                                      </p:cBhvr>
                                    </p:animEffect>
                                  </p:childTnLst>
                                </p:cTn>
                              </p:par>
                              <p:par>
                                <p:cTn id="56" presetID="16" presetClass="entr" presetSubtype="37" fill="hold" grpId="0" nodeType="withEffect">
                                  <p:stCondLst>
                                    <p:cond delay="250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500"/>
                                        <p:tgtEl>
                                          <p:spTgt spid="36"/>
                                        </p:tgtEl>
                                      </p:cBhvr>
                                    </p:animEffect>
                                  </p:childTnLst>
                                </p:cTn>
                              </p:par>
                              <p:par>
                                <p:cTn id="59" presetID="10" presetClass="entr" presetSubtype="0" fill="hold" grpId="0" nodeType="withEffect">
                                  <p:stCondLst>
                                    <p:cond delay="400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0"/>
                                        <p:tgtEl>
                                          <p:spTgt spid="9"/>
                                        </p:tgtEl>
                                      </p:cBhvr>
                                    </p:animEffect>
                                  </p:childTnLst>
                                </p:cTn>
                              </p:par>
                              <p:par>
                                <p:cTn id="62" presetID="23" presetClass="entr" presetSubtype="16" fill="hold" grpId="0" nodeType="withEffect">
                                  <p:stCondLst>
                                    <p:cond delay="4000"/>
                                  </p:stCondLst>
                                  <p:childTnLst>
                                    <p:set>
                                      <p:cBhvr>
                                        <p:cTn id="63" dur="1" fill="hold">
                                          <p:stCondLst>
                                            <p:cond delay="0"/>
                                          </p:stCondLst>
                                        </p:cTn>
                                        <p:tgtEl>
                                          <p:spTgt spid="6"/>
                                        </p:tgtEl>
                                        <p:attrNameLst>
                                          <p:attrName>style.visibility</p:attrName>
                                        </p:attrNameLst>
                                      </p:cBhvr>
                                      <p:to>
                                        <p:strVal val="visible"/>
                                      </p:to>
                                    </p:set>
                                    <p:anim calcmode="lin" valueType="num">
                                      <p:cBhvr>
                                        <p:cTn id="64" dur="1000" fill="hold"/>
                                        <p:tgtEl>
                                          <p:spTgt spid="6"/>
                                        </p:tgtEl>
                                        <p:attrNameLst>
                                          <p:attrName>ppt_w</p:attrName>
                                        </p:attrNameLst>
                                      </p:cBhvr>
                                      <p:tavLst>
                                        <p:tav tm="0">
                                          <p:val>
                                            <p:fltVal val="0"/>
                                          </p:val>
                                        </p:tav>
                                        <p:tav tm="100000">
                                          <p:val>
                                            <p:strVal val="#ppt_w"/>
                                          </p:val>
                                        </p:tav>
                                      </p:tavLst>
                                    </p:anim>
                                    <p:anim calcmode="lin" valueType="num">
                                      <p:cBhvr>
                                        <p:cTn id="65" dur="1000" fill="hold"/>
                                        <p:tgtEl>
                                          <p:spTgt spid="6"/>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4000"/>
                                  </p:stCondLst>
                                  <p:childTnLst>
                                    <p:set>
                                      <p:cBhvr>
                                        <p:cTn id="67" dur="1" fill="hold">
                                          <p:stCondLst>
                                            <p:cond delay="0"/>
                                          </p:stCondLst>
                                        </p:cTn>
                                        <p:tgtEl>
                                          <p:spTgt spid="37"/>
                                        </p:tgtEl>
                                        <p:attrNameLst>
                                          <p:attrName>style.visibility</p:attrName>
                                        </p:attrNameLst>
                                      </p:cBhvr>
                                      <p:to>
                                        <p:strVal val="visible"/>
                                      </p:to>
                                    </p:set>
                                    <p:anim calcmode="lin" valueType="num">
                                      <p:cBhvr>
                                        <p:cTn id="68" dur="1000" fill="hold"/>
                                        <p:tgtEl>
                                          <p:spTgt spid="37"/>
                                        </p:tgtEl>
                                        <p:attrNameLst>
                                          <p:attrName>ppt_w</p:attrName>
                                        </p:attrNameLst>
                                      </p:cBhvr>
                                      <p:tavLst>
                                        <p:tav tm="0">
                                          <p:val>
                                            <p:fltVal val="0"/>
                                          </p:val>
                                        </p:tav>
                                        <p:tav tm="100000">
                                          <p:val>
                                            <p:strVal val="#ppt_w"/>
                                          </p:val>
                                        </p:tav>
                                      </p:tavLst>
                                    </p:anim>
                                    <p:anim calcmode="lin" valueType="num">
                                      <p:cBhvr>
                                        <p:cTn id="69" dur="1000" fill="hold"/>
                                        <p:tgtEl>
                                          <p:spTgt spid="37"/>
                                        </p:tgtEl>
                                        <p:attrNameLst>
                                          <p:attrName>ppt_h</p:attrName>
                                        </p:attrNameLst>
                                      </p:cBhvr>
                                      <p:tavLst>
                                        <p:tav tm="0">
                                          <p:val>
                                            <p:fltVal val="0"/>
                                          </p:val>
                                        </p:tav>
                                        <p:tav tm="100000">
                                          <p:val>
                                            <p:strVal val="#ppt_h"/>
                                          </p:val>
                                        </p:tav>
                                      </p:tavLst>
                                    </p:anim>
                                  </p:childTnLst>
                                </p:cTn>
                              </p:par>
                              <p:par>
                                <p:cTn id="70" presetID="23" presetClass="entr" presetSubtype="16" fill="hold" grpId="0" nodeType="withEffect">
                                  <p:stCondLst>
                                    <p:cond delay="4000"/>
                                  </p:stCondLst>
                                  <p:childTnLst>
                                    <p:set>
                                      <p:cBhvr>
                                        <p:cTn id="71" dur="1" fill="hold">
                                          <p:stCondLst>
                                            <p:cond delay="0"/>
                                          </p:stCondLst>
                                        </p:cTn>
                                        <p:tgtEl>
                                          <p:spTgt spid="38"/>
                                        </p:tgtEl>
                                        <p:attrNameLst>
                                          <p:attrName>style.visibility</p:attrName>
                                        </p:attrNameLst>
                                      </p:cBhvr>
                                      <p:to>
                                        <p:strVal val="visible"/>
                                      </p:to>
                                    </p:set>
                                    <p:anim calcmode="lin" valueType="num">
                                      <p:cBhvr>
                                        <p:cTn id="72" dur="1000" fill="hold"/>
                                        <p:tgtEl>
                                          <p:spTgt spid="38"/>
                                        </p:tgtEl>
                                        <p:attrNameLst>
                                          <p:attrName>ppt_w</p:attrName>
                                        </p:attrNameLst>
                                      </p:cBhvr>
                                      <p:tavLst>
                                        <p:tav tm="0">
                                          <p:val>
                                            <p:fltVal val="0"/>
                                          </p:val>
                                        </p:tav>
                                        <p:tav tm="100000">
                                          <p:val>
                                            <p:strVal val="#ppt_w"/>
                                          </p:val>
                                        </p:tav>
                                      </p:tavLst>
                                    </p:anim>
                                    <p:anim calcmode="lin" valueType="num">
                                      <p:cBhvr>
                                        <p:cTn id="73" dur="1000" fill="hold"/>
                                        <p:tgtEl>
                                          <p:spTgt spid="38"/>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4000"/>
                                  </p:stCondLst>
                                  <p:childTnLst>
                                    <p:set>
                                      <p:cBhvr>
                                        <p:cTn id="75" dur="1" fill="hold">
                                          <p:stCondLst>
                                            <p:cond delay="0"/>
                                          </p:stCondLst>
                                        </p:cTn>
                                        <p:tgtEl>
                                          <p:spTgt spid="39"/>
                                        </p:tgtEl>
                                        <p:attrNameLst>
                                          <p:attrName>style.visibility</p:attrName>
                                        </p:attrNameLst>
                                      </p:cBhvr>
                                      <p:to>
                                        <p:strVal val="visible"/>
                                      </p:to>
                                    </p:set>
                                    <p:anim calcmode="lin" valueType="num">
                                      <p:cBhvr>
                                        <p:cTn id="76" dur="1000" fill="hold"/>
                                        <p:tgtEl>
                                          <p:spTgt spid="39"/>
                                        </p:tgtEl>
                                        <p:attrNameLst>
                                          <p:attrName>ppt_w</p:attrName>
                                        </p:attrNameLst>
                                      </p:cBhvr>
                                      <p:tavLst>
                                        <p:tav tm="0">
                                          <p:val>
                                            <p:fltVal val="0"/>
                                          </p:val>
                                        </p:tav>
                                        <p:tav tm="100000">
                                          <p:val>
                                            <p:strVal val="#ppt_w"/>
                                          </p:val>
                                        </p:tav>
                                      </p:tavLst>
                                    </p:anim>
                                    <p:anim calcmode="lin" valueType="num">
                                      <p:cBhvr>
                                        <p:cTn id="77" dur="1000" fill="hold"/>
                                        <p:tgtEl>
                                          <p:spTgt spid="39"/>
                                        </p:tgtEl>
                                        <p:attrNameLst>
                                          <p:attrName>ppt_h</p:attrName>
                                        </p:attrNameLst>
                                      </p:cBhvr>
                                      <p:tavLst>
                                        <p:tav tm="0">
                                          <p:val>
                                            <p:fltVal val="0"/>
                                          </p:val>
                                        </p:tav>
                                        <p:tav tm="100000">
                                          <p:val>
                                            <p:strVal val="#ppt_h"/>
                                          </p:val>
                                        </p:tav>
                                      </p:tavLst>
                                    </p:anim>
                                  </p:childTnLst>
                                </p:cTn>
                              </p:par>
                              <p:par>
                                <p:cTn id="78" presetID="2" presetClass="entr" presetSubtype="1" decel="50000"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additive="base">
                                        <p:cTn id="80" dur="5000" fill="hold"/>
                                        <p:tgtEl>
                                          <p:spTgt spid="3"/>
                                        </p:tgtEl>
                                        <p:attrNameLst>
                                          <p:attrName>ppt_x</p:attrName>
                                        </p:attrNameLst>
                                      </p:cBhvr>
                                      <p:tavLst>
                                        <p:tav tm="0">
                                          <p:val>
                                            <p:strVal val="#ppt_x"/>
                                          </p:val>
                                        </p:tav>
                                        <p:tav tm="100000">
                                          <p:val>
                                            <p:strVal val="#ppt_x"/>
                                          </p:val>
                                        </p:tav>
                                      </p:tavLst>
                                    </p:anim>
                                    <p:anim calcmode="lin" valueType="num">
                                      <p:cBhvr additive="base">
                                        <p:cTn id="81" dur="5000" fill="hold"/>
                                        <p:tgtEl>
                                          <p:spTgt spid="3"/>
                                        </p:tgtEl>
                                        <p:attrNameLst>
                                          <p:attrName>ppt_y</p:attrName>
                                        </p:attrNameLst>
                                      </p:cBhvr>
                                      <p:tavLst>
                                        <p:tav tm="0">
                                          <p:val>
                                            <p:strVal val="0-#ppt_h/2"/>
                                          </p:val>
                                        </p:tav>
                                        <p:tav tm="100000">
                                          <p:val>
                                            <p:strVal val="#ppt_y"/>
                                          </p:val>
                                        </p:tav>
                                      </p:tavLst>
                                    </p:anim>
                                  </p:childTnLst>
                                </p:cTn>
                              </p:par>
                              <p:par>
                                <p:cTn id="82" presetID="2" presetClass="entr" presetSubtype="4" decel="50000" fill="hold" grpId="0" nodeType="withEffect">
                                  <p:stCondLst>
                                    <p:cond delay="2000"/>
                                  </p:stCondLst>
                                  <p:childTnLst>
                                    <p:set>
                                      <p:cBhvr>
                                        <p:cTn id="83" dur="1" fill="hold">
                                          <p:stCondLst>
                                            <p:cond delay="0"/>
                                          </p:stCondLst>
                                        </p:cTn>
                                        <p:tgtEl>
                                          <p:spTgt spid="4"/>
                                        </p:tgtEl>
                                        <p:attrNameLst>
                                          <p:attrName>style.visibility</p:attrName>
                                        </p:attrNameLst>
                                      </p:cBhvr>
                                      <p:to>
                                        <p:strVal val="visible"/>
                                      </p:to>
                                    </p:set>
                                    <p:anim calcmode="lin" valueType="num">
                                      <p:cBhvr additive="base">
                                        <p:cTn id="84" dur="3000" fill="hold"/>
                                        <p:tgtEl>
                                          <p:spTgt spid="4"/>
                                        </p:tgtEl>
                                        <p:attrNameLst>
                                          <p:attrName>ppt_x</p:attrName>
                                        </p:attrNameLst>
                                      </p:cBhvr>
                                      <p:tavLst>
                                        <p:tav tm="0">
                                          <p:val>
                                            <p:strVal val="#ppt_x"/>
                                          </p:val>
                                        </p:tav>
                                        <p:tav tm="100000">
                                          <p:val>
                                            <p:strVal val="#ppt_x"/>
                                          </p:val>
                                        </p:tav>
                                      </p:tavLst>
                                    </p:anim>
                                    <p:anim calcmode="lin" valueType="num">
                                      <p:cBhvr additive="base">
                                        <p:cTn id="85" dur="3000" fill="hold"/>
                                        <p:tgtEl>
                                          <p:spTgt spid="4"/>
                                        </p:tgtEl>
                                        <p:attrNameLst>
                                          <p:attrName>ppt_y</p:attrName>
                                        </p:attrNameLst>
                                      </p:cBhvr>
                                      <p:tavLst>
                                        <p:tav tm="0">
                                          <p:val>
                                            <p:strVal val="1+#ppt_h/2"/>
                                          </p:val>
                                        </p:tav>
                                        <p:tav tm="100000">
                                          <p:val>
                                            <p:strVal val="#ppt_y"/>
                                          </p:val>
                                        </p:tav>
                                      </p:tavLst>
                                    </p:anim>
                                  </p:childTnLst>
                                </p:cTn>
                              </p:par>
                              <p:par>
                                <p:cTn id="86" presetID="6" presetClass="emph" presetSubtype="0" repeatCount="indefinite" autoRev="1" fill="hold" grpId="0" nodeType="withEffect">
                                  <p:stCondLst>
                                    <p:cond delay="0"/>
                                  </p:stCondLst>
                                  <p:endCondLst>
                                    <p:cond evt="onNext" delay="0">
                                      <p:tgtEl>
                                        <p:sldTgt/>
                                      </p:tgtEl>
                                    </p:cond>
                                  </p:endCondLst>
                                  <p:childTnLst>
                                    <p:animScale>
                                      <p:cBhvr>
                                        <p:cTn id="87" dur="3000" fill="hold"/>
                                        <p:tgtEl>
                                          <p:spTgt spid="4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4" grpId="0" animBg="1"/>
      <p:bldP spid="36" grpId="0" animBg="1"/>
      <p:bldP spid="32" grpId="0" animBg="1"/>
      <p:bldP spid="33" grpId="0" animBg="1"/>
      <p:bldP spid="34" grpId="0" animBg="1"/>
      <p:bldP spid="35" grpId="0" animBg="1"/>
      <p:bldP spid="26" grpId="0"/>
      <p:bldP spid="27" grpId="0"/>
      <p:bldP spid="28" grpId="0"/>
      <p:bldP spid="29" grpId="0"/>
      <p:bldP spid="5" grpId="0" animBg="1"/>
      <p:bldP spid="5" grpId="1" animBg="1"/>
      <p:bldP spid="6" grpId="0"/>
      <p:bldP spid="7" grpId="0"/>
      <p:bldP spid="9" grpId="0"/>
      <p:bldP spid="21" grpId="0" animBg="1"/>
      <p:bldP spid="21" grpId="1" animBg="1"/>
      <p:bldP spid="23" grpId="0" animBg="1"/>
      <p:bldP spid="23" grpId="1" animBg="1"/>
      <p:bldP spid="24" grpId="0" animBg="1"/>
      <p:bldP spid="24" grpId="1" animBg="1"/>
      <p:bldP spid="37" grpId="0"/>
      <p:bldP spid="38" grpId="0"/>
      <p:bldP spid="39"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9175609-BDFE-2C4C-1C3A-595A9BEA7D2C}"/>
              </a:ext>
            </a:extLst>
          </p:cNvPr>
          <p:cNvSpPr/>
          <p:nvPr/>
        </p:nvSpPr>
        <p:spPr>
          <a:xfrm flipH="1">
            <a:off x="0" y="0"/>
            <a:ext cx="12192000" cy="6858000"/>
          </a:xfrm>
          <a:prstGeom prst="rect">
            <a:avLst/>
          </a:prstGeom>
          <a:gradFill>
            <a:gsLst>
              <a:gs pos="41000">
                <a:schemeClr val="bg1"/>
              </a:gs>
              <a:gs pos="98000">
                <a:schemeClr val="tx2">
                  <a:lumMod val="20000"/>
                  <a:lumOff val="80000"/>
                  <a:alpha val="1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Graphic 2">
            <a:extLst>
              <a:ext uri="{FF2B5EF4-FFF2-40B4-BE49-F238E27FC236}">
                <a16:creationId xmlns:a16="http://schemas.microsoft.com/office/drawing/2014/main" id="{18589512-4D8D-38D6-4D8A-5E08260F3100}"/>
              </a:ext>
            </a:extLst>
          </p:cNvPr>
          <p:cNvSpPr>
            <a:spLocks/>
          </p:cNvSpPr>
          <p:nvPr/>
        </p:nvSpPr>
        <p:spPr>
          <a:xfrm rot="16200000">
            <a:off x="10120002" y="-864864"/>
            <a:ext cx="2123548" cy="3853276"/>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accent1">
                  <a:lumMod val="20000"/>
                  <a:lumOff val="80000"/>
                  <a:alpha val="10000"/>
                </a:schemeClr>
              </a:gs>
              <a:gs pos="100000">
                <a:schemeClr val="accent1">
                  <a:lumMod val="20000"/>
                  <a:lumOff val="80000"/>
                  <a:alpha val="25000"/>
                </a:schemeClr>
              </a:gs>
            </a:gsLst>
            <a:lin ang="5400000" scaled="0"/>
          </a:gradFill>
          <a:ln w="3483"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148D461-20E1-B9EB-2A0E-BC69984E9A65}"/>
              </a:ext>
            </a:extLst>
          </p:cNvPr>
          <p:cNvSpPr>
            <a:spLocks noGrp="1"/>
          </p:cNvSpPr>
          <p:nvPr>
            <p:ph type="title"/>
          </p:nvPr>
        </p:nvSpPr>
        <p:spPr/>
        <p:txBody>
          <a:bodyPr/>
          <a:lstStyle/>
          <a:p>
            <a:r>
              <a:rPr lang="en-US" dirty="0"/>
              <a:t>Value Prop </a:t>
            </a:r>
            <a:r>
              <a:rPr lang="en-US" dirty="0">
                <a:solidFill>
                  <a:schemeClr val="accent1"/>
                </a:solidFill>
              </a:rPr>
              <a:t>Components</a:t>
            </a:r>
          </a:p>
        </p:txBody>
      </p:sp>
      <p:sp>
        <p:nvSpPr>
          <p:cNvPr id="40" name="Rectangle 39">
            <a:extLst>
              <a:ext uri="{FF2B5EF4-FFF2-40B4-BE49-F238E27FC236}">
                <a16:creationId xmlns:a16="http://schemas.microsoft.com/office/drawing/2014/main" id="{AA2FBD58-86F4-4EF7-5951-56F4B1F7357B}"/>
              </a:ext>
            </a:extLst>
          </p:cNvPr>
          <p:cNvSpPr>
            <a:spLocks/>
          </p:cNvSpPr>
          <p:nvPr/>
        </p:nvSpPr>
        <p:spPr>
          <a:xfrm>
            <a:off x="549690" y="1437887"/>
            <a:ext cx="11108910" cy="1565663"/>
          </a:xfrm>
          <a:prstGeom prst="rect">
            <a:avLst/>
          </a:prstGeom>
          <a:gradFill>
            <a:gsLst>
              <a:gs pos="100000">
                <a:schemeClr val="tx2">
                  <a:lumMod val="20000"/>
                  <a:lumOff val="80000"/>
                  <a:alpha val="0"/>
                </a:schemeClr>
              </a:gs>
              <a:gs pos="0">
                <a:schemeClr val="tx2">
                  <a:lumMod val="20000"/>
                  <a:lumOff val="80000"/>
                  <a:alpha val="4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1A00C02-759D-5202-92BA-802525258975}"/>
              </a:ext>
            </a:extLst>
          </p:cNvPr>
          <p:cNvSpPr>
            <a:spLocks/>
          </p:cNvSpPr>
          <p:nvPr/>
        </p:nvSpPr>
        <p:spPr>
          <a:xfrm>
            <a:off x="549690" y="3151483"/>
            <a:ext cx="11108910" cy="3149535"/>
          </a:xfrm>
          <a:prstGeom prst="rect">
            <a:avLst/>
          </a:prstGeom>
          <a:gradFill>
            <a:gsLst>
              <a:gs pos="100000">
                <a:schemeClr val="tx2">
                  <a:lumMod val="20000"/>
                  <a:lumOff val="80000"/>
                  <a:alpha val="0"/>
                </a:schemeClr>
              </a:gs>
              <a:gs pos="0">
                <a:schemeClr val="tx2">
                  <a:lumMod val="20000"/>
                  <a:lumOff val="80000"/>
                  <a:alpha val="4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2">
            <a:extLst>
              <a:ext uri="{FF2B5EF4-FFF2-40B4-BE49-F238E27FC236}">
                <a16:creationId xmlns:a16="http://schemas.microsoft.com/office/drawing/2014/main" id="{AC51381C-1C5F-6C81-9607-9B07616BBE57}"/>
              </a:ext>
            </a:extLst>
          </p:cNvPr>
          <p:cNvSpPr txBox="1">
            <a:spLocks/>
          </p:cNvSpPr>
          <p:nvPr/>
        </p:nvSpPr>
        <p:spPr>
          <a:xfrm>
            <a:off x="740075" y="4269050"/>
            <a:ext cx="1562100" cy="914400"/>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Take one way</a:t>
            </a:r>
          </a:p>
        </p:txBody>
      </p:sp>
      <p:grpSp>
        <p:nvGrpSpPr>
          <p:cNvPr id="83" name="Group 82">
            <a:extLst>
              <a:ext uri="{FF2B5EF4-FFF2-40B4-BE49-F238E27FC236}">
                <a16:creationId xmlns:a16="http://schemas.microsoft.com/office/drawing/2014/main" id="{FF25BBAC-F3C5-D82F-90F1-AA9A79A26CB1}"/>
              </a:ext>
            </a:extLst>
          </p:cNvPr>
          <p:cNvGrpSpPr/>
          <p:nvPr/>
        </p:nvGrpSpPr>
        <p:grpSpPr>
          <a:xfrm>
            <a:off x="740075" y="1591457"/>
            <a:ext cx="10902234" cy="1258523"/>
            <a:chOff x="740075" y="1577657"/>
            <a:chExt cx="10902234" cy="1258523"/>
          </a:xfrm>
        </p:grpSpPr>
        <p:sp>
          <p:nvSpPr>
            <p:cNvPr id="42" name="Content Placeholder 2">
              <a:extLst>
                <a:ext uri="{FF2B5EF4-FFF2-40B4-BE49-F238E27FC236}">
                  <a16:creationId xmlns:a16="http://schemas.microsoft.com/office/drawing/2014/main" id="{6BCC257E-AC38-6A0E-FA3C-8B83A7588AF0}"/>
                </a:ext>
              </a:extLst>
            </p:cNvPr>
            <p:cNvSpPr txBox="1">
              <a:spLocks/>
            </p:cNvSpPr>
            <p:nvPr/>
          </p:nvSpPr>
          <p:spPr>
            <a:xfrm>
              <a:off x="740075" y="1838593"/>
              <a:ext cx="1562100" cy="914400"/>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Components of a strong value proposition</a:t>
              </a:r>
            </a:p>
          </p:txBody>
        </p:sp>
        <p:sp>
          <p:nvSpPr>
            <p:cNvPr id="46" name="Rectangle: Rounded Corners 45">
              <a:extLst>
                <a:ext uri="{FF2B5EF4-FFF2-40B4-BE49-F238E27FC236}">
                  <a16:creationId xmlns:a16="http://schemas.microsoft.com/office/drawing/2014/main" id="{2D0FDCED-2DD8-5CBB-6330-3FD3811AD1AD}"/>
                </a:ext>
              </a:extLst>
            </p:cNvPr>
            <p:cNvSpPr/>
            <p:nvPr/>
          </p:nvSpPr>
          <p:spPr>
            <a:xfrm>
              <a:off x="2581559" y="1577657"/>
              <a:ext cx="2107622"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Valuable</a:t>
              </a:r>
            </a:p>
          </p:txBody>
        </p:sp>
        <p:sp>
          <p:nvSpPr>
            <p:cNvPr id="47" name="Rectangle: Rounded Corners 46">
              <a:extLst>
                <a:ext uri="{FF2B5EF4-FFF2-40B4-BE49-F238E27FC236}">
                  <a16:creationId xmlns:a16="http://schemas.microsoft.com/office/drawing/2014/main" id="{51130BD7-5781-D9B6-3487-4AC84BE4BCA6}"/>
                </a:ext>
              </a:extLst>
            </p:cNvPr>
            <p:cNvSpPr/>
            <p:nvPr/>
          </p:nvSpPr>
          <p:spPr>
            <a:xfrm>
              <a:off x="4764817" y="1577657"/>
              <a:ext cx="2107622"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Differentiated</a:t>
              </a:r>
            </a:p>
          </p:txBody>
        </p:sp>
        <p:sp>
          <p:nvSpPr>
            <p:cNvPr id="48" name="Rectangle: Rounded Corners 47">
              <a:extLst>
                <a:ext uri="{FF2B5EF4-FFF2-40B4-BE49-F238E27FC236}">
                  <a16:creationId xmlns:a16="http://schemas.microsoft.com/office/drawing/2014/main" id="{FCE0BADF-1BBA-5CA8-D3E1-DCE9602218A5}"/>
                </a:ext>
              </a:extLst>
            </p:cNvPr>
            <p:cNvSpPr/>
            <p:nvPr/>
          </p:nvSpPr>
          <p:spPr>
            <a:xfrm>
              <a:off x="6948380" y="1577657"/>
              <a:ext cx="2107622"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Substantiated</a:t>
              </a:r>
            </a:p>
          </p:txBody>
        </p:sp>
        <p:sp>
          <p:nvSpPr>
            <p:cNvPr id="49" name="Rectangle: Rounded Corners 48">
              <a:extLst>
                <a:ext uri="{FF2B5EF4-FFF2-40B4-BE49-F238E27FC236}">
                  <a16:creationId xmlns:a16="http://schemas.microsoft.com/office/drawing/2014/main" id="{5102D54B-CE04-882E-603A-9837AD945340}"/>
                </a:ext>
              </a:extLst>
            </p:cNvPr>
            <p:cNvSpPr/>
            <p:nvPr/>
          </p:nvSpPr>
          <p:spPr>
            <a:xfrm>
              <a:off x="9131942" y="1577657"/>
              <a:ext cx="2510367" cy="448459"/>
            </a:xfrm>
            <a:prstGeom prst="roundRect">
              <a:avLst>
                <a:gd name="adj" fmla="val 50000"/>
              </a:avLst>
            </a:prstGeom>
            <a:solidFill>
              <a:schemeClr val="tx2">
                <a:lumMod val="20000"/>
                <a:lumOff val="80000"/>
              </a:schemeClr>
            </a:soli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2"/>
                  </a:solidFill>
                  <a:effectLst/>
                  <a:uLnTx/>
                  <a:uFillTx/>
                  <a:latin typeface="Montserrat" panose="00000500000000000000" pitchFamily="50" charset="0"/>
                </a:rPr>
                <a:t>Creates foundation for:</a:t>
              </a:r>
            </a:p>
          </p:txBody>
        </p:sp>
        <p:sp>
          <p:nvSpPr>
            <p:cNvPr id="50" name="Rectangle: Rounded Corners 49">
              <a:extLst>
                <a:ext uri="{FF2B5EF4-FFF2-40B4-BE49-F238E27FC236}">
                  <a16:creationId xmlns:a16="http://schemas.microsoft.com/office/drawing/2014/main" id="{E63CB279-F3A8-6ABA-AAC8-835A01DFFC9F}"/>
                </a:ext>
              </a:extLst>
            </p:cNvPr>
            <p:cNvSpPr/>
            <p:nvPr/>
          </p:nvSpPr>
          <p:spPr>
            <a:xfrm>
              <a:off x="2581560" y="2086372"/>
              <a:ext cx="2107622" cy="749808"/>
            </a:xfrm>
            <a:prstGeom prst="roundRect">
              <a:avLst>
                <a:gd name="adj" fmla="val 2043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“I want” &amp; “I need ”</a:t>
              </a:r>
            </a:p>
          </p:txBody>
        </p:sp>
        <p:sp>
          <p:nvSpPr>
            <p:cNvPr id="51" name="Rectangle: Rounded Corners 50">
              <a:extLst>
                <a:ext uri="{FF2B5EF4-FFF2-40B4-BE49-F238E27FC236}">
                  <a16:creationId xmlns:a16="http://schemas.microsoft.com/office/drawing/2014/main" id="{A63E6F76-E585-466B-2C41-E57875B5FBEB}"/>
                </a:ext>
              </a:extLst>
            </p:cNvPr>
            <p:cNvSpPr/>
            <p:nvPr/>
          </p:nvSpPr>
          <p:spPr>
            <a:xfrm>
              <a:off x="4764817" y="2086372"/>
              <a:ext cx="2107622" cy="749808"/>
            </a:xfrm>
            <a:prstGeom prst="roundRect">
              <a:avLst>
                <a:gd name="adj" fmla="val 18773"/>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“The best option?”</a:t>
              </a:r>
            </a:p>
          </p:txBody>
        </p:sp>
        <p:sp>
          <p:nvSpPr>
            <p:cNvPr id="52" name="Rectangle: Rounded Corners 51">
              <a:extLst>
                <a:ext uri="{FF2B5EF4-FFF2-40B4-BE49-F238E27FC236}">
                  <a16:creationId xmlns:a16="http://schemas.microsoft.com/office/drawing/2014/main" id="{594A343E-0BB6-13BB-7364-4517C61688DC}"/>
                </a:ext>
              </a:extLst>
            </p:cNvPr>
            <p:cNvSpPr/>
            <p:nvPr/>
          </p:nvSpPr>
          <p:spPr>
            <a:xfrm>
              <a:off x="6948380" y="2086372"/>
              <a:ext cx="2107622" cy="749808"/>
            </a:xfrm>
            <a:prstGeom prst="roundRect">
              <a:avLst>
                <a:gd name="adj" fmla="val 1793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“I trust” &amp; “I believe”</a:t>
              </a:r>
            </a:p>
          </p:txBody>
        </p:sp>
        <p:sp>
          <p:nvSpPr>
            <p:cNvPr id="53" name="Rectangle: Rounded Corners 52">
              <a:extLst>
                <a:ext uri="{FF2B5EF4-FFF2-40B4-BE49-F238E27FC236}">
                  <a16:creationId xmlns:a16="http://schemas.microsoft.com/office/drawing/2014/main" id="{954FA9A0-5A2F-0583-526D-6EC2C011DEEF}"/>
                </a:ext>
              </a:extLst>
            </p:cNvPr>
            <p:cNvSpPr/>
            <p:nvPr/>
          </p:nvSpPr>
          <p:spPr>
            <a:xfrm>
              <a:off x="9131942" y="2086372"/>
              <a:ext cx="2510367" cy="749808"/>
            </a:xfrm>
            <a:prstGeom prst="roundRect">
              <a:avLst>
                <a:gd name="adj" fmla="val 16273"/>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Lead generation success</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new client wins/loyalty</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premium pricing</a:t>
              </a:r>
            </a:p>
          </p:txBody>
        </p:sp>
        <p:grpSp>
          <p:nvGrpSpPr>
            <p:cNvPr id="6" name="Group 5">
              <a:extLst>
                <a:ext uri="{FF2B5EF4-FFF2-40B4-BE49-F238E27FC236}">
                  <a16:creationId xmlns:a16="http://schemas.microsoft.com/office/drawing/2014/main" id="{C88D0F33-0BA6-2C6F-DDF7-25B896BD75A4}"/>
                </a:ext>
              </a:extLst>
            </p:cNvPr>
            <p:cNvGrpSpPr/>
            <p:nvPr/>
          </p:nvGrpSpPr>
          <p:grpSpPr>
            <a:xfrm>
              <a:off x="4569488" y="2302644"/>
              <a:ext cx="317265" cy="317265"/>
              <a:chOff x="4379400" y="2121439"/>
              <a:chExt cx="488049" cy="488049"/>
            </a:xfrm>
          </p:grpSpPr>
          <p:sp>
            <p:nvSpPr>
              <p:cNvPr id="12" name="Oval 11">
                <a:extLst>
                  <a:ext uri="{FF2B5EF4-FFF2-40B4-BE49-F238E27FC236}">
                    <a16:creationId xmlns:a16="http://schemas.microsoft.com/office/drawing/2014/main" id="{3424ECEE-7042-1BD1-5A56-CD16A4573D57}"/>
                  </a:ext>
                </a:extLst>
              </p:cNvPr>
              <p:cNvSpPr/>
              <p:nvPr/>
            </p:nvSpPr>
            <p:spPr>
              <a:xfrm>
                <a:off x="4379400" y="2121439"/>
                <a:ext cx="488049" cy="488049"/>
              </a:xfrm>
              <a:prstGeom prst="ellipse">
                <a:avLst/>
              </a:prstGeom>
              <a:solidFill>
                <a:schemeClr val="bg1"/>
              </a:solidFill>
              <a:ln>
                <a:noFill/>
              </a:ln>
              <a:effectLst>
                <a:outerShdw blurRad="152400" dist="88900" dir="2700000" algn="tl"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uLnTx/>
                  <a:uFillTx/>
                  <a:latin typeface="Century Gothic" panose="020B0502020202020204" pitchFamily="34" charset="0"/>
                  <a:ea typeface="Helvetica Neue Medium"/>
                  <a:cs typeface="Helvetica Neue Medium"/>
                  <a:sym typeface="Helvetica Neue"/>
                </a:endParaRPr>
              </a:p>
            </p:txBody>
          </p:sp>
          <p:sp>
            <p:nvSpPr>
              <p:cNvPr id="13" name="Plus Sign 36">
                <a:extLst>
                  <a:ext uri="{FF2B5EF4-FFF2-40B4-BE49-F238E27FC236}">
                    <a16:creationId xmlns:a16="http://schemas.microsoft.com/office/drawing/2014/main" id="{C36B3BB0-4AEC-A1BA-9BA2-81DFBC38FA3F}"/>
                  </a:ext>
                </a:extLst>
              </p:cNvPr>
              <p:cNvSpPr>
                <a:spLocks noChangeAspect="1"/>
              </p:cNvSpPr>
              <p:nvPr/>
            </p:nvSpPr>
            <p:spPr>
              <a:xfrm>
                <a:off x="4497424" y="2239463"/>
                <a:ext cx="252000" cy="252000"/>
              </a:xfrm>
              <a:prstGeom prst="mathPlus">
                <a:avLst>
                  <a:gd name="adj1" fmla="val 132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479FF8"/>
                  </a:solidFill>
                  <a:effectLst/>
                  <a:uLnTx/>
                  <a:uFillTx/>
                  <a:latin typeface="Century Gothic" panose="020B0502020202020204" pitchFamily="34" charset="0"/>
                  <a:ea typeface="Helvetica Neue Medium"/>
                  <a:cs typeface="Helvetica Neue Medium"/>
                  <a:sym typeface="Helvetica Neue"/>
                </a:endParaRPr>
              </a:p>
            </p:txBody>
          </p:sp>
        </p:grpSp>
        <p:grpSp>
          <p:nvGrpSpPr>
            <p:cNvPr id="55" name="Group 54">
              <a:extLst>
                <a:ext uri="{FF2B5EF4-FFF2-40B4-BE49-F238E27FC236}">
                  <a16:creationId xmlns:a16="http://schemas.microsoft.com/office/drawing/2014/main" id="{BE089277-19C7-B1F6-2B69-B25A84A5E0C6}"/>
                </a:ext>
              </a:extLst>
            </p:cNvPr>
            <p:cNvGrpSpPr/>
            <p:nvPr/>
          </p:nvGrpSpPr>
          <p:grpSpPr>
            <a:xfrm>
              <a:off x="6748089" y="2302644"/>
              <a:ext cx="317265" cy="317265"/>
              <a:chOff x="4379400" y="2121439"/>
              <a:chExt cx="488049" cy="488049"/>
            </a:xfrm>
          </p:grpSpPr>
          <p:sp>
            <p:nvSpPr>
              <p:cNvPr id="56" name="Oval 55">
                <a:extLst>
                  <a:ext uri="{FF2B5EF4-FFF2-40B4-BE49-F238E27FC236}">
                    <a16:creationId xmlns:a16="http://schemas.microsoft.com/office/drawing/2014/main" id="{8498D061-E5D1-9CD3-B434-60A86E9BC064}"/>
                  </a:ext>
                </a:extLst>
              </p:cNvPr>
              <p:cNvSpPr/>
              <p:nvPr/>
            </p:nvSpPr>
            <p:spPr>
              <a:xfrm>
                <a:off x="4379400" y="2121439"/>
                <a:ext cx="488049" cy="488049"/>
              </a:xfrm>
              <a:prstGeom prst="ellipse">
                <a:avLst/>
              </a:prstGeom>
              <a:solidFill>
                <a:schemeClr val="bg1"/>
              </a:solidFill>
              <a:ln>
                <a:noFill/>
              </a:ln>
              <a:effectLst>
                <a:outerShdw blurRad="152400" dist="88900" dir="2700000" algn="tl"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uLnTx/>
                  <a:uFillTx/>
                  <a:latin typeface="Century Gothic" panose="020B0502020202020204" pitchFamily="34" charset="0"/>
                  <a:ea typeface="Helvetica Neue Medium"/>
                  <a:cs typeface="Helvetica Neue Medium"/>
                  <a:sym typeface="Helvetica Neue"/>
                </a:endParaRPr>
              </a:p>
            </p:txBody>
          </p:sp>
          <p:sp>
            <p:nvSpPr>
              <p:cNvPr id="57" name="Plus Sign 36">
                <a:extLst>
                  <a:ext uri="{FF2B5EF4-FFF2-40B4-BE49-F238E27FC236}">
                    <a16:creationId xmlns:a16="http://schemas.microsoft.com/office/drawing/2014/main" id="{8FC58BCA-F755-E158-3D76-D6AB3CB73C95}"/>
                  </a:ext>
                </a:extLst>
              </p:cNvPr>
              <p:cNvSpPr>
                <a:spLocks noChangeAspect="1"/>
              </p:cNvSpPr>
              <p:nvPr/>
            </p:nvSpPr>
            <p:spPr>
              <a:xfrm>
                <a:off x="4497424" y="2239463"/>
                <a:ext cx="252000" cy="252000"/>
              </a:xfrm>
              <a:prstGeom prst="mathPlus">
                <a:avLst>
                  <a:gd name="adj1" fmla="val 132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479FF8"/>
                  </a:solidFill>
                  <a:effectLst/>
                  <a:uLnTx/>
                  <a:uFillTx/>
                  <a:latin typeface="Century Gothic" panose="020B0502020202020204" pitchFamily="34" charset="0"/>
                  <a:ea typeface="Helvetica Neue Medium"/>
                  <a:cs typeface="Helvetica Neue Medium"/>
                  <a:sym typeface="Helvetica Neue"/>
                </a:endParaRPr>
              </a:p>
            </p:txBody>
          </p:sp>
        </p:grpSp>
        <p:grpSp>
          <p:nvGrpSpPr>
            <p:cNvPr id="62" name="Group 61">
              <a:extLst>
                <a:ext uri="{FF2B5EF4-FFF2-40B4-BE49-F238E27FC236}">
                  <a16:creationId xmlns:a16="http://schemas.microsoft.com/office/drawing/2014/main" id="{6ECADAC3-925D-659F-CAB9-DCE497E460DC}"/>
                </a:ext>
              </a:extLst>
            </p:cNvPr>
            <p:cNvGrpSpPr/>
            <p:nvPr/>
          </p:nvGrpSpPr>
          <p:grpSpPr>
            <a:xfrm>
              <a:off x="8937873" y="2302644"/>
              <a:ext cx="317265" cy="317265"/>
              <a:chOff x="8937873" y="2457509"/>
              <a:chExt cx="317265" cy="317265"/>
            </a:xfrm>
          </p:grpSpPr>
          <p:sp>
            <p:nvSpPr>
              <p:cNvPr id="59" name="Oval 58">
                <a:extLst>
                  <a:ext uri="{FF2B5EF4-FFF2-40B4-BE49-F238E27FC236}">
                    <a16:creationId xmlns:a16="http://schemas.microsoft.com/office/drawing/2014/main" id="{DFCA5E0C-DB3D-1D90-35F3-F698EF0F31AE}"/>
                  </a:ext>
                </a:extLst>
              </p:cNvPr>
              <p:cNvSpPr/>
              <p:nvPr/>
            </p:nvSpPr>
            <p:spPr>
              <a:xfrm>
                <a:off x="8937873" y="2457509"/>
                <a:ext cx="317265" cy="317265"/>
              </a:xfrm>
              <a:prstGeom prst="ellipse">
                <a:avLst/>
              </a:prstGeom>
              <a:solidFill>
                <a:schemeClr val="bg1"/>
              </a:solidFill>
              <a:ln>
                <a:noFill/>
              </a:ln>
              <a:effectLst>
                <a:outerShdw blurRad="152400" dist="88900" dir="2700000" algn="tl" rotWithShape="0">
                  <a:schemeClr val="accent1">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0000"/>
                  </a:solidFill>
                  <a:effectLst/>
                  <a:uLnTx/>
                  <a:uFillTx/>
                  <a:latin typeface="Century Gothic" panose="020B0502020202020204" pitchFamily="34" charset="0"/>
                  <a:ea typeface="Helvetica Neue Medium"/>
                  <a:cs typeface="Helvetica Neue Medium"/>
                  <a:sym typeface="Helvetica Neue"/>
                </a:endParaRPr>
              </a:p>
            </p:txBody>
          </p:sp>
          <p:sp>
            <p:nvSpPr>
              <p:cNvPr id="61" name="Equals 60">
                <a:extLst>
                  <a:ext uri="{FF2B5EF4-FFF2-40B4-BE49-F238E27FC236}">
                    <a16:creationId xmlns:a16="http://schemas.microsoft.com/office/drawing/2014/main" id="{24FF392B-D25B-9112-2961-8094B36E686A}"/>
                  </a:ext>
                </a:extLst>
              </p:cNvPr>
              <p:cNvSpPr>
                <a:spLocks noChangeAspect="1"/>
              </p:cNvSpPr>
              <p:nvPr/>
            </p:nvSpPr>
            <p:spPr>
              <a:xfrm>
                <a:off x="9021508" y="2569336"/>
                <a:ext cx="149995" cy="93610"/>
              </a:xfrm>
              <a:prstGeom prst="mathEqual">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2750" rtl="0" eaLnBrk="1" fontAlgn="auto" latinLnBrk="0" hangingPunct="0">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Century Gothic" panose="020B0502020202020204" pitchFamily="34" charset="0"/>
                  <a:ea typeface="Helvetica Neue Medium"/>
                  <a:cs typeface="Helvetica Neue Medium"/>
                  <a:sym typeface="Helvetica Neue"/>
                </a:endParaRPr>
              </a:p>
            </p:txBody>
          </p:sp>
        </p:grpSp>
      </p:grpSp>
      <p:sp>
        <p:nvSpPr>
          <p:cNvPr id="69" name="Rectangle: Rounded Corners 68">
            <a:extLst>
              <a:ext uri="{FF2B5EF4-FFF2-40B4-BE49-F238E27FC236}">
                <a16:creationId xmlns:a16="http://schemas.microsoft.com/office/drawing/2014/main" id="{B41E8C92-F629-6A3A-FFF2-E87E8C78D60C}"/>
              </a:ext>
            </a:extLst>
          </p:cNvPr>
          <p:cNvSpPr/>
          <p:nvPr/>
        </p:nvSpPr>
        <p:spPr>
          <a:xfrm>
            <a:off x="9131942" y="3273553"/>
            <a:ext cx="2510367" cy="448459"/>
          </a:xfrm>
          <a:prstGeom prst="roundRect">
            <a:avLst>
              <a:gd name="adj" fmla="val 50000"/>
            </a:avLst>
          </a:prstGeom>
          <a:solidFill>
            <a:schemeClr val="tx2">
              <a:lumMod val="20000"/>
              <a:lumOff val="80000"/>
            </a:schemeClr>
          </a:soli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2"/>
                </a:solidFill>
                <a:effectLst/>
                <a:uLnTx/>
                <a:uFillTx/>
                <a:latin typeface="Montserrat" panose="00000500000000000000" pitchFamily="50" charset="0"/>
              </a:rPr>
              <a:t>What buyers say:</a:t>
            </a:r>
          </a:p>
        </p:txBody>
      </p:sp>
      <p:sp>
        <p:nvSpPr>
          <p:cNvPr id="70" name="Rectangle: Rounded Corners 69">
            <a:extLst>
              <a:ext uri="{FF2B5EF4-FFF2-40B4-BE49-F238E27FC236}">
                <a16:creationId xmlns:a16="http://schemas.microsoft.com/office/drawing/2014/main" id="{D4F7B898-3276-8E26-A567-69BCB836C7D7}"/>
              </a:ext>
            </a:extLst>
          </p:cNvPr>
          <p:cNvSpPr/>
          <p:nvPr/>
        </p:nvSpPr>
        <p:spPr>
          <a:xfrm>
            <a:off x="2581560" y="3782269"/>
            <a:ext cx="2107622" cy="752364"/>
          </a:xfrm>
          <a:prstGeom prst="roundRect">
            <a:avLst>
              <a:gd name="adj" fmla="val 2043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Low value</a:t>
            </a:r>
          </a:p>
        </p:txBody>
      </p:sp>
      <p:sp>
        <p:nvSpPr>
          <p:cNvPr id="71" name="Rectangle: Rounded Corners 70">
            <a:extLst>
              <a:ext uri="{FF2B5EF4-FFF2-40B4-BE49-F238E27FC236}">
                <a16:creationId xmlns:a16="http://schemas.microsoft.com/office/drawing/2014/main" id="{FB89A29F-1793-238E-91A8-3068554104F0}"/>
              </a:ext>
            </a:extLst>
          </p:cNvPr>
          <p:cNvSpPr/>
          <p:nvPr/>
        </p:nvSpPr>
        <p:spPr>
          <a:xfrm>
            <a:off x="4764817" y="3782269"/>
            <a:ext cx="2107622" cy="752364"/>
          </a:xfrm>
          <a:prstGeom prst="roundRect">
            <a:avLst>
              <a:gd name="adj" fmla="val 18773"/>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Difficult to</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substitute</a:t>
            </a:r>
          </a:p>
        </p:txBody>
      </p:sp>
      <p:sp>
        <p:nvSpPr>
          <p:cNvPr id="72" name="Rectangle: Rounded Corners 71">
            <a:extLst>
              <a:ext uri="{FF2B5EF4-FFF2-40B4-BE49-F238E27FC236}">
                <a16:creationId xmlns:a16="http://schemas.microsoft.com/office/drawing/2014/main" id="{0CE9306A-5A0C-2AD6-64B0-230A311FD4AC}"/>
              </a:ext>
            </a:extLst>
          </p:cNvPr>
          <p:cNvSpPr/>
          <p:nvPr/>
        </p:nvSpPr>
        <p:spPr>
          <a:xfrm>
            <a:off x="6948380" y="3782269"/>
            <a:ext cx="2107622" cy="752364"/>
          </a:xfrm>
          <a:prstGeom prst="roundRect">
            <a:avLst>
              <a:gd name="adj" fmla="val 1793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Able to</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substantiate</a:t>
            </a:r>
          </a:p>
        </p:txBody>
      </p:sp>
      <p:sp>
        <p:nvSpPr>
          <p:cNvPr id="73" name="Rectangle: Rounded Corners 72">
            <a:extLst>
              <a:ext uri="{FF2B5EF4-FFF2-40B4-BE49-F238E27FC236}">
                <a16:creationId xmlns:a16="http://schemas.microsoft.com/office/drawing/2014/main" id="{9C33A8D4-374F-9D7B-ABE1-C4989A09B8E6}"/>
              </a:ext>
            </a:extLst>
          </p:cNvPr>
          <p:cNvSpPr/>
          <p:nvPr/>
        </p:nvSpPr>
        <p:spPr>
          <a:xfrm>
            <a:off x="9131942" y="3782269"/>
            <a:ext cx="2510367" cy="752364"/>
          </a:xfrm>
          <a:prstGeom prst="roundRect">
            <a:avLst>
              <a:gd name="adj" fmla="val 16273"/>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“I don’t need”</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“Not important enough”</a:t>
            </a:r>
          </a:p>
        </p:txBody>
      </p:sp>
      <p:sp>
        <p:nvSpPr>
          <p:cNvPr id="75" name="Rectangle: Rounded Corners 74">
            <a:extLst>
              <a:ext uri="{FF2B5EF4-FFF2-40B4-BE49-F238E27FC236}">
                <a16:creationId xmlns:a16="http://schemas.microsoft.com/office/drawing/2014/main" id="{CB78CD75-6BEC-DDF5-46AD-12ADFFA674C4}"/>
              </a:ext>
            </a:extLst>
          </p:cNvPr>
          <p:cNvSpPr/>
          <p:nvPr/>
        </p:nvSpPr>
        <p:spPr>
          <a:xfrm>
            <a:off x="2581560" y="4609732"/>
            <a:ext cx="2107622" cy="752364"/>
          </a:xfrm>
          <a:prstGeom prst="roundRect">
            <a:avLst>
              <a:gd name="adj" fmla="val 2043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Strong value</a:t>
            </a:r>
          </a:p>
        </p:txBody>
      </p:sp>
      <p:sp>
        <p:nvSpPr>
          <p:cNvPr id="76" name="Rectangle: Rounded Corners 75">
            <a:extLst>
              <a:ext uri="{FF2B5EF4-FFF2-40B4-BE49-F238E27FC236}">
                <a16:creationId xmlns:a16="http://schemas.microsoft.com/office/drawing/2014/main" id="{4490E9F7-F33C-CBC8-B951-BF46059EEAF7}"/>
              </a:ext>
            </a:extLst>
          </p:cNvPr>
          <p:cNvSpPr/>
          <p:nvPr/>
        </p:nvSpPr>
        <p:spPr>
          <a:xfrm>
            <a:off x="4764817" y="4609732"/>
            <a:ext cx="2107622" cy="752364"/>
          </a:xfrm>
          <a:prstGeom prst="roundRect">
            <a:avLst>
              <a:gd name="adj" fmla="val 18773"/>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Easy to</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substitute</a:t>
            </a:r>
          </a:p>
        </p:txBody>
      </p:sp>
      <p:sp>
        <p:nvSpPr>
          <p:cNvPr id="77" name="Rectangle: Rounded Corners 76">
            <a:extLst>
              <a:ext uri="{FF2B5EF4-FFF2-40B4-BE49-F238E27FC236}">
                <a16:creationId xmlns:a16="http://schemas.microsoft.com/office/drawing/2014/main" id="{0B638786-E4C9-A3D5-3851-126714F71011}"/>
              </a:ext>
            </a:extLst>
          </p:cNvPr>
          <p:cNvSpPr/>
          <p:nvPr/>
        </p:nvSpPr>
        <p:spPr>
          <a:xfrm>
            <a:off x="6948380" y="4609732"/>
            <a:ext cx="2107622" cy="752364"/>
          </a:xfrm>
          <a:prstGeom prst="roundRect">
            <a:avLst>
              <a:gd name="adj" fmla="val 1793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Able to</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substantiate</a:t>
            </a:r>
          </a:p>
        </p:txBody>
      </p:sp>
      <p:sp>
        <p:nvSpPr>
          <p:cNvPr id="78" name="Rectangle: Rounded Corners 77">
            <a:extLst>
              <a:ext uri="{FF2B5EF4-FFF2-40B4-BE49-F238E27FC236}">
                <a16:creationId xmlns:a16="http://schemas.microsoft.com/office/drawing/2014/main" id="{1FF86E31-9742-ACD9-07E9-E2BBBDB51A59}"/>
              </a:ext>
            </a:extLst>
          </p:cNvPr>
          <p:cNvSpPr/>
          <p:nvPr/>
        </p:nvSpPr>
        <p:spPr>
          <a:xfrm>
            <a:off x="9131942" y="4609732"/>
            <a:ext cx="2510367" cy="752364"/>
          </a:xfrm>
          <a:prstGeom prst="roundRect">
            <a:avLst>
              <a:gd name="adj" fmla="val 16273"/>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“What’s your best price?”</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“I can do without you”</a:t>
            </a:r>
          </a:p>
        </p:txBody>
      </p:sp>
      <p:sp>
        <p:nvSpPr>
          <p:cNvPr id="79" name="Rectangle: Rounded Corners 78">
            <a:extLst>
              <a:ext uri="{FF2B5EF4-FFF2-40B4-BE49-F238E27FC236}">
                <a16:creationId xmlns:a16="http://schemas.microsoft.com/office/drawing/2014/main" id="{D8B56DEC-694F-60AA-5E66-3933F4D5CAAE}"/>
              </a:ext>
            </a:extLst>
          </p:cNvPr>
          <p:cNvSpPr/>
          <p:nvPr/>
        </p:nvSpPr>
        <p:spPr>
          <a:xfrm>
            <a:off x="2581560" y="5423476"/>
            <a:ext cx="2107622" cy="752364"/>
          </a:xfrm>
          <a:prstGeom prst="roundRect">
            <a:avLst>
              <a:gd name="adj" fmla="val 2043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Strong value</a:t>
            </a:r>
          </a:p>
        </p:txBody>
      </p:sp>
      <p:sp>
        <p:nvSpPr>
          <p:cNvPr id="80" name="Rectangle: Rounded Corners 79">
            <a:extLst>
              <a:ext uri="{FF2B5EF4-FFF2-40B4-BE49-F238E27FC236}">
                <a16:creationId xmlns:a16="http://schemas.microsoft.com/office/drawing/2014/main" id="{4B5E2230-A3C8-46E1-70D1-14240F01E4AE}"/>
              </a:ext>
            </a:extLst>
          </p:cNvPr>
          <p:cNvSpPr/>
          <p:nvPr/>
        </p:nvSpPr>
        <p:spPr>
          <a:xfrm>
            <a:off x="4764817" y="5423476"/>
            <a:ext cx="2107622" cy="752364"/>
          </a:xfrm>
          <a:prstGeom prst="roundRect">
            <a:avLst>
              <a:gd name="adj" fmla="val 18773"/>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Difficult to</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substitute</a:t>
            </a:r>
          </a:p>
        </p:txBody>
      </p:sp>
      <p:sp>
        <p:nvSpPr>
          <p:cNvPr id="81" name="Rectangle: Rounded Corners 80">
            <a:extLst>
              <a:ext uri="{FF2B5EF4-FFF2-40B4-BE49-F238E27FC236}">
                <a16:creationId xmlns:a16="http://schemas.microsoft.com/office/drawing/2014/main" id="{1430CC48-618A-ABFA-56BA-AF9577B2B677}"/>
              </a:ext>
            </a:extLst>
          </p:cNvPr>
          <p:cNvSpPr/>
          <p:nvPr/>
        </p:nvSpPr>
        <p:spPr>
          <a:xfrm>
            <a:off x="6948380" y="5423476"/>
            <a:ext cx="2107622" cy="752364"/>
          </a:xfrm>
          <a:prstGeom prst="roundRect">
            <a:avLst>
              <a:gd name="adj" fmla="val 1793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Not able to</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substantiate</a:t>
            </a:r>
          </a:p>
        </p:txBody>
      </p:sp>
      <p:sp>
        <p:nvSpPr>
          <p:cNvPr id="82" name="Rectangle: Rounded Corners 81">
            <a:extLst>
              <a:ext uri="{FF2B5EF4-FFF2-40B4-BE49-F238E27FC236}">
                <a16:creationId xmlns:a16="http://schemas.microsoft.com/office/drawing/2014/main" id="{AE461FFC-47A1-2F42-EE6E-6F2AB202D7B0}"/>
              </a:ext>
            </a:extLst>
          </p:cNvPr>
          <p:cNvSpPr/>
          <p:nvPr/>
        </p:nvSpPr>
        <p:spPr>
          <a:xfrm>
            <a:off x="9131942" y="5423476"/>
            <a:ext cx="2510367" cy="752364"/>
          </a:xfrm>
          <a:prstGeom prst="roundRect">
            <a:avLst>
              <a:gd name="adj" fmla="val 16273"/>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1200" dirty="0">
                <a:solidFill>
                  <a:schemeClr val="tx2"/>
                </a:solidFill>
                <a:latin typeface="Montserrat" panose="00000500000000000000" pitchFamily="50" charset="0"/>
              </a:rPr>
              <a:t>“I’m skeptical”</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“Can’t risk it”</a:t>
            </a:r>
          </a:p>
        </p:txBody>
      </p:sp>
    </p:spTree>
    <p:extLst>
      <p:ext uri="{BB962C8B-B14F-4D97-AF65-F5344CB8AC3E}">
        <p14:creationId xmlns:p14="http://schemas.microsoft.com/office/powerpoint/2010/main" val="627354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1D3F7B3A-BA3D-23E9-DB96-45198F89733F}"/>
              </a:ext>
            </a:extLst>
          </p:cNvPr>
          <p:cNvSpPr/>
          <p:nvPr/>
        </p:nvSpPr>
        <p:spPr>
          <a:xfrm>
            <a:off x="-1699780" y="785405"/>
            <a:ext cx="3539065" cy="3539065"/>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4E7AB-95FB-AE59-3E56-C14DE8475439}"/>
              </a:ext>
            </a:extLst>
          </p:cNvPr>
          <p:cNvSpPr>
            <a:spLocks noGrp="1"/>
          </p:cNvSpPr>
          <p:nvPr>
            <p:ph type="title"/>
          </p:nvPr>
        </p:nvSpPr>
        <p:spPr/>
        <p:txBody>
          <a:bodyPr/>
          <a:lstStyle/>
          <a:p>
            <a:r>
              <a:rPr lang="en-US" dirty="0"/>
              <a:t>Value </a:t>
            </a:r>
            <a:r>
              <a:rPr lang="en-US" dirty="0">
                <a:solidFill>
                  <a:schemeClr val="accent1"/>
                </a:solidFill>
              </a:rPr>
              <a:t>Drivers</a:t>
            </a:r>
          </a:p>
        </p:txBody>
      </p:sp>
      <p:cxnSp>
        <p:nvCxnSpPr>
          <p:cNvPr id="8" name="Straight Connector 7">
            <a:extLst>
              <a:ext uri="{FF2B5EF4-FFF2-40B4-BE49-F238E27FC236}">
                <a16:creationId xmlns:a16="http://schemas.microsoft.com/office/drawing/2014/main" id="{90F85592-64BF-0846-2707-681EDABA90A2}"/>
              </a:ext>
            </a:extLst>
          </p:cNvPr>
          <p:cNvCxnSpPr>
            <a:cxnSpLocks/>
          </p:cNvCxnSpPr>
          <p:nvPr/>
        </p:nvCxnSpPr>
        <p:spPr>
          <a:xfrm>
            <a:off x="533400" y="1562100"/>
            <a:ext cx="0" cy="3685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B27CE6-A8CE-EAAE-D783-E8444E2D9256}"/>
              </a:ext>
            </a:extLst>
          </p:cNvPr>
          <p:cNvCxnSpPr/>
          <p:nvPr/>
        </p:nvCxnSpPr>
        <p:spPr>
          <a:xfrm>
            <a:off x="533400" y="5247609"/>
            <a:ext cx="111252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3DBC6E08-7010-8909-35C4-B0E93B3453AA}"/>
              </a:ext>
            </a:extLst>
          </p:cNvPr>
          <p:cNvSpPr/>
          <p:nvPr/>
        </p:nvSpPr>
        <p:spPr>
          <a:xfrm>
            <a:off x="7534753" y="-1721004"/>
            <a:ext cx="3539065" cy="3539065"/>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4">
            <a:extLst>
              <a:ext uri="{FF2B5EF4-FFF2-40B4-BE49-F238E27FC236}">
                <a16:creationId xmlns:a16="http://schemas.microsoft.com/office/drawing/2014/main" id="{9D737AE9-F565-CCE3-C2DD-965C8063601F}"/>
              </a:ext>
            </a:extLst>
          </p:cNvPr>
          <p:cNvSpPr txBox="1">
            <a:spLocks/>
          </p:cNvSpPr>
          <p:nvPr/>
        </p:nvSpPr>
        <p:spPr>
          <a:xfrm>
            <a:off x="711608" y="3940549"/>
            <a:ext cx="1308666" cy="1143825"/>
          </a:xfrm>
          <a:prstGeom prst="roundRect">
            <a:avLst>
              <a:gd name="adj" fmla="val 10818"/>
            </a:avLst>
          </a:prstGeom>
          <a:solidFill>
            <a:schemeClr val="accent1">
              <a:lumMod val="40000"/>
              <a:lumOff val="60000"/>
            </a:schemeClr>
          </a:solidFill>
          <a:effectLst>
            <a:outerShdw blurRad="317500" dist="152400" dir="2700000" algn="tl" rotWithShape="0">
              <a:schemeClr val="accent1">
                <a:alpha val="18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chemeClr val="bg1"/>
                </a:solidFill>
                <a:latin typeface="Montserrat" panose="00000500000000000000" pitchFamily="50" charset="0"/>
              </a:rPr>
              <a:t>NBCA</a:t>
            </a:r>
          </a:p>
        </p:txBody>
      </p:sp>
      <p:sp>
        <p:nvSpPr>
          <p:cNvPr id="19" name="Content Placeholder 4">
            <a:extLst>
              <a:ext uri="{FF2B5EF4-FFF2-40B4-BE49-F238E27FC236}">
                <a16:creationId xmlns:a16="http://schemas.microsoft.com/office/drawing/2014/main" id="{5BB5C0B8-7425-7920-E261-5CCF0AD2BA42}"/>
              </a:ext>
            </a:extLst>
          </p:cNvPr>
          <p:cNvSpPr txBox="1">
            <a:spLocks/>
          </p:cNvSpPr>
          <p:nvPr/>
        </p:nvSpPr>
        <p:spPr>
          <a:xfrm>
            <a:off x="2295094" y="3226725"/>
            <a:ext cx="1308666" cy="713824"/>
          </a:xfrm>
          <a:prstGeom prst="roundRect">
            <a:avLst/>
          </a:prstGeom>
          <a:solidFill>
            <a:schemeClr val="tx2">
              <a:lumMod val="20000"/>
              <a:lumOff val="80000"/>
            </a:schemeClr>
          </a:solidFill>
          <a:effectLst>
            <a:outerShdw blurRad="260746" dist="38100" dir="2700000" algn="tl" rotWithShape="0">
              <a:prstClr val="black">
                <a:alpha val="5184"/>
              </a:prst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Value</a:t>
            </a:r>
          </a:p>
        </p:txBody>
      </p:sp>
      <p:sp>
        <p:nvSpPr>
          <p:cNvPr id="20" name="Content Placeholder 4">
            <a:extLst>
              <a:ext uri="{FF2B5EF4-FFF2-40B4-BE49-F238E27FC236}">
                <a16:creationId xmlns:a16="http://schemas.microsoft.com/office/drawing/2014/main" id="{47D1F4D7-F57F-6C5F-6022-8E1B2B610716}"/>
              </a:ext>
            </a:extLst>
          </p:cNvPr>
          <p:cNvSpPr txBox="1">
            <a:spLocks/>
          </p:cNvSpPr>
          <p:nvPr/>
        </p:nvSpPr>
        <p:spPr>
          <a:xfrm>
            <a:off x="3878580" y="2263360"/>
            <a:ext cx="1308666" cy="963365"/>
          </a:xfrm>
          <a:prstGeom prst="roundRect">
            <a:avLst>
              <a:gd name="adj" fmla="val 12500"/>
            </a:avLst>
          </a:prstGeom>
          <a:solidFill>
            <a:schemeClr val="tx2">
              <a:lumMod val="20000"/>
              <a:lumOff val="80000"/>
            </a:schemeClr>
          </a:solidFill>
          <a:effectLst>
            <a:outerShdw blurRad="260746" dist="38100" dir="2700000" algn="tl" rotWithShape="0">
              <a:prstClr val="black">
                <a:alpha val="5184"/>
              </a:prst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Value</a:t>
            </a:r>
          </a:p>
        </p:txBody>
      </p:sp>
      <p:sp>
        <p:nvSpPr>
          <p:cNvPr id="21" name="Content Placeholder 4">
            <a:extLst>
              <a:ext uri="{FF2B5EF4-FFF2-40B4-BE49-F238E27FC236}">
                <a16:creationId xmlns:a16="http://schemas.microsoft.com/office/drawing/2014/main" id="{D0032FFF-9AFF-F258-58BE-B9F070C5D097}"/>
              </a:ext>
            </a:extLst>
          </p:cNvPr>
          <p:cNvSpPr txBox="1">
            <a:spLocks/>
          </p:cNvSpPr>
          <p:nvPr/>
        </p:nvSpPr>
        <p:spPr>
          <a:xfrm>
            <a:off x="5462066" y="1549536"/>
            <a:ext cx="1308666" cy="713824"/>
          </a:xfrm>
          <a:prstGeom prst="roundRect">
            <a:avLst/>
          </a:prstGeom>
          <a:solidFill>
            <a:schemeClr val="tx2">
              <a:lumMod val="20000"/>
              <a:lumOff val="80000"/>
            </a:schemeClr>
          </a:solidFill>
          <a:effectLst>
            <a:outerShdw blurRad="260746" dist="38100" dir="2700000" algn="tl" rotWithShape="0">
              <a:prstClr val="black">
                <a:alpha val="5184"/>
              </a:prst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Value</a:t>
            </a:r>
          </a:p>
        </p:txBody>
      </p:sp>
      <p:sp>
        <p:nvSpPr>
          <p:cNvPr id="22" name="Content Placeholder 4">
            <a:extLst>
              <a:ext uri="{FF2B5EF4-FFF2-40B4-BE49-F238E27FC236}">
                <a16:creationId xmlns:a16="http://schemas.microsoft.com/office/drawing/2014/main" id="{42106697-057E-59B2-B71A-A4815CD2D050}"/>
              </a:ext>
            </a:extLst>
          </p:cNvPr>
          <p:cNvSpPr txBox="1">
            <a:spLocks/>
          </p:cNvSpPr>
          <p:nvPr/>
        </p:nvSpPr>
        <p:spPr>
          <a:xfrm>
            <a:off x="7045552" y="1547586"/>
            <a:ext cx="1308666" cy="1139920"/>
          </a:xfrm>
          <a:prstGeom prst="roundRect">
            <a:avLst>
              <a:gd name="adj" fmla="val 9624"/>
            </a:avLst>
          </a:prstGeom>
          <a:solidFill>
            <a:schemeClr val="tx2">
              <a:lumMod val="20000"/>
              <a:lumOff val="80000"/>
            </a:schemeClr>
          </a:solidFill>
          <a:effectLst>
            <a:outerShdw blurRad="260746" dist="38100" dir="2700000" algn="tl" rotWithShape="0">
              <a:prstClr val="black">
                <a:alpha val="5184"/>
              </a:prst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Value</a:t>
            </a:r>
          </a:p>
        </p:txBody>
      </p:sp>
      <p:sp>
        <p:nvSpPr>
          <p:cNvPr id="23" name="Content Placeholder 4">
            <a:extLst>
              <a:ext uri="{FF2B5EF4-FFF2-40B4-BE49-F238E27FC236}">
                <a16:creationId xmlns:a16="http://schemas.microsoft.com/office/drawing/2014/main" id="{E05B2F9B-3C3B-00DB-49D8-65CFE021FF0F}"/>
              </a:ext>
            </a:extLst>
          </p:cNvPr>
          <p:cNvSpPr txBox="1">
            <a:spLocks/>
          </p:cNvSpPr>
          <p:nvPr/>
        </p:nvSpPr>
        <p:spPr>
          <a:xfrm>
            <a:off x="8629038" y="2687508"/>
            <a:ext cx="1308666" cy="713824"/>
          </a:xfrm>
          <a:prstGeom prst="roundRect">
            <a:avLst/>
          </a:prstGeom>
          <a:solidFill>
            <a:schemeClr val="tx2">
              <a:lumMod val="20000"/>
              <a:lumOff val="80000"/>
            </a:schemeClr>
          </a:solidFill>
          <a:effectLst>
            <a:outerShdw blurRad="260746" dist="38100" dir="2700000" algn="tl" rotWithShape="0">
              <a:prstClr val="black">
                <a:alpha val="5184"/>
              </a:prst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i="0" u="none" strike="noStrike" kern="1200" cap="none" spc="0" normalizeH="0" baseline="0" noProof="0" dirty="0">
                <a:ln>
                  <a:noFill/>
                </a:ln>
                <a:solidFill>
                  <a:schemeClr val="bg1">
                    <a:lumMod val="50000"/>
                  </a:schemeClr>
                </a:solidFill>
                <a:effectLst/>
                <a:uLnTx/>
                <a:uFillTx/>
                <a:latin typeface="Montserrat" panose="00000500000000000000" pitchFamily="50" charset="0"/>
                <a:ea typeface="+mn-ea"/>
                <a:cs typeface="+mn-cs"/>
              </a:rPr>
              <a:t>Value</a:t>
            </a:r>
          </a:p>
        </p:txBody>
      </p:sp>
      <p:sp>
        <p:nvSpPr>
          <p:cNvPr id="24" name="Content Placeholder 4">
            <a:extLst>
              <a:ext uri="{FF2B5EF4-FFF2-40B4-BE49-F238E27FC236}">
                <a16:creationId xmlns:a16="http://schemas.microsoft.com/office/drawing/2014/main" id="{04F937C4-D3F3-8500-761D-B6E4D8F9BE2F}"/>
              </a:ext>
            </a:extLst>
          </p:cNvPr>
          <p:cNvSpPr txBox="1">
            <a:spLocks/>
          </p:cNvSpPr>
          <p:nvPr/>
        </p:nvSpPr>
        <p:spPr>
          <a:xfrm>
            <a:off x="10212524" y="3401332"/>
            <a:ext cx="1308666" cy="1683042"/>
          </a:xfrm>
          <a:prstGeom prst="roundRect">
            <a:avLst>
              <a:gd name="adj" fmla="val 10359"/>
            </a:avLst>
          </a:prstGeom>
          <a:gradFill flip="none" rotWithShape="1">
            <a:gsLst>
              <a:gs pos="0">
                <a:schemeClr val="accent1"/>
              </a:gs>
              <a:gs pos="56000">
                <a:srgbClr val="4D77FA"/>
              </a:gs>
              <a:gs pos="100000">
                <a:srgbClr val="7999FB"/>
              </a:gs>
            </a:gsLst>
            <a:lin ang="13500000" scaled="1"/>
            <a:tileRect/>
          </a:gradFill>
          <a:effectLst>
            <a:outerShdw blurRad="317500" dist="152400" dir="2700000" algn="tl" rotWithShape="0">
              <a:schemeClr val="accent1">
                <a:alpha val="18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Our </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Value</a:t>
            </a:r>
          </a:p>
        </p:txBody>
      </p:sp>
      <p:grpSp>
        <p:nvGrpSpPr>
          <p:cNvPr id="3" name="Group 2">
            <a:extLst>
              <a:ext uri="{FF2B5EF4-FFF2-40B4-BE49-F238E27FC236}">
                <a16:creationId xmlns:a16="http://schemas.microsoft.com/office/drawing/2014/main" id="{8C47495A-814A-B800-C3B1-487F88D4874B}"/>
              </a:ext>
            </a:extLst>
          </p:cNvPr>
          <p:cNvGrpSpPr/>
          <p:nvPr/>
        </p:nvGrpSpPr>
        <p:grpSpPr>
          <a:xfrm>
            <a:off x="711608" y="5486490"/>
            <a:ext cx="10809582" cy="691759"/>
            <a:chOff x="711608" y="5486490"/>
            <a:chExt cx="10809582" cy="691759"/>
          </a:xfrm>
        </p:grpSpPr>
        <p:sp>
          <p:nvSpPr>
            <p:cNvPr id="11" name="Content Placeholder 4">
              <a:extLst>
                <a:ext uri="{FF2B5EF4-FFF2-40B4-BE49-F238E27FC236}">
                  <a16:creationId xmlns:a16="http://schemas.microsoft.com/office/drawing/2014/main" id="{9E65F032-F344-7AA2-5362-A240F8B71E49}"/>
                </a:ext>
              </a:extLst>
            </p:cNvPr>
            <p:cNvSpPr txBox="1">
              <a:spLocks/>
            </p:cNvSpPr>
            <p:nvPr/>
          </p:nvSpPr>
          <p:spPr>
            <a:xfrm>
              <a:off x="711608" y="5486490"/>
              <a:ext cx="1308666"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latin typeface="Montserrat" panose="00000500000000000000" pitchFamily="50" charset="0"/>
                </a:rPr>
                <a:t>Next </a:t>
              </a:r>
              <a:r>
                <a:rPr lang="en-US" sz="1200" b="1" dirty="0">
                  <a:latin typeface="Montserrat" panose="00000500000000000000" pitchFamily="50" charset="0"/>
                </a:rPr>
                <a:t>Best Competitive </a:t>
              </a:r>
              <a:r>
                <a:rPr lang="en-US" sz="1200" dirty="0">
                  <a:latin typeface="Montserrat" panose="00000500000000000000" pitchFamily="50" charset="0"/>
                </a:rPr>
                <a:t>Alternative</a:t>
              </a:r>
            </a:p>
          </p:txBody>
        </p:sp>
        <p:sp>
          <p:nvSpPr>
            <p:cNvPr id="12" name="Content Placeholder 4">
              <a:extLst>
                <a:ext uri="{FF2B5EF4-FFF2-40B4-BE49-F238E27FC236}">
                  <a16:creationId xmlns:a16="http://schemas.microsoft.com/office/drawing/2014/main" id="{767F03A9-0EC8-B597-7F43-14E215C557A9}"/>
                </a:ext>
              </a:extLst>
            </p:cNvPr>
            <p:cNvSpPr txBox="1">
              <a:spLocks/>
            </p:cNvSpPr>
            <p:nvPr/>
          </p:nvSpPr>
          <p:spPr>
            <a:xfrm>
              <a:off x="2295094" y="5486490"/>
              <a:ext cx="1308666"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latin typeface="Montserrat" panose="00000500000000000000" pitchFamily="50" charset="0"/>
                </a:rPr>
                <a:t>Revenue increase </a:t>
              </a:r>
              <a:r>
                <a:rPr lang="en-US" sz="1200" dirty="0">
                  <a:latin typeface="Montserrat" panose="00000500000000000000" pitchFamily="50" charset="0"/>
                </a:rPr>
                <a:t>for customer</a:t>
              </a:r>
            </a:p>
          </p:txBody>
        </p:sp>
        <p:sp>
          <p:nvSpPr>
            <p:cNvPr id="13" name="Content Placeholder 4">
              <a:extLst>
                <a:ext uri="{FF2B5EF4-FFF2-40B4-BE49-F238E27FC236}">
                  <a16:creationId xmlns:a16="http://schemas.microsoft.com/office/drawing/2014/main" id="{A04B8981-4B5E-CA0F-074A-3DF1E78AF1FD}"/>
                </a:ext>
              </a:extLst>
            </p:cNvPr>
            <p:cNvSpPr txBox="1">
              <a:spLocks/>
            </p:cNvSpPr>
            <p:nvPr/>
          </p:nvSpPr>
          <p:spPr>
            <a:xfrm>
              <a:off x="3878580" y="5500707"/>
              <a:ext cx="1308666"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latin typeface="Montserrat" panose="00000500000000000000" pitchFamily="50" charset="0"/>
                </a:rPr>
                <a:t>Cost improvements </a:t>
              </a:r>
              <a:r>
                <a:rPr lang="en-US" sz="1200" dirty="0">
                  <a:latin typeface="Montserrat" panose="00000500000000000000" pitchFamily="50" charset="0"/>
                </a:rPr>
                <a:t>for customer</a:t>
              </a:r>
            </a:p>
          </p:txBody>
        </p:sp>
        <p:sp>
          <p:nvSpPr>
            <p:cNvPr id="14" name="Content Placeholder 4">
              <a:extLst>
                <a:ext uri="{FF2B5EF4-FFF2-40B4-BE49-F238E27FC236}">
                  <a16:creationId xmlns:a16="http://schemas.microsoft.com/office/drawing/2014/main" id="{C6BB2A7E-18FC-92D5-8B64-A7B8058865A1}"/>
                </a:ext>
              </a:extLst>
            </p:cNvPr>
            <p:cNvSpPr txBox="1">
              <a:spLocks/>
            </p:cNvSpPr>
            <p:nvPr/>
          </p:nvSpPr>
          <p:spPr>
            <a:xfrm>
              <a:off x="5462066" y="5500707"/>
              <a:ext cx="1308666"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latin typeface="Montserrat" panose="00000500000000000000" pitchFamily="50" charset="0"/>
                </a:rPr>
                <a:t>Emotional benefits</a:t>
              </a:r>
              <a:br>
                <a:rPr lang="ru-RU" sz="1200" b="1" dirty="0">
                  <a:latin typeface="Montserrat" panose="00000500000000000000" pitchFamily="50" charset="0"/>
                </a:rPr>
              </a:br>
              <a:r>
                <a:rPr lang="en-US" sz="1200" dirty="0">
                  <a:latin typeface="Montserrat" panose="00000500000000000000" pitchFamily="50" charset="0"/>
                </a:rPr>
                <a:t>for customer</a:t>
              </a:r>
            </a:p>
          </p:txBody>
        </p:sp>
        <p:sp>
          <p:nvSpPr>
            <p:cNvPr id="15" name="Content Placeholder 4">
              <a:extLst>
                <a:ext uri="{FF2B5EF4-FFF2-40B4-BE49-F238E27FC236}">
                  <a16:creationId xmlns:a16="http://schemas.microsoft.com/office/drawing/2014/main" id="{F6BD5871-2156-8514-067F-41738398C415}"/>
                </a:ext>
              </a:extLst>
            </p:cNvPr>
            <p:cNvSpPr txBox="1">
              <a:spLocks/>
            </p:cNvSpPr>
            <p:nvPr/>
          </p:nvSpPr>
          <p:spPr>
            <a:xfrm>
              <a:off x="7045552" y="5500707"/>
              <a:ext cx="1308666"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latin typeface="Montserrat" panose="00000500000000000000" pitchFamily="50" charset="0"/>
                </a:rPr>
                <a:t>Additional </a:t>
              </a:r>
              <a:br>
                <a:rPr lang="ru-RU" sz="1200" b="1" dirty="0">
                  <a:latin typeface="Montserrat" panose="00000500000000000000" pitchFamily="50" charset="0"/>
                </a:rPr>
              </a:br>
              <a:r>
                <a:rPr lang="en-US" sz="1200" b="1" dirty="0">
                  <a:latin typeface="Montserrat" panose="00000500000000000000" pitchFamily="50" charset="0"/>
                </a:rPr>
                <a:t>costs </a:t>
              </a:r>
              <a:r>
                <a:rPr lang="en-US" sz="1200" dirty="0">
                  <a:latin typeface="Montserrat" panose="00000500000000000000" pitchFamily="50" charset="0"/>
                </a:rPr>
                <a:t>of your solution</a:t>
              </a:r>
            </a:p>
          </p:txBody>
        </p:sp>
        <p:sp>
          <p:nvSpPr>
            <p:cNvPr id="16" name="Content Placeholder 4">
              <a:extLst>
                <a:ext uri="{FF2B5EF4-FFF2-40B4-BE49-F238E27FC236}">
                  <a16:creationId xmlns:a16="http://schemas.microsoft.com/office/drawing/2014/main" id="{7BB170BB-0C8F-E35A-2FA7-333F78BF2819}"/>
                </a:ext>
              </a:extLst>
            </p:cNvPr>
            <p:cNvSpPr txBox="1">
              <a:spLocks/>
            </p:cNvSpPr>
            <p:nvPr/>
          </p:nvSpPr>
          <p:spPr>
            <a:xfrm>
              <a:off x="8629038" y="5500707"/>
              <a:ext cx="1308666"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latin typeface="Montserrat" panose="00000500000000000000" pitchFamily="50" charset="0"/>
                </a:rPr>
                <a:t>Negative differential </a:t>
              </a:r>
              <a:r>
                <a:rPr lang="en-US" sz="1200" dirty="0">
                  <a:latin typeface="Montserrat" panose="00000500000000000000" pitchFamily="50" charset="0"/>
                </a:rPr>
                <a:t>value</a:t>
              </a:r>
            </a:p>
          </p:txBody>
        </p:sp>
        <p:sp>
          <p:nvSpPr>
            <p:cNvPr id="17" name="Content Placeholder 4">
              <a:extLst>
                <a:ext uri="{FF2B5EF4-FFF2-40B4-BE49-F238E27FC236}">
                  <a16:creationId xmlns:a16="http://schemas.microsoft.com/office/drawing/2014/main" id="{FF86D4AE-2B53-4354-A652-F8AFF070775F}"/>
                </a:ext>
              </a:extLst>
            </p:cNvPr>
            <p:cNvSpPr txBox="1">
              <a:spLocks/>
            </p:cNvSpPr>
            <p:nvPr/>
          </p:nvSpPr>
          <p:spPr>
            <a:xfrm>
              <a:off x="10212524" y="5500707"/>
              <a:ext cx="1308666"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accent1"/>
                  </a:solidFill>
                  <a:latin typeface="Montserrat" panose="00000500000000000000" pitchFamily="50" charset="0"/>
                </a:rPr>
                <a:t>Our value to customers</a:t>
              </a:r>
            </a:p>
          </p:txBody>
        </p:sp>
      </p:grpSp>
    </p:spTree>
    <p:extLst>
      <p:ext uri="{BB962C8B-B14F-4D97-AF65-F5344CB8AC3E}">
        <p14:creationId xmlns:p14="http://schemas.microsoft.com/office/powerpoint/2010/main" val="373541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0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000"/>
                                        <p:tgtEl>
                                          <p:spTgt spid="9"/>
                                        </p:tgtEl>
                                      </p:cBhvr>
                                    </p:animEffect>
                                  </p:childTnLst>
                                </p:cTn>
                              </p:par>
                              <p:par>
                                <p:cTn id="11" presetID="12" presetClass="entr" presetSubtype="1" fill="hold" nodeType="withEffect">
                                  <p:stCondLst>
                                    <p:cond delay="10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p:tgtEl>
                                          <p:spTgt spid="3"/>
                                        </p:tgtEl>
                                        <p:attrNameLst>
                                          <p:attrName>ppt_y</p:attrName>
                                        </p:attrNameLst>
                                      </p:cBhvr>
                                      <p:tavLst>
                                        <p:tav tm="0">
                                          <p:val>
                                            <p:strVal val="#ppt_y-#ppt_h*1.125000"/>
                                          </p:val>
                                        </p:tav>
                                        <p:tav tm="100000">
                                          <p:val>
                                            <p:strVal val="#ppt_y"/>
                                          </p:val>
                                        </p:tav>
                                      </p:tavLst>
                                    </p:anim>
                                    <p:animEffect transition="in" filter="wipe(down)">
                                      <p:cBhvr>
                                        <p:cTn id="14" dur="1500"/>
                                        <p:tgtEl>
                                          <p:spTgt spid="3"/>
                                        </p:tgtEl>
                                      </p:cBhvr>
                                    </p:animEffect>
                                  </p:childTnLst>
                                </p:cTn>
                              </p:par>
                              <p:par>
                                <p:cTn id="15" presetID="10" presetClass="entr" presetSubtype="0" fill="hold" grpId="0" nodeType="withEffect">
                                  <p:stCondLst>
                                    <p:cond delay="2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par>
                                <p:cTn id="18" presetID="12" presetClass="entr" presetSubtype="4" fill="hold" grpId="0" nodeType="withEffect">
                                  <p:stCondLst>
                                    <p:cond delay="3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500"/>
                                        <p:tgtEl>
                                          <p:spTgt spid="19"/>
                                        </p:tgtEl>
                                        <p:attrNameLst>
                                          <p:attrName>ppt_y</p:attrName>
                                        </p:attrNameLst>
                                      </p:cBhvr>
                                      <p:tavLst>
                                        <p:tav tm="0">
                                          <p:val>
                                            <p:strVal val="#ppt_y+#ppt_h*1.125000"/>
                                          </p:val>
                                        </p:tav>
                                        <p:tav tm="100000">
                                          <p:val>
                                            <p:strVal val="#ppt_y"/>
                                          </p:val>
                                        </p:tav>
                                      </p:tavLst>
                                    </p:anim>
                                    <p:animEffect transition="in" filter="wipe(up)">
                                      <p:cBhvr>
                                        <p:cTn id="21" dur="1500"/>
                                        <p:tgtEl>
                                          <p:spTgt spid="19"/>
                                        </p:tgtEl>
                                      </p:cBhvr>
                                    </p:animEffect>
                                  </p:childTnLst>
                                </p:cTn>
                              </p:par>
                              <p:par>
                                <p:cTn id="22" presetID="12" presetClass="entr" presetSubtype="4" fill="hold" grpId="0" nodeType="withEffect">
                                  <p:stCondLst>
                                    <p:cond delay="30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500"/>
                                        <p:tgtEl>
                                          <p:spTgt spid="20"/>
                                        </p:tgtEl>
                                        <p:attrNameLst>
                                          <p:attrName>ppt_y</p:attrName>
                                        </p:attrNameLst>
                                      </p:cBhvr>
                                      <p:tavLst>
                                        <p:tav tm="0">
                                          <p:val>
                                            <p:strVal val="#ppt_y+#ppt_h*1.125000"/>
                                          </p:val>
                                        </p:tav>
                                        <p:tav tm="100000">
                                          <p:val>
                                            <p:strVal val="#ppt_y"/>
                                          </p:val>
                                        </p:tav>
                                      </p:tavLst>
                                    </p:anim>
                                    <p:animEffect transition="in" filter="wipe(up)">
                                      <p:cBhvr>
                                        <p:cTn id="25" dur="1500"/>
                                        <p:tgtEl>
                                          <p:spTgt spid="20"/>
                                        </p:tgtEl>
                                      </p:cBhvr>
                                    </p:animEffect>
                                  </p:childTnLst>
                                </p:cTn>
                              </p:par>
                              <p:par>
                                <p:cTn id="26" presetID="12" presetClass="entr" presetSubtype="4" fill="hold" grpId="0" nodeType="withEffect">
                                  <p:stCondLst>
                                    <p:cond delay="300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500"/>
                                        <p:tgtEl>
                                          <p:spTgt spid="21"/>
                                        </p:tgtEl>
                                        <p:attrNameLst>
                                          <p:attrName>ppt_y</p:attrName>
                                        </p:attrNameLst>
                                      </p:cBhvr>
                                      <p:tavLst>
                                        <p:tav tm="0">
                                          <p:val>
                                            <p:strVal val="#ppt_y+#ppt_h*1.125000"/>
                                          </p:val>
                                        </p:tav>
                                        <p:tav tm="100000">
                                          <p:val>
                                            <p:strVal val="#ppt_y"/>
                                          </p:val>
                                        </p:tav>
                                      </p:tavLst>
                                    </p:anim>
                                    <p:animEffect transition="in" filter="wipe(up)">
                                      <p:cBhvr>
                                        <p:cTn id="29" dur="1500"/>
                                        <p:tgtEl>
                                          <p:spTgt spid="21"/>
                                        </p:tgtEl>
                                      </p:cBhvr>
                                    </p:animEffect>
                                  </p:childTnLst>
                                </p:cTn>
                              </p:par>
                              <p:par>
                                <p:cTn id="30" presetID="12" presetClass="entr" presetSubtype="1" fill="hold" grpId="0" nodeType="withEffect">
                                  <p:stCondLst>
                                    <p:cond delay="450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1500"/>
                                        <p:tgtEl>
                                          <p:spTgt spid="22"/>
                                        </p:tgtEl>
                                        <p:attrNameLst>
                                          <p:attrName>ppt_y</p:attrName>
                                        </p:attrNameLst>
                                      </p:cBhvr>
                                      <p:tavLst>
                                        <p:tav tm="0">
                                          <p:val>
                                            <p:strVal val="#ppt_y-#ppt_h*1.125000"/>
                                          </p:val>
                                        </p:tav>
                                        <p:tav tm="100000">
                                          <p:val>
                                            <p:strVal val="#ppt_y"/>
                                          </p:val>
                                        </p:tav>
                                      </p:tavLst>
                                    </p:anim>
                                    <p:animEffect transition="in" filter="wipe(down)">
                                      <p:cBhvr>
                                        <p:cTn id="33" dur="1500"/>
                                        <p:tgtEl>
                                          <p:spTgt spid="22"/>
                                        </p:tgtEl>
                                      </p:cBhvr>
                                    </p:animEffect>
                                  </p:childTnLst>
                                </p:cTn>
                              </p:par>
                              <p:par>
                                <p:cTn id="34" presetID="12" presetClass="entr" presetSubtype="1" fill="hold" grpId="0" nodeType="withEffect">
                                  <p:stCondLst>
                                    <p:cond delay="45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1500"/>
                                        <p:tgtEl>
                                          <p:spTgt spid="23"/>
                                        </p:tgtEl>
                                        <p:attrNameLst>
                                          <p:attrName>ppt_y</p:attrName>
                                        </p:attrNameLst>
                                      </p:cBhvr>
                                      <p:tavLst>
                                        <p:tav tm="0">
                                          <p:val>
                                            <p:strVal val="#ppt_y-#ppt_h*1.125000"/>
                                          </p:val>
                                        </p:tav>
                                        <p:tav tm="100000">
                                          <p:val>
                                            <p:strVal val="#ppt_y"/>
                                          </p:val>
                                        </p:tav>
                                      </p:tavLst>
                                    </p:anim>
                                    <p:animEffect transition="in" filter="wipe(down)">
                                      <p:cBhvr>
                                        <p:cTn id="37" dur="1500"/>
                                        <p:tgtEl>
                                          <p:spTgt spid="23"/>
                                        </p:tgtEl>
                                      </p:cBhvr>
                                    </p:animEffect>
                                  </p:childTnLst>
                                </p:cTn>
                              </p:par>
                              <p:par>
                                <p:cTn id="38" presetID="10" presetClass="entr" presetSubtype="0" fill="hold" grpId="0" nodeType="withEffect">
                                  <p:stCondLst>
                                    <p:cond delay="600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childTnLst>
                                </p:cTn>
                              </p:par>
                              <p:par>
                                <p:cTn id="41" presetID="26" presetClass="emph" presetSubtype="0" fill="hold" grpId="1" nodeType="withEffect">
                                  <p:stCondLst>
                                    <p:cond delay="6000"/>
                                  </p:stCondLst>
                                  <p:childTnLst>
                                    <p:animEffect transition="out" filter="fade">
                                      <p:cBhvr>
                                        <p:cTn id="42" dur="1000" tmFilter="0, 0; .2, .5; .8, .5; 1, 0"/>
                                        <p:tgtEl>
                                          <p:spTgt spid="24"/>
                                        </p:tgtEl>
                                      </p:cBhvr>
                                    </p:animEffect>
                                    <p:animScale>
                                      <p:cBhvr>
                                        <p:cTn id="43" dur="500" autoRev="1" fill="hold"/>
                                        <p:tgtEl>
                                          <p:spTgt spid="24"/>
                                        </p:tgtEl>
                                      </p:cBhvr>
                                      <p:by x="105000" y="105000"/>
                                    </p:animScale>
                                  </p:childTnLst>
                                </p:cTn>
                              </p:par>
                              <p:par>
                                <p:cTn id="44" presetID="2" presetClass="entr" presetSubtype="2" decel="5000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additive="base">
                                        <p:cTn id="46" dur="10000" fill="hold"/>
                                        <p:tgtEl>
                                          <p:spTgt spid="34"/>
                                        </p:tgtEl>
                                        <p:attrNameLst>
                                          <p:attrName>ppt_x</p:attrName>
                                        </p:attrNameLst>
                                      </p:cBhvr>
                                      <p:tavLst>
                                        <p:tav tm="0">
                                          <p:val>
                                            <p:strVal val="1+#ppt_w/2"/>
                                          </p:val>
                                        </p:tav>
                                        <p:tav tm="100000">
                                          <p:val>
                                            <p:strVal val="#ppt_x"/>
                                          </p:val>
                                        </p:tav>
                                      </p:tavLst>
                                    </p:anim>
                                    <p:anim calcmode="lin" valueType="num">
                                      <p:cBhvr additive="base">
                                        <p:cTn id="47" dur="10000" fill="hold"/>
                                        <p:tgtEl>
                                          <p:spTgt spid="34"/>
                                        </p:tgtEl>
                                        <p:attrNameLst>
                                          <p:attrName>ppt_y</p:attrName>
                                        </p:attrNameLst>
                                      </p:cBhvr>
                                      <p:tavLst>
                                        <p:tav tm="0">
                                          <p:val>
                                            <p:strVal val="#ppt_y"/>
                                          </p:val>
                                        </p:tav>
                                        <p:tav tm="100000">
                                          <p:val>
                                            <p:strVal val="#ppt_y"/>
                                          </p:val>
                                        </p:tav>
                                      </p:tavLst>
                                    </p:anim>
                                  </p:childTnLst>
                                </p:cTn>
                              </p:par>
                              <p:par>
                                <p:cTn id="48" presetID="0" presetClass="path" presetSubtype="0" repeatCount="indefinite" accel="50000" decel="50000" autoRev="1" fill="hold" grpId="0" nodeType="withEffect">
                                  <p:stCondLst>
                                    <p:cond delay="0"/>
                                  </p:stCondLst>
                                  <p:endCondLst>
                                    <p:cond evt="onNext" delay="0">
                                      <p:tgtEl>
                                        <p:sldTgt/>
                                      </p:tgtEl>
                                    </p:cond>
                                  </p:endCondLst>
                                  <p:childTnLst>
                                    <p:animMotion origin="layout" path="M 8.33333E-7 -3.7037E-6 L 8.33333E-7 -0.12754 " pathEditMode="relative" rAng="0" ptsTypes="AA">
                                      <p:cBhvr>
                                        <p:cTn id="49" dur="3000" fill="hold"/>
                                        <p:tgtEl>
                                          <p:spTgt spid="33"/>
                                        </p:tgtEl>
                                        <p:attrNameLst>
                                          <p:attrName>ppt_x</p:attrName>
                                          <p:attrName>ppt_y</p:attrName>
                                        </p:attrNameLst>
                                      </p:cBhvr>
                                      <p:rCtr x="0" y="-6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18" grpId="0" animBg="1"/>
      <p:bldP spid="19" grpId="0" animBg="1"/>
      <p:bldP spid="20" grpId="0" animBg="1"/>
      <p:bldP spid="21" grpId="0" animBg="1"/>
      <p:bldP spid="22" grpId="0" animBg="1"/>
      <p:bldP spid="23" grpId="0" animBg="1"/>
      <p:bldP spid="24" grpId="0" animBg="1"/>
      <p:bldP spid="2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B6D7C8-CC0B-AE7A-0E32-619981ED9FC7}"/>
              </a:ext>
            </a:extLst>
          </p:cNvPr>
          <p:cNvSpPr/>
          <p:nvPr/>
        </p:nvSpPr>
        <p:spPr>
          <a:xfrm>
            <a:off x="18487" y="-4966"/>
            <a:ext cx="12192000" cy="6858000"/>
          </a:xfrm>
          <a:prstGeom prst="rect">
            <a:avLst/>
          </a:prstGeom>
          <a:gradFill>
            <a:gsLst>
              <a:gs pos="0">
                <a:schemeClr val="bg1"/>
              </a:gs>
              <a:gs pos="98000">
                <a:schemeClr val="tx2">
                  <a:lumMod val="20000"/>
                  <a:lumOff val="80000"/>
                  <a:alpha val="2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642CEB3-C144-1623-22FE-0799B1922C05}"/>
              </a:ext>
            </a:extLst>
          </p:cNvPr>
          <p:cNvCxnSpPr>
            <a:cxnSpLocks/>
          </p:cNvCxnSpPr>
          <p:nvPr/>
        </p:nvCxnSpPr>
        <p:spPr>
          <a:xfrm flipV="1">
            <a:off x="-213940" y="3236679"/>
            <a:ext cx="1936808" cy="1936808"/>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161663F-F743-AA83-C043-B01059B1C6C9}"/>
              </a:ext>
            </a:extLst>
          </p:cNvPr>
          <p:cNvCxnSpPr>
            <a:cxnSpLocks/>
          </p:cNvCxnSpPr>
          <p:nvPr/>
        </p:nvCxnSpPr>
        <p:spPr>
          <a:xfrm flipV="1">
            <a:off x="969086" y="-164628"/>
            <a:ext cx="1088394" cy="1088394"/>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8428B7-99A1-3664-4E46-2A9AB6E7C66A}"/>
              </a:ext>
            </a:extLst>
          </p:cNvPr>
          <p:cNvCxnSpPr/>
          <p:nvPr/>
        </p:nvCxnSpPr>
        <p:spPr>
          <a:xfrm flipV="1">
            <a:off x="10385384" y="3947823"/>
            <a:ext cx="1936808" cy="1936808"/>
          </a:xfrm>
          <a:prstGeom prst="line">
            <a:avLst/>
          </a:prstGeom>
          <a:ln w="317500" cap="rnd">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2F0A4C-0E01-2AF5-9AEA-5DA126E7DA80}"/>
              </a:ext>
            </a:extLst>
          </p:cNvPr>
          <p:cNvCxnSpPr>
            <a:cxnSpLocks/>
          </p:cNvCxnSpPr>
          <p:nvPr/>
        </p:nvCxnSpPr>
        <p:spPr>
          <a:xfrm flipV="1">
            <a:off x="5144796" y="5692529"/>
            <a:ext cx="1330099" cy="1330099"/>
          </a:xfrm>
          <a:prstGeom prst="line">
            <a:avLst/>
          </a:prstGeom>
          <a:ln w="317500" cap="rnd">
            <a:solidFill>
              <a:schemeClr val="tx2">
                <a:lumMod val="20000"/>
                <a:lumOff val="8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564893D-413F-376C-8707-3441AFB72D65}"/>
              </a:ext>
            </a:extLst>
          </p:cNvPr>
          <p:cNvCxnSpPr>
            <a:cxnSpLocks/>
          </p:cNvCxnSpPr>
          <p:nvPr/>
        </p:nvCxnSpPr>
        <p:spPr>
          <a:xfrm flipV="1">
            <a:off x="11359005" y="181903"/>
            <a:ext cx="968404" cy="968404"/>
          </a:xfrm>
          <a:prstGeom prst="line">
            <a:avLst/>
          </a:prstGeom>
          <a:ln w="317500" cap="rnd">
            <a:solidFill>
              <a:schemeClr val="bg1">
                <a:alpha val="5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4F5318-3FC6-A33B-359C-B98CF148AB5E}"/>
              </a:ext>
            </a:extLst>
          </p:cNvPr>
          <p:cNvSpPr/>
          <p:nvPr/>
        </p:nvSpPr>
        <p:spPr>
          <a:xfrm>
            <a:off x="4326467" y="-1550613"/>
            <a:ext cx="3539065" cy="3539065"/>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933602-2556-B964-8A4F-B1D5194C40F0}"/>
              </a:ext>
            </a:extLst>
          </p:cNvPr>
          <p:cNvSpPr/>
          <p:nvPr/>
        </p:nvSpPr>
        <p:spPr>
          <a:xfrm rot="20889285">
            <a:off x="1655928" y="5405649"/>
            <a:ext cx="1519747" cy="167640"/>
          </a:xfrm>
          <a:prstGeom prst="rect">
            <a:avLst/>
          </a:prstGeom>
          <a:ln>
            <a:noFill/>
          </a:ln>
          <a:effectLst>
            <a:outerShdw blurRad="444500" dist="317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975F98-CBAE-FC38-F53E-61CD0E0B30F1}"/>
              </a:ext>
            </a:extLst>
          </p:cNvPr>
          <p:cNvSpPr/>
          <p:nvPr/>
        </p:nvSpPr>
        <p:spPr>
          <a:xfrm rot="710715" flipH="1">
            <a:off x="9016324" y="5405648"/>
            <a:ext cx="1519747" cy="167640"/>
          </a:xfrm>
          <a:prstGeom prst="rect">
            <a:avLst/>
          </a:prstGeom>
          <a:ln>
            <a:noFill/>
          </a:ln>
          <a:effectLst>
            <a:outerShdw blurRad="444500" dist="317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93221BA2-631B-776A-4F8D-3D6B2405ACE3}"/>
              </a:ext>
            </a:extLst>
          </p:cNvPr>
          <p:cNvSpPr/>
          <p:nvPr/>
        </p:nvSpPr>
        <p:spPr>
          <a:xfrm>
            <a:off x="1991815" y="2277119"/>
            <a:ext cx="4113849" cy="448459"/>
          </a:xfrm>
          <a:prstGeom prst="roundRect">
            <a:avLst>
              <a:gd name="adj" fmla="val 50000"/>
            </a:avLst>
          </a:prstGeom>
          <a:gradFill>
            <a:gsLst>
              <a:gs pos="0">
                <a:schemeClr val="tx2">
                  <a:lumMod val="20000"/>
                  <a:lumOff val="80000"/>
                  <a:alpha val="23000"/>
                </a:schemeClr>
              </a:gs>
              <a:gs pos="10000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274320" rtlCol="0" anchor="ctr"/>
          <a:lstStyle/>
          <a:p>
            <a:pPr algn="r"/>
            <a:r>
              <a:rPr lang="en-US" sz="1200" dirty="0">
                <a:solidFill>
                  <a:schemeClr val="tx1"/>
                </a:solidFill>
                <a:latin typeface="Montserrat" panose="00000500000000000000" pitchFamily="50" charset="0"/>
              </a:rPr>
              <a:t>4000 </a:t>
            </a:r>
            <a:r>
              <a:rPr lang="en-US" sz="1200" dirty="0" err="1">
                <a:solidFill>
                  <a:schemeClr val="tx1"/>
                </a:solidFill>
                <a:latin typeface="Montserrat" panose="00000500000000000000" pitchFamily="50" charset="0"/>
              </a:rPr>
              <a:t>mAh</a:t>
            </a:r>
            <a:r>
              <a:rPr lang="en-US" sz="1200" dirty="0">
                <a:solidFill>
                  <a:schemeClr val="tx1"/>
                </a:solidFill>
                <a:latin typeface="Montserrat" panose="00000500000000000000" pitchFamily="50" charset="0"/>
              </a:rPr>
              <a:t> battery</a:t>
            </a:r>
          </a:p>
        </p:txBody>
      </p:sp>
      <p:sp>
        <p:nvSpPr>
          <p:cNvPr id="20" name="Rectangle: Rounded Corners 19">
            <a:extLst>
              <a:ext uri="{FF2B5EF4-FFF2-40B4-BE49-F238E27FC236}">
                <a16:creationId xmlns:a16="http://schemas.microsoft.com/office/drawing/2014/main" id="{392BD289-5F56-73D3-BD21-D34C61E81A4F}"/>
              </a:ext>
            </a:extLst>
          </p:cNvPr>
          <p:cNvSpPr/>
          <p:nvPr/>
        </p:nvSpPr>
        <p:spPr>
          <a:xfrm>
            <a:off x="1991815" y="2837973"/>
            <a:ext cx="4856743" cy="448459"/>
          </a:xfrm>
          <a:prstGeom prst="roundRect">
            <a:avLst>
              <a:gd name="adj" fmla="val 50000"/>
            </a:avLst>
          </a:prstGeom>
          <a:gradFill>
            <a:gsLst>
              <a:gs pos="0">
                <a:schemeClr val="tx2">
                  <a:lumMod val="20000"/>
                  <a:lumOff val="80000"/>
                  <a:alpha val="23000"/>
                </a:schemeClr>
              </a:gs>
              <a:gs pos="10000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274320" rtlCol="0" anchor="ctr"/>
          <a:lstStyle/>
          <a:p>
            <a:pPr algn="r"/>
            <a:r>
              <a:rPr lang="en-US" sz="1200" dirty="0">
                <a:solidFill>
                  <a:schemeClr val="tx1"/>
                </a:solidFill>
                <a:latin typeface="Montserrat" panose="00000500000000000000" pitchFamily="50" charset="0"/>
              </a:rPr>
              <a:t>Fingerprint sensor</a:t>
            </a:r>
          </a:p>
        </p:txBody>
      </p:sp>
      <p:sp>
        <p:nvSpPr>
          <p:cNvPr id="21" name="Rectangle: Rounded Corners 20">
            <a:extLst>
              <a:ext uri="{FF2B5EF4-FFF2-40B4-BE49-F238E27FC236}">
                <a16:creationId xmlns:a16="http://schemas.microsoft.com/office/drawing/2014/main" id="{87EB87BF-7020-89D7-979F-6A27F94EA685}"/>
              </a:ext>
            </a:extLst>
          </p:cNvPr>
          <p:cNvSpPr/>
          <p:nvPr/>
        </p:nvSpPr>
        <p:spPr>
          <a:xfrm>
            <a:off x="1991814" y="3398827"/>
            <a:ext cx="4294686" cy="448459"/>
          </a:xfrm>
          <a:prstGeom prst="roundRect">
            <a:avLst>
              <a:gd name="adj" fmla="val 50000"/>
            </a:avLst>
          </a:prstGeom>
          <a:gradFill>
            <a:gsLst>
              <a:gs pos="0">
                <a:schemeClr val="tx2">
                  <a:lumMod val="20000"/>
                  <a:lumOff val="80000"/>
                  <a:alpha val="23000"/>
                </a:schemeClr>
              </a:gs>
              <a:gs pos="10000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274320" rtlCol="0" anchor="ctr"/>
          <a:lstStyle/>
          <a:p>
            <a:pPr algn="r"/>
            <a:r>
              <a:rPr lang="en-US" sz="1200" dirty="0">
                <a:solidFill>
                  <a:schemeClr val="tx1"/>
                </a:solidFill>
                <a:latin typeface="Montserrat" panose="00000500000000000000" pitchFamily="50" charset="0"/>
              </a:rPr>
              <a:t>32 mega pixel camera</a:t>
            </a:r>
          </a:p>
        </p:txBody>
      </p:sp>
      <p:sp>
        <p:nvSpPr>
          <p:cNvPr id="22" name="Rectangle: Rounded Corners 21">
            <a:extLst>
              <a:ext uri="{FF2B5EF4-FFF2-40B4-BE49-F238E27FC236}">
                <a16:creationId xmlns:a16="http://schemas.microsoft.com/office/drawing/2014/main" id="{37A58A01-BBB4-32A7-3853-2A9C013CB516}"/>
              </a:ext>
            </a:extLst>
          </p:cNvPr>
          <p:cNvSpPr/>
          <p:nvPr/>
        </p:nvSpPr>
        <p:spPr>
          <a:xfrm>
            <a:off x="2314589" y="3953475"/>
            <a:ext cx="3669114" cy="448459"/>
          </a:xfrm>
          <a:prstGeom prst="roundRect">
            <a:avLst>
              <a:gd name="adj" fmla="val 50000"/>
            </a:avLst>
          </a:prstGeom>
          <a:gradFill>
            <a:gsLst>
              <a:gs pos="0">
                <a:schemeClr val="tx2">
                  <a:lumMod val="20000"/>
                  <a:lumOff val="80000"/>
                  <a:alpha val="23000"/>
                </a:schemeClr>
              </a:gs>
              <a:gs pos="10000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274320" rtlCol="0" anchor="ctr"/>
          <a:lstStyle/>
          <a:p>
            <a:pPr algn="r"/>
            <a:r>
              <a:rPr lang="en-US" sz="1200" dirty="0">
                <a:solidFill>
                  <a:schemeClr val="tx1"/>
                </a:solidFill>
                <a:latin typeface="Montserrat" panose="00000500000000000000" pitchFamily="50" charset="0"/>
              </a:rPr>
              <a:t>Wireless charging</a:t>
            </a:r>
          </a:p>
        </p:txBody>
      </p:sp>
      <p:sp>
        <p:nvSpPr>
          <p:cNvPr id="23" name="Rectangle: Rounded Corners 22">
            <a:extLst>
              <a:ext uri="{FF2B5EF4-FFF2-40B4-BE49-F238E27FC236}">
                <a16:creationId xmlns:a16="http://schemas.microsoft.com/office/drawing/2014/main" id="{AD8C8E0B-C6FF-41B6-B5B6-89BA6A3A972B}"/>
              </a:ext>
            </a:extLst>
          </p:cNvPr>
          <p:cNvSpPr/>
          <p:nvPr/>
        </p:nvSpPr>
        <p:spPr>
          <a:xfrm>
            <a:off x="2608722" y="4508123"/>
            <a:ext cx="4541430" cy="448459"/>
          </a:xfrm>
          <a:prstGeom prst="roundRect">
            <a:avLst>
              <a:gd name="adj" fmla="val 50000"/>
            </a:avLst>
          </a:prstGeom>
          <a:gradFill>
            <a:gsLst>
              <a:gs pos="0">
                <a:schemeClr val="tx2">
                  <a:lumMod val="20000"/>
                  <a:lumOff val="80000"/>
                  <a:alpha val="23000"/>
                </a:schemeClr>
              </a:gs>
              <a:gs pos="10000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274320" rtlCol="0" anchor="ctr"/>
          <a:lstStyle/>
          <a:p>
            <a:pPr algn="r"/>
            <a:r>
              <a:rPr lang="en-US" sz="1200" dirty="0">
                <a:solidFill>
                  <a:schemeClr val="tx1"/>
                </a:solidFill>
                <a:latin typeface="Montserrat" panose="00000500000000000000" pitchFamily="50" charset="0"/>
              </a:rPr>
              <a:t>8 GB RAM and 1.8GHz processor</a:t>
            </a:r>
          </a:p>
        </p:txBody>
      </p:sp>
      <p:sp>
        <p:nvSpPr>
          <p:cNvPr id="24" name="Rectangle: Rounded Corners 23">
            <a:extLst>
              <a:ext uri="{FF2B5EF4-FFF2-40B4-BE49-F238E27FC236}">
                <a16:creationId xmlns:a16="http://schemas.microsoft.com/office/drawing/2014/main" id="{A6E03464-33F5-AF36-0ACA-E778E1EDE1D8}"/>
              </a:ext>
            </a:extLst>
          </p:cNvPr>
          <p:cNvSpPr/>
          <p:nvPr/>
        </p:nvSpPr>
        <p:spPr>
          <a:xfrm>
            <a:off x="2443518" y="5062771"/>
            <a:ext cx="3613217" cy="448459"/>
          </a:xfrm>
          <a:prstGeom prst="roundRect">
            <a:avLst>
              <a:gd name="adj" fmla="val 50000"/>
            </a:avLst>
          </a:prstGeom>
          <a:gradFill>
            <a:gsLst>
              <a:gs pos="0">
                <a:schemeClr val="tx2">
                  <a:lumMod val="20000"/>
                  <a:lumOff val="80000"/>
                  <a:alpha val="23000"/>
                </a:schemeClr>
              </a:gs>
              <a:gs pos="10000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rIns="274320" rtlCol="0" anchor="ctr"/>
          <a:lstStyle/>
          <a:p>
            <a:pPr algn="r"/>
            <a:r>
              <a:rPr lang="en-US" sz="1200" dirty="0">
                <a:solidFill>
                  <a:schemeClr val="tx1"/>
                </a:solidFill>
                <a:latin typeface="Montserrat" panose="00000500000000000000" pitchFamily="50" charset="0"/>
              </a:rPr>
              <a:t>5,7-inch AMOLED panel</a:t>
            </a:r>
          </a:p>
        </p:txBody>
      </p:sp>
      <p:pic>
        <p:nvPicPr>
          <p:cNvPr id="7" name="Content Placeholder 5">
            <a:extLst>
              <a:ext uri="{FF2B5EF4-FFF2-40B4-BE49-F238E27FC236}">
                <a16:creationId xmlns:a16="http://schemas.microsoft.com/office/drawing/2014/main" id="{3F68999A-AFDF-1E53-CF64-573B53CF2B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 y="2123809"/>
            <a:ext cx="2692229" cy="3687986"/>
          </a:xfrm>
          <a:prstGeom prst="rect">
            <a:avLst/>
          </a:prstGeom>
        </p:spPr>
      </p:pic>
      <p:sp>
        <p:nvSpPr>
          <p:cNvPr id="25" name="Rectangle: Rounded Corners 24">
            <a:extLst>
              <a:ext uri="{FF2B5EF4-FFF2-40B4-BE49-F238E27FC236}">
                <a16:creationId xmlns:a16="http://schemas.microsoft.com/office/drawing/2014/main" id="{92ACFF37-095C-E4B2-8BBA-0D5DC3987FB0}"/>
              </a:ext>
            </a:extLst>
          </p:cNvPr>
          <p:cNvSpPr/>
          <p:nvPr/>
        </p:nvSpPr>
        <p:spPr>
          <a:xfrm>
            <a:off x="6217369" y="2277119"/>
            <a:ext cx="4095116" cy="448459"/>
          </a:xfrm>
          <a:prstGeom prst="roundRect">
            <a:avLst>
              <a:gd name="adj" fmla="val 50000"/>
            </a:avLst>
          </a:prstGeom>
          <a:gradFill>
            <a:gsLst>
              <a:gs pos="100000">
                <a:schemeClr val="tx2">
                  <a:lumMod val="20000"/>
                  <a:lumOff val="80000"/>
                  <a:alpha val="23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r>
              <a:rPr lang="en-US" sz="1200" dirty="0">
                <a:solidFill>
                  <a:schemeClr val="tx1"/>
                </a:solidFill>
                <a:latin typeface="Montserrat" panose="00000500000000000000" pitchFamily="50" charset="0"/>
              </a:rPr>
              <a:t>Long lasting battery</a:t>
            </a:r>
          </a:p>
        </p:txBody>
      </p:sp>
      <p:sp>
        <p:nvSpPr>
          <p:cNvPr id="27" name="Rectangle: Rounded Corners 26">
            <a:extLst>
              <a:ext uri="{FF2B5EF4-FFF2-40B4-BE49-F238E27FC236}">
                <a16:creationId xmlns:a16="http://schemas.microsoft.com/office/drawing/2014/main" id="{A03C479A-8F13-61E4-6BF3-2A6B82AD767C}"/>
              </a:ext>
            </a:extLst>
          </p:cNvPr>
          <p:cNvSpPr/>
          <p:nvPr/>
        </p:nvSpPr>
        <p:spPr>
          <a:xfrm>
            <a:off x="6965480" y="2837973"/>
            <a:ext cx="3347004" cy="448459"/>
          </a:xfrm>
          <a:prstGeom prst="roundRect">
            <a:avLst>
              <a:gd name="adj" fmla="val 50000"/>
            </a:avLst>
          </a:prstGeom>
          <a:gradFill>
            <a:gsLst>
              <a:gs pos="100000">
                <a:schemeClr val="tx2">
                  <a:lumMod val="20000"/>
                  <a:lumOff val="80000"/>
                  <a:alpha val="23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r>
              <a:rPr lang="en-US" sz="1200" dirty="0">
                <a:solidFill>
                  <a:schemeClr val="tx1"/>
                </a:solidFill>
                <a:latin typeface="Montserrat" panose="00000500000000000000" pitchFamily="50" charset="0"/>
              </a:rPr>
              <a:t>Security</a:t>
            </a:r>
          </a:p>
        </p:txBody>
      </p:sp>
      <p:sp>
        <p:nvSpPr>
          <p:cNvPr id="28" name="Rectangle: Rounded Corners 27">
            <a:extLst>
              <a:ext uri="{FF2B5EF4-FFF2-40B4-BE49-F238E27FC236}">
                <a16:creationId xmlns:a16="http://schemas.microsoft.com/office/drawing/2014/main" id="{DED60CB9-61BB-A00E-2F6E-70A91F25FF17}"/>
              </a:ext>
            </a:extLst>
          </p:cNvPr>
          <p:cNvSpPr/>
          <p:nvPr/>
        </p:nvSpPr>
        <p:spPr>
          <a:xfrm>
            <a:off x="6372225" y="3398827"/>
            <a:ext cx="3940260" cy="448459"/>
          </a:xfrm>
          <a:prstGeom prst="roundRect">
            <a:avLst>
              <a:gd name="adj" fmla="val 50000"/>
            </a:avLst>
          </a:prstGeom>
          <a:gradFill>
            <a:gsLst>
              <a:gs pos="100000">
                <a:schemeClr val="tx2">
                  <a:lumMod val="20000"/>
                  <a:lumOff val="80000"/>
                  <a:alpha val="23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r>
              <a:rPr lang="en-US" sz="1200" dirty="0">
                <a:solidFill>
                  <a:schemeClr val="tx1"/>
                </a:solidFill>
                <a:latin typeface="Montserrat" panose="00000500000000000000" pitchFamily="50" charset="0"/>
              </a:rPr>
              <a:t>Good pictures</a:t>
            </a:r>
          </a:p>
        </p:txBody>
      </p:sp>
      <p:sp>
        <p:nvSpPr>
          <p:cNvPr id="29" name="Rectangle: Rounded Corners 28">
            <a:extLst>
              <a:ext uri="{FF2B5EF4-FFF2-40B4-BE49-F238E27FC236}">
                <a16:creationId xmlns:a16="http://schemas.microsoft.com/office/drawing/2014/main" id="{5A4877E8-71B9-ED8D-D375-FE8C5F82E6F8}"/>
              </a:ext>
            </a:extLst>
          </p:cNvPr>
          <p:cNvSpPr/>
          <p:nvPr/>
        </p:nvSpPr>
        <p:spPr>
          <a:xfrm>
            <a:off x="6086335" y="3953475"/>
            <a:ext cx="3805366" cy="448459"/>
          </a:xfrm>
          <a:prstGeom prst="roundRect">
            <a:avLst>
              <a:gd name="adj" fmla="val 50000"/>
            </a:avLst>
          </a:prstGeom>
          <a:gradFill>
            <a:gsLst>
              <a:gs pos="100000">
                <a:schemeClr val="tx2">
                  <a:lumMod val="20000"/>
                  <a:lumOff val="80000"/>
                  <a:alpha val="23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r>
              <a:rPr lang="en-US" sz="1200" dirty="0">
                <a:solidFill>
                  <a:schemeClr val="tx1"/>
                </a:solidFill>
                <a:latin typeface="Montserrat" panose="00000500000000000000" pitchFamily="50" charset="0"/>
              </a:rPr>
              <a:t>Handy charging</a:t>
            </a:r>
          </a:p>
        </p:txBody>
      </p:sp>
      <p:sp>
        <p:nvSpPr>
          <p:cNvPr id="30" name="Rectangle: Rounded Corners 29">
            <a:extLst>
              <a:ext uri="{FF2B5EF4-FFF2-40B4-BE49-F238E27FC236}">
                <a16:creationId xmlns:a16="http://schemas.microsoft.com/office/drawing/2014/main" id="{ABAB93D3-7267-5AB6-123D-92CCCC20C39B}"/>
              </a:ext>
            </a:extLst>
          </p:cNvPr>
          <p:cNvSpPr/>
          <p:nvPr/>
        </p:nvSpPr>
        <p:spPr>
          <a:xfrm>
            <a:off x="7267074" y="4508123"/>
            <a:ext cx="2624627" cy="448459"/>
          </a:xfrm>
          <a:prstGeom prst="roundRect">
            <a:avLst>
              <a:gd name="adj" fmla="val 50000"/>
            </a:avLst>
          </a:prstGeom>
          <a:gradFill>
            <a:gsLst>
              <a:gs pos="100000">
                <a:schemeClr val="tx2">
                  <a:lumMod val="20000"/>
                  <a:lumOff val="80000"/>
                  <a:alpha val="23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r>
              <a:rPr lang="en-US" sz="1200" dirty="0">
                <a:solidFill>
                  <a:schemeClr val="tx1"/>
                </a:solidFill>
                <a:latin typeface="Montserrat" panose="00000500000000000000" pitchFamily="50" charset="0"/>
              </a:rPr>
              <a:t>Fast processing</a:t>
            </a:r>
          </a:p>
        </p:txBody>
      </p:sp>
      <p:sp>
        <p:nvSpPr>
          <p:cNvPr id="31" name="Rectangle: Rounded Corners 30">
            <a:extLst>
              <a:ext uri="{FF2B5EF4-FFF2-40B4-BE49-F238E27FC236}">
                <a16:creationId xmlns:a16="http://schemas.microsoft.com/office/drawing/2014/main" id="{D113A00B-95E6-2764-FB5D-6B389DB4A920}"/>
              </a:ext>
            </a:extLst>
          </p:cNvPr>
          <p:cNvSpPr/>
          <p:nvPr/>
        </p:nvSpPr>
        <p:spPr>
          <a:xfrm>
            <a:off x="6168440" y="5062771"/>
            <a:ext cx="3255417" cy="448459"/>
          </a:xfrm>
          <a:prstGeom prst="roundRect">
            <a:avLst>
              <a:gd name="adj" fmla="val 50000"/>
            </a:avLst>
          </a:prstGeom>
          <a:gradFill>
            <a:gsLst>
              <a:gs pos="100000">
                <a:schemeClr val="tx2">
                  <a:lumMod val="20000"/>
                  <a:lumOff val="80000"/>
                  <a:alpha val="23000"/>
                </a:schemeClr>
              </a:gs>
              <a:gs pos="0">
                <a:schemeClr val="tx2">
                  <a:lumMod val="20000"/>
                  <a:lumOff val="80000"/>
                </a:schemeClr>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r>
              <a:rPr lang="en-US" sz="1200" dirty="0">
                <a:solidFill>
                  <a:schemeClr val="tx1"/>
                </a:solidFill>
                <a:latin typeface="Montserrat" panose="00000500000000000000" pitchFamily="50" charset="0"/>
              </a:rPr>
              <a:t>Comfortable screen size</a:t>
            </a:r>
          </a:p>
        </p:txBody>
      </p:sp>
      <p:pic>
        <p:nvPicPr>
          <p:cNvPr id="6" name="Content Placeholder 5">
            <a:extLst>
              <a:ext uri="{FF2B5EF4-FFF2-40B4-BE49-F238E27FC236}">
                <a16:creationId xmlns:a16="http://schemas.microsoft.com/office/drawing/2014/main" id="{721D414F-EAFC-A3ED-5E4F-365CA6DC08D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966371" y="2123809"/>
            <a:ext cx="2692229" cy="3687986"/>
          </a:xfrm>
        </p:spPr>
      </p:pic>
      <p:sp>
        <p:nvSpPr>
          <p:cNvPr id="35" name="Title 1">
            <a:extLst>
              <a:ext uri="{FF2B5EF4-FFF2-40B4-BE49-F238E27FC236}">
                <a16:creationId xmlns:a16="http://schemas.microsoft.com/office/drawing/2014/main" id="{3C259459-3E62-5A8A-9313-B906A3C35F03}"/>
              </a:ext>
            </a:extLst>
          </p:cNvPr>
          <p:cNvSpPr txBox="1">
            <a:spLocks/>
          </p:cNvSpPr>
          <p:nvPr/>
        </p:nvSpPr>
        <p:spPr>
          <a:xfrm>
            <a:off x="533400" y="1016132"/>
            <a:ext cx="2781300" cy="698368"/>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r>
              <a:rPr lang="en-US" dirty="0">
                <a:solidFill>
                  <a:schemeClr val="accent1"/>
                </a:solidFill>
              </a:rPr>
              <a:t>Features</a:t>
            </a:r>
          </a:p>
        </p:txBody>
      </p:sp>
      <p:sp>
        <p:nvSpPr>
          <p:cNvPr id="36" name="Title 1">
            <a:extLst>
              <a:ext uri="{FF2B5EF4-FFF2-40B4-BE49-F238E27FC236}">
                <a16:creationId xmlns:a16="http://schemas.microsoft.com/office/drawing/2014/main" id="{14E035A0-6351-3651-15F2-0856CAC02E0A}"/>
              </a:ext>
            </a:extLst>
          </p:cNvPr>
          <p:cNvSpPr txBox="1">
            <a:spLocks/>
          </p:cNvSpPr>
          <p:nvPr/>
        </p:nvSpPr>
        <p:spPr>
          <a:xfrm>
            <a:off x="8876658" y="1016132"/>
            <a:ext cx="2781300" cy="698368"/>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r"/>
            <a:r>
              <a:rPr lang="en-US" dirty="0">
                <a:solidFill>
                  <a:schemeClr val="accent1"/>
                </a:solidFill>
              </a:rPr>
              <a:t>Benefits</a:t>
            </a:r>
          </a:p>
        </p:txBody>
      </p:sp>
    </p:spTree>
    <p:extLst>
      <p:ext uri="{BB962C8B-B14F-4D97-AF65-F5344CB8AC3E}">
        <p14:creationId xmlns:p14="http://schemas.microsoft.com/office/powerpoint/2010/main" val="26039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0" presetClass="path" presetSubtype="0" decel="50000" fill="hold" nodeType="withEffect">
                                  <p:stCondLst>
                                    <p:cond delay="0"/>
                                  </p:stCondLst>
                                  <p:childTnLst>
                                    <p:animMotion origin="layout" path="M -0.09232 -2.22222E-6 L 3.33333E-6 -2.22222E-6 " pathEditMode="relative" rAng="0" ptsTypes="AA">
                                      <p:cBhvr>
                                        <p:cTn id="12" dur="2000" fill="hold"/>
                                        <p:tgtEl>
                                          <p:spTgt spid="7"/>
                                        </p:tgtEl>
                                        <p:attrNameLst>
                                          <p:attrName>ppt_x</p:attrName>
                                          <p:attrName>ppt_y</p:attrName>
                                        </p:attrNameLst>
                                      </p:cBhvr>
                                      <p:rCtr x="4609" y="0"/>
                                    </p:animMotion>
                                  </p:childTnLst>
                                </p:cTn>
                              </p:par>
                              <p:par>
                                <p:cTn id="13" presetID="0" presetClass="path" presetSubtype="0" decel="50000" fill="hold" nodeType="withEffect">
                                  <p:stCondLst>
                                    <p:cond delay="0"/>
                                  </p:stCondLst>
                                  <p:childTnLst>
                                    <p:animMotion origin="layout" path="M 0.09349 -0.00116 L -3.33333E-6 -2.22222E-6 " pathEditMode="relative" rAng="0" ptsTypes="AA">
                                      <p:cBhvr>
                                        <p:cTn id="14" dur="2000" fill="hold"/>
                                        <p:tgtEl>
                                          <p:spTgt spid="6"/>
                                        </p:tgtEl>
                                        <p:attrNameLst>
                                          <p:attrName>ppt_x</p:attrName>
                                          <p:attrName>ppt_y</p:attrName>
                                        </p:attrNameLst>
                                      </p:cBhvr>
                                      <p:rCtr x="-4674" y="46"/>
                                    </p:animMotion>
                                  </p:childTnLst>
                                </p:cTn>
                              </p:par>
                              <p:par>
                                <p:cTn id="15" presetID="10" presetClass="entr" presetSubtype="0" fill="hold" grpId="0" nodeType="withEffect">
                                  <p:stCondLst>
                                    <p:cond delay="1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par>
                                <p:cTn id="21" presetID="22" presetClass="entr" presetSubtype="8" fill="hold" grpId="0" nodeType="withEffect">
                                  <p:stCondLst>
                                    <p:cond delay="100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2000"/>
                                        <p:tgtEl>
                                          <p:spTgt spid="19"/>
                                        </p:tgtEl>
                                      </p:cBhvr>
                                    </p:animEffect>
                                  </p:childTnLst>
                                </p:cTn>
                              </p:par>
                              <p:par>
                                <p:cTn id="24" presetID="22" presetClass="entr" presetSubtype="2" fill="hold" grpId="0" nodeType="withEffect">
                                  <p:stCondLst>
                                    <p:cond delay="1000"/>
                                  </p:stCondLst>
                                  <p:childTnLst>
                                    <p:set>
                                      <p:cBhvr>
                                        <p:cTn id="25" dur="1" fill="hold">
                                          <p:stCondLst>
                                            <p:cond delay="0"/>
                                          </p:stCondLst>
                                        </p:cTn>
                                        <p:tgtEl>
                                          <p:spTgt spid="25"/>
                                        </p:tgtEl>
                                        <p:attrNameLst>
                                          <p:attrName>style.visibility</p:attrName>
                                        </p:attrNameLst>
                                      </p:cBhvr>
                                      <p:to>
                                        <p:strVal val="visible"/>
                                      </p:to>
                                    </p:set>
                                    <p:animEffect transition="in" filter="wipe(right)">
                                      <p:cBhvr>
                                        <p:cTn id="26" dur="2000"/>
                                        <p:tgtEl>
                                          <p:spTgt spid="25"/>
                                        </p:tgtEl>
                                      </p:cBhvr>
                                    </p:animEffect>
                                  </p:childTnLst>
                                </p:cTn>
                              </p:par>
                              <p:par>
                                <p:cTn id="27" presetID="22" presetClass="entr" presetSubtype="8" fill="hold" grpId="0" nodeType="withEffect">
                                  <p:stCondLst>
                                    <p:cond delay="150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2000"/>
                                        <p:tgtEl>
                                          <p:spTgt spid="20"/>
                                        </p:tgtEl>
                                      </p:cBhvr>
                                    </p:animEffect>
                                  </p:childTnLst>
                                </p:cTn>
                              </p:par>
                              <p:par>
                                <p:cTn id="30" presetID="22" presetClass="entr" presetSubtype="2" fill="hold" grpId="0" nodeType="withEffect">
                                  <p:stCondLst>
                                    <p:cond delay="1500"/>
                                  </p:stCondLst>
                                  <p:childTnLst>
                                    <p:set>
                                      <p:cBhvr>
                                        <p:cTn id="31" dur="1" fill="hold">
                                          <p:stCondLst>
                                            <p:cond delay="0"/>
                                          </p:stCondLst>
                                        </p:cTn>
                                        <p:tgtEl>
                                          <p:spTgt spid="27"/>
                                        </p:tgtEl>
                                        <p:attrNameLst>
                                          <p:attrName>style.visibility</p:attrName>
                                        </p:attrNameLst>
                                      </p:cBhvr>
                                      <p:to>
                                        <p:strVal val="visible"/>
                                      </p:to>
                                    </p:set>
                                    <p:animEffect transition="in" filter="wipe(right)">
                                      <p:cBhvr>
                                        <p:cTn id="32" dur="2000"/>
                                        <p:tgtEl>
                                          <p:spTgt spid="27"/>
                                        </p:tgtEl>
                                      </p:cBhvr>
                                    </p:animEffect>
                                  </p:childTnLst>
                                </p:cTn>
                              </p:par>
                              <p:par>
                                <p:cTn id="33" presetID="22" presetClass="entr" presetSubtype="8" fill="hold" grpId="0" nodeType="withEffect">
                                  <p:stCondLst>
                                    <p:cond delay="200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2000"/>
                                        <p:tgtEl>
                                          <p:spTgt spid="21"/>
                                        </p:tgtEl>
                                      </p:cBhvr>
                                    </p:animEffect>
                                  </p:childTnLst>
                                </p:cTn>
                              </p:par>
                              <p:par>
                                <p:cTn id="36" presetID="22" presetClass="entr" presetSubtype="2" fill="hold" grpId="0" nodeType="withEffect">
                                  <p:stCondLst>
                                    <p:cond delay="2000"/>
                                  </p:stCondLst>
                                  <p:childTnLst>
                                    <p:set>
                                      <p:cBhvr>
                                        <p:cTn id="37" dur="1" fill="hold">
                                          <p:stCondLst>
                                            <p:cond delay="0"/>
                                          </p:stCondLst>
                                        </p:cTn>
                                        <p:tgtEl>
                                          <p:spTgt spid="28"/>
                                        </p:tgtEl>
                                        <p:attrNameLst>
                                          <p:attrName>style.visibility</p:attrName>
                                        </p:attrNameLst>
                                      </p:cBhvr>
                                      <p:to>
                                        <p:strVal val="visible"/>
                                      </p:to>
                                    </p:set>
                                    <p:animEffect transition="in" filter="wipe(right)">
                                      <p:cBhvr>
                                        <p:cTn id="38" dur="2000"/>
                                        <p:tgtEl>
                                          <p:spTgt spid="28"/>
                                        </p:tgtEl>
                                      </p:cBhvr>
                                    </p:animEffect>
                                  </p:childTnLst>
                                </p:cTn>
                              </p:par>
                              <p:par>
                                <p:cTn id="39" presetID="22" presetClass="entr" presetSubtype="8" fill="hold" grpId="0" nodeType="withEffect">
                                  <p:stCondLst>
                                    <p:cond delay="250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2000"/>
                                        <p:tgtEl>
                                          <p:spTgt spid="22"/>
                                        </p:tgtEl>
                                      </p:cBhvr>
                                    </p:animEffect>
                                  </p:childTnLst>
                                </p:cTn>
                              </p:par>
                              <p:par>
                                <p:cTn id="42" presetID="22" presetClass="entr" presetSubtype="2" fill="hold" grpId="0" nodeType="withEffect">
                                  <p:stCondLst>
                                    <p:cond delay="2500"/>
                                  </p:stCondLst>
                                  <p:childTnLst>
                                    <p:set>
                                      <p:cBhvr>
                                        <p:cTn id="43" dur="1" fill="hold">
                                          <p:stCondLst>
                                            <p:cond delay="0"/>
                                          </p:stCondLst>
                                        </p:cTn>
                                        <p:tgtEl>
                                          <p:spTgt spid="29"/>
                                        </p:tgtEl>
                                        <p:attrNameLst>
                                          <p:attrName>style.visibility</p:attrName>
                                        </p:attrNameLst>
                                      </p:cBhvr>
                                      <p:to>
                                        <p:strVal val="visible"/>
                                      </p:to>
                                    </p:set>
                                    <p:animEffect transition="in" filter="wipe(right)">
                                      <p:cBhvr>
                                        <p:cTn id="44" dur="2000"/>
                                        <p:tgtEl>
                                          <p:spTgt spid="29"/>
                                        </p:tgtEl>
                                      </p:cBhvr>
                                    </p:animEffect>
                                  </p:childTnLst>
                                </p:cTn>
                              </p:par>
                              <p:par>
                                <p:cTn id="45" presetID="22" presetClass="entr" presetSubtype="8" fill="hold" grpId="0" nodeType="withEffect">
                                  <p:stCondLst>
                                    <p:cond delay="30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2000"/>
                                        <p:tgtEl>
                                          <p:spTgt spid="23"/>
                                        </p:tgtEl>
                                      </p:cBhvr>
                                    </p:animEffect>
                                  </p:childTnLst>
                                </p:cTn>
                              </p:par>
                              <p:par>
                                <p:cTn id="48" presetID="22" presetClass="entr" presetSubtype="2" fill="hold" grpId="0" nodeType="withEffect">
                                  <p:stCondLst>
                                    <p:cond delay="3000"/>
                                  </p:stCondLst>
                                  <p:childTnLst>
                                    <p:set>
                                      <p:cBhvr>
                                        <p:cTn id="49" dur="1" fill="hold">
                                          <p:stCondLst>
                                            <p:cond delay="0"/>
                                          </p:stCondLst>
                                        </p:cTn>
                                        <p:tgtEl>
                                          <p:spTgt spid="30"/>
                                        </p:tgtEl>
                                        <p:attrNameLst>
                                          <p:attrName>style.visibility</p:attrName>
                                        </p:attrNameLst>
                                      </p:cBhvr>
                                      <p:to>
                                        <p:strVal val="visible"/>
                                      </p:to>
                                    </p:set>
                                    <p:animEffect transition="in" filter="wipe(right)">
                                      <p:cBhvr>
                                        <p:cTn id="50" dur="2000"/>
                                        <p:tgtEl>
                                          <p:spTgt spid="30"/>
                                        </p:tgtEl>
                                      </p:cBhvr>
                                    </p:animEffect>
                                  </p:childTnLst>
                                </p:cTn>
                              </p:par>
                              <p:par>
                                <p:cTn id="51" presetID="22" presetClass="entr" presetSubtype="8" fill="hold" grpId="0" nodeType="withEffect">
                                  <p:stCondLst>
                                    <p:cond delay="350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2000"/>
                                        <p:tgtEl>
                                          <p:spTgt spid="24"/>
                                        </p:tgtEl>
                                      </p:cBhvr>
                                    </p:animEffect>
                                  </p:childTnLst>
                                </p:cTn>
                              </p:par>
                              <p:par>
                                <p:cTn id="54" presetID="22" presetClass="entr" presetSubtype="2" fill="hold" grpId="0" nodeType="withEffect">
                                  <p:stCondLst>
                                    <p:cond delay="3500"/>
                                  </p:stCondLst>
                                  <p:childTnLst>
                                    <p:set>
                                      <p:cBhvr>
                                        <p:cTn id="55" dur="1" fill="hold">
                                          <p:stCondLst>
                                            <p:cond delay="0"/>
                                          </p:stCondLst>
                                        </p:cTn>
                                        <p:tgtEl>
                                          <p:spTgt spid="31"/>
                                        </p:tgtEl>
                                        <p:attrNameLst>
                                          <p:attrName>style.visibility</p:attrName>
                                        </p:attrNameLst>
                                      </p:cBhvr>
                                      <p:to>
                                        <p:strVal val="visible"/>
                                      </p:to>
                                    </p:set>
                                    <p:animEffect transition="in" filter="wipe(right)">
                                      <p:cBhvr>
                                        <p:cTn id="56" dur="2000"/>
                                        <p:tgtEl>
                                          <p:spTgt spid="31"/>
                                        </p:tgtEl>
                                      </p:cBhvr>
                                    </p:animEffect>
                                  </p:childTnLst>
                                </p:cTn>
                              </p:par>
                              <p:par>
                                <p:cTn id="57" presetID="42" presetClass="entr" presetSubtype="0" fill="hold" grpId="0" nodeType="withEffect">
                                  <p:stCondLst>
                                    <p:cond delay="100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500"/>
                                        <p:tgtEl>
                                          <p:spTgt spid="35"/>
                                        </p:tgtEl>
                                      </p:cBhvr>
                                    </p:animEffect>
                                    <p:anim calcmode="lin" valueType="num">
                                      <p:cBhvr>
                                        <p:cTn id="60" dur="1500" fill="hold"/>
                                        <p:tgtEl>
                                          <p:spTgt spid="35"/>
                                        </p:tgtEl>
                                        <p:attrNameLst>
                                          <p:attrName>ppt_x</p:attrName>
                                        </p:attrNameLst>
                                      </p:cBhvr>
                                      <p:tavLst>
                                        <p:tav tm="0">
                                          <p:val>
                                            <p:strVal val="#ppt_x"/>
                                          </p:val>
                                        </p:tav>
                                        <p:tav tm="100000">
                                          <p:val>
                                            <p:strVal val="#ppt_x"/>
                                          </p:val>
                                        </p:tav>
                                      </p:tavLst>
                                    </p:anim>
                                    <p:anim calcmode="lin" valueType="num">
                                      <p:cBhvr>
                                        <p:cTn id="61" dur="1500" fill="hold"/>
                                        <p:tgtEl>
                                          <p:spTgt spid="3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500"/>
                                        <p:tgtEl>
                                          <p:spTgt spid="36"/>
                                        </p:tgtEl>
                                      </p:cBhvr>
                                    </p:animEffect>
                                    <p:anim calcmode="lin" valueType="num">
                                      <p:cBhvr>
                                        <p:cTn id="65" dur="1500" fill="hold"/>
                                        <p:tgtEl>
                                          <p:spTgt spid="36"/>
                                        </p:tgtEl>
                                        <p:attrNameLst>
                                          <p:attrName>ppt_x</p:attrName>
                                        </p:attrNameLst>
                                      </p:cBhvr>
                                      <p:tavLst>
                                        <p:tav tm="0">
                                          <p:val>
                                            <p:strVal val="#ppt_x"/>
                                          </p:val>
                                        </p:tav>
                                        <p:tav tm="100000">
                                          <p:val>
                                            <p:strVal val="#ppt_x"/>
                                          </p:val>
                                        </p:tav>
                                      </p:tavLst>
                                    </p:anim>
                                    <p:anim calcmode="lin" valueType="num">
                                      <p:cBhvr>
                                        <p:cTn id="66" dur="1500" fill="hold"/>
                                        <p:tgtEl>
                                          <p:spTgt spid="36"/>
                                        </p:tgtEl>
                                        <p:attrNameLst>
                                          <p:attrName>ppt_y</p:attrName>
                                        </p:attrNameLst>
                                      </p:cBhvr>
                                      <p:tavLst>
                                        <p:tav tm="0">
                                          <p:val>
                                            <p:strVal val="#ppt_y+.1"/>
                                          </p:val>
                                        </p:tav>
                                        <p:tav tm="100000">
                                          <p:val>
                                            <p:strVal val="#ppt_y"/>
                                          </p:val>
                                        </p:tav>
                                      </p:tavLst>
                                    </p:anim>
                                  </p:childTnLst>
                                </p:cTn>
                              </p:par>
                              <p:par>
                                <p:cTn id="67" presetID="23" presetClass="entr" presetSubtype="32"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0" fill="hold"/>
                                        <p:tgtEl>
                                          <p:spTgt spid="15"/>
                                        </p:tgtEl>
                                        <p:attrNameLst>
                                          <p:attrName>ppt_w</p:attrName>
                                        </p:attrNameLst>
                                      </p:cBhvr>
                                      <p:tavLst>
                                        <p:tav tm="0">
                                          <p:val>
                                            <p:strVal val="4*#ppt_w"/>
                                          </p:val>
                                        </p:tav>
                                        <p:tav tm="100000">
                                          <p:val>
                                            <p:strVal val="#ppt_w"/>
                                          </p:val>
                                        </p:tav>
                                      </p:tavLst>
                                    </p:anim>
                                    <p:anim calcmode="lin" valueType="num">
                                      <p:cBhvr>
                                        <p:cTn id="70" dur="5000" fill="hold"/>
                                        <p:tgtEl>
                                          <p:spTgt spid="15"/>
                                        </p:tgtEl>
                                        <p:attrNameLst>
                                          <p:attrName>ppt_h</p:attrName>
                                        </p:attrNameLst>
                                      </p:cBhvr>
                                      <p:tavLst>
                                        <p:tav tm="0">
                                          <p:val>
                                            <p:strVal val="4*#ppt_h"/>
                                          </p:val>
                                        </p:tav>
                                        <p:tav tm="100000">
                                          <p:val>
                                            <p:strVal val="#ppt_h"/>
                                          </p:val>
                                        </p:tav>
                                      </p:tavLst>
                                    </p:anim>
                                  </p:childTnLst>
                                </p:cTn>
                              </p:par>
                              <p:par>
                                <p:cTn id="71" presetID="10"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1000"/>
                                        <p:tgtEl>
                                          <p:spTgt spid="12"/>
                                        </p:tgtEl>
                                      </p:cBhvr>
                                    </p:animEffect>
                                  </p:childTnLst>
                                </p:cTn>
                              </p:par>
                              <p:par>
                                <p:cTn id="74" presetID="10" presetClass="entr" presetSubtype="0"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1000"/>
                                        <p:tgtEl>
                                          <p:spTgt spid="13"/>
                                        </p:tgtEl>
                                      </p:cBhvr>
                                    </p:animEffect>
                                  </p:childTnLst>
                                </p:cTn>
                              </p:par>
                              <p:par>
                                <p:cTn id="77" presetID="10" presetClass="entr" presetSubtype="0"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1000"/>
                                        <p:tgtEl>
                                          <p:spTgt spid="10"/>
                                        </p:tgtEl>
                                      </p:cBhvr>
                                    </p:animEffect>
                                  </p:childTnLst>
                                </p:cTn>
                              </p:par>
                              <p:par>
                                <p:cTn id="80" presetID="10" presetClass="entr" presetSubtype="0" fill="hold"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1000"/>
                                        <p:tgtEl>
                                          <p:spTgt spid="11"/>
                                        </p:tgtEl>
                                      </p:cBhvr>
                                    </p:animEffect>
                                  </p:childTnLst>
                                </p:cTn>
                              </p:par>
                              <p:par>
                                <p:cTn id="83" presetID="0" presetClass="path" presetSubtype="0" decel="50000" fill="hold" nodeType="withEffect">
                                  <p:stCondLst>
                                    <p:cond delay="0"/>
                                  </p:stCondLst>
                                  <p:childTnLst>
                                    <p:animMotion origin="layout" path="M -0.10768 0.19028 L -4.16667E-7 -4.44444E-6 " pathEditMode="relative" rAng="0" ptsTypes="AA">
                                      <p:cBhvr>
                                        <p:cTn id="84" dur="5000" fill="hold"/>
                                        <p:tgtEl>
                                          <p:spTgt spid="12"/>
                                        </p:tgtEl>
                                        <p:attrNameLst>
                                          <p:attrName>ppt_x</p:attrName>
                                          <p:attrName>ppt_y</p:attrName>
                                        </p:attrNameLst>
                                      </p:cBhvr>
                                      <p:rCtr x="5391" y="-9699"/>
                                    </p:animMotion>
                                  </p:childTnLst>
                                </p:cTn>
                              </p:par>
                              <p:par>
                                <p:cTn id="85" presetID="0" presetClass="path" presetSubtype="0" decel="50000" fill="hold" nodeType="withEffect">
                                  <p:stCondLst>
                                    <p:cond delay="0"/>
                                  </p:stCondLst>
                                  <p:childTnLst>
                                    <p:animMotion origin="layout" path="M 0.05703 -0.10787 L -2.5E-6 -3.33333E-6 " pathEditMode="relative" rAng="0" ptsTypes="AA">
                                      <p:cBhvr>
                                        <p:cTn id="86" dur="5000" fill="hold"/>
                                        <p:tgtEl>
                                          <p:spTgt spid="13"/>
                                        </p:tgtEl>
                                        <p:attrNameLst>
                                          <p:attrName>ppt_x</p:attrName>
                                          <p:attrName>ppt_y</p:attrName>
                                        </p:attrNameLst>
                                      </p:cBhvr>
                                      <p:rCtr x="-2852" y="5394"/>
                                    </p:animMotion>
                                  </p:childTnLst>
                                </p:cTn>
                              </p:par>
                              <p:par>
                                <p:cTn id="87" presetID="0" presetClass="path" presetSubtype="0" decel="50000" fill="hold" nodeType="withEffect">
                                  <p:stCondLst>
                                    <p:cond delay="0"/>
                                  </p:stCondLst>
                                  <p:childTnLst>
                                    <p:animMotion origin="layout" path="M -0.0776 0.13773 L -0.02487 0.0375 " pathEditMode="relative" ptsTypes="AA">
                                      <p:cBhvr>
                                        <p:cTn id="88" dur="5000" fill="hold"/>
                                        <p:tgtEl>
                                          <p:spTgt spid="14"/>
                                        </p:tgtEl>
                                        <p:attrNameLst>
                                          <p:attrName>ppt_x</p:attrName>
                                          <p:attrName>ppt_y</p:attrName>
                                        </p:attrNameLst>
                                      </p:cBhvr>
                                    </p:animMotion>
                                  </p:childTnLst>
                                </p:cTn>
                              </p:par>
                              <p:par>
                                <p:cTn id="89" presetID="0" presetClass="path" presetSubtype="0" decel="50000" fill="hold" nodeType="withEffect">
                                  <p:stCondLst>
                                    <p:cond delay="0"/>
                                  </p:stCondLst>
                                  <p:childTnLst>
                                    <p:animMotion origin="layout" path="M -0.10352 0.17176 L -0.01966 0.03172 " pathEditMode="relative" ptsTypes="AA">
                                      <p:cBhvr>
                                        <p:cTn id="90" dur="5000" fill="hold"/>
                                        <p:tgtEl>
                                          <p:spTgt spid="11"/>
                                        </p:tgtEl>
                                        <p:attrNameLst>
                                          <p:attrName>ppt_x</p:attrName>
                                          <p:attrName>ppt_y</p:attrName>
                                        </p:attrNameLst>
                                      </p:cBhvr>
                                    </p:animMotion>
                                  </p:childTnLst>
                                </p:cTn>
                              </p:par>
                              <p:par>
                                <p:cTn id="91" presetID="0" presetClass="path" presetSubtype="0" decel="50000" fill="hold" nodeType="withEffect">
                                  <p:stCondLst>
                                    <p:cond delay="0"/>
                                  </p:stCondLst>
                                  <p:childTnLst>
                                    <p:animMotion origin="layout" path="M 0.1069 -0.19189 L 0.01758 -0.05231 " pathEditMode="relative" ptsTypes="AA">
                                      <p:cBhvr>
                                        <p:cTn id="92" dur="5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77CC29-E014-CFEF-4C94-729A7BC8623A}"/>
              </a:ext>
            </a:extLst>
          </p:cNvPr>
          <p:cNvSpPr/>
          <p:nvPr/>
        </p:nvSpPr>
        <p:spPr>
          <a:xfrm>
            <a:off x="8990944" y="4289785"/>
            <a:ext cx="4542197" cy="4542197"/>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28A189D-E068-8945-83A0-CE96AE34C020}"/>
              </a:ext>
            </a:extLst>
          </p:cNvPr>
          <p:cNvSpPr/>
          <p:nvPr/>
        </p:nvSpPr>
        <p:spPr>
          <a:xfrm>
            <a:off x="533400" y="1447800"/>
            <a:ext cx="11125200" cy="4876800"/>
          </a:xfrm>
          <a:prstGeom prst="roundRect">
            <a:avLst>
              <a:gd name="adj" fmla="val 6846"/>
            </a:avLst>
          </a:prstGeom>
          <a:solidFill>
            <a:schemeClr val="bg1"/>
          </a:solidFill>
          <a:ln>
            <a:noFill/>
          </a:ln>
          <a:effectLst>
            <a:outerShdw blurRad="381000" dist="254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D17FDAF-0F8C-50FA-D467-C683B9E5E965}"/>
              </a:ext>
            </a:extLst>
          </p:cNvPr>
          <p:cNvSpPr/>
          <p:nvPr/>
        </p:nvSpPr>
        <p:spPr>
          <a:xfrm>
            <a:off x="533400" y="1447800"/>
            <a:ext cx="11125200" cy="4876800"/>
          </a:xfrm>
          <a:prstGeom prst="roundRect">
            <a:avLst>
              <a:gd name="adj" fmla="val 6846"/>
            </a:avLst>
          </a:prstGeom>
          <a:gradFill>
            <a:gsLst>
              <a:gs pos="100000">
                <a:schemeClr val="accent1">
                  <a:lumMod val="20000"/>
                  <a:lumOff val="80000"/>
                  <a:alpha val="2000"/>
                </a:schemeClr>
              </a:gs>
              <a:gs pos="0">
                <a:schemeClr val="accent1">
                  <a:lumMod val="20000"/>
                  <a:lumOff val="80000"/>
                  <a:alpha val="45000"/>
                </a:schemeClr>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raphic 2">
            <a:extLst>
              <a:ext uri="{FF2B5EF4-FFF2-40B4-BE49-F238E27FC236}">
                <a16:creationId xmlns:a16="http://schemas.microsoft.com/office/drawing/2014/main" id="{E711A691-A04A-7988-5CCC-A7B02AD90507}"/>
              </a:ext>
            </a:extLst>
          </p:cNvPr>
          <p:cNvSpPr>
            <a:spLocks/>
          </p:cNvSpPr>
          <p:nvPr/>
        </p:nvSpPr>
        <p:spPr>
          <a:xfrm rot="16200000">
            <a:off x="2450153" y="578816"/>
            <a:ext cx="2133659" cy="38716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1">
                  <a:alpha val="48000"/>
                </a:schemeClr>
              </a:gs>
              <a:gs pos="100000">
                <a:schemeClr val="bg1">
                  <a:alpha val="35000"/>
                </a:schemeClr>
              </a:gs>
            </a:gsLst>
            <a:lin ang="5400000" scaled="0"/>
          </a:gradFill>
          <a:ln w="3483"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589F596-8473-54A1-9686-BACA440B943F}"/>
              </a:ext>
            </a:extLst>
          </p:cNvPr>
          <p:cNvSpPr>
            <a:spLocks noGrp="1"/>
          </p:cNvSpPr>
          <p:nvPr>
            <p:ph type="title"/>
          </p:nvPr>
        </p:nvSpPr>
        <p:spPr>
          <a:xfrm>
            <a:off x="533400" y="424386"/>
            <a:ext cx="11125200" cy="914400"/>
          </a:xfrm>
        </p:spPr>
        <p:txBody>
          <a:bodyPr/>
          <a:lstStyle/>
          <a:p>
            <a:pPr algn="ctr"/>
            <a:r>
              <a:rPr lang="en-US" dirty="0"/>
              <a:t>Product</a:t>
            </a:r>
            <a:r>
              <a:rPr lang="en-US" dirty="0">
                <a:solidFill>
                  <a:schemeClr val="accent1"/>
                </a:solidFill>
              </a:rPr>
              <a:t> Features Audit</a:t>
            </a:r>
          </a:p>
        </p:txBody>
      </p:sp>
      <p:sp>
        <p:nvSpPr>
          <p:cNvPr id="22" name="Graphic 2">
            <a:extLst>
              <a:ext uri="{FF2B5EF4-FFF2-40B4-BE49-F238E27FC236}">
                <a16:creationId xmlns:a16="http://schemas.microsoft.com/office/drawing/2014/main" id="{0A3F29F8-AA08-F8D6-49A1-5E2D00EB4B8A}"/>
              </a:ext>
            </a:extLst>
          </p:cNvPr>
          <p:cNvSpPr>
            <a:spLocks/>
          </p:cNvSpPr>
          <p:nvPr/>
        </p:nvSpPr>
        <p:spPr>
          <a:xfrm rot="5400000">
            <a:off x="8619300" y="3854840"/>
            <a:ext cx="1754998" cy="31845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accent1">
                  <a:lumMod val="20000"/>
                  <a:lumOff val="80000"/>
                  <a:alpha val="10000"/>
                </a:schemeClr>
              </a:gs>
              <a:gs pos="100000">
                <a:schemeClr val="accent1">
                  <a:lumMod val="20000"/>
                  <a:lumOff val="80000"/>
                  <a:alpha val="25000"/>
                </a:schemeClr>
              </a:gs>
            </a:gsLst>
            <a:lin ang="5400000" scaled="0"/>
          </a:gradFill>
          <a:ln w="3483"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0DAA9625-96FC-8E7E-3008-6C7B448BC3CF}"/>
              </a:ext>
            </a:extLst>
          </p:cNvPr>
          <p:cNvGrpSpPr/>
          <p:nvPr/>
        </p:nvGrpSpPr>
        <p:grpSpPr>
          <a:xfrm>
            <a:off x="1509568" y="5776566"/>
            <a:ext cx="9982696" cy="407690"/>
            <a:chOff x="1509568" y="5776566"/>
            <a:chExt cx="9982696" cy="407690"/>
          </a:xfrm>
        </p:grpSpPr>
        <p:sp>
          <p:nvSpPr>
            <p:cNvPr id="37" name="Rectangle: Rounded Corners 36">
              <a:extLst>
                <a:ext uri="{FF2B5EF4-FFF2-40B4-BE49-F238E27FC236}">
                  <a16:creationId xmlns:a16="http://schemas.microsoft.com/office/drawing/2014/main" id="{7C155D92-CB09-EC40-EA9E-E25D5CE4A01C}"/>
                </a:ext>
              </a:extLst>
            </p:cNvPr>
            <p:cNvSpPr/>
            <p:nvPr/>
          </p:nvSpPr>
          <p:spPr>
            <a:xfrm>
              <a:off x="1509568" y="5776566"/>
              <a:ext cx="2429773" cy="407690"/>
            </a:xfrm>
            <a:prstGeom prst="roundRect">
              <a:avLst>
                <a:gd name="adj" fmla="val 50000"/>
              </a:avLst>
            </a:prstGeom>
            <a:gradFill>
              <a:gsLst>
                <a:gs pos="100000">
                  <a:schemeClr val="bg1"/>
                </a:gs>
                <a:gs pos="0">
                  <a:schemeClr val="bg1"/>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100" b="1" dirty="0">
                  <a:solidFill>
                    <a:schemeClr val="accent1"/>
                  </a:solidFill>
                  <a:latin typeface="Montserrat" panose="00000500000000000000" pitchFamily="50" charset="0"/>
                </a:rPr>
                <a:t>Few of the people</a:t>
              </a:r>
            </a:p>
          </p:txBody>
        </p:sp>
        <p:sp>
          <p:nvSpPr>
            <p:cNvPr id="38" name="Rectangle: Rounded Corners 37">
              <a:extLst>
                <a:ext uri="{FF2B5EF4-FFF2-40B4-BE49-F238E27FC236}">
                  <a16:creationId xmlns:a16="http://schemas.microsoft.com/office/drawing/2014/main" id="{F57F3C65-7660-AA91-34F5-F0F52257C639}"/>
                </a:ext>
              </a:extLst>
            </p:cNvPr>
            <p:cNvSpPr/>
            <p:nvPr/>
          </p:nvSpPr>
          <p:spPr>
            <a:xfrm>
              <a:off x="4025498" y="5776566"/>
              <a:ext cx="2429773" cy="407690"/>
            </a:xfrm>
            <a:prstGeom prst="roundRect">
              <a:avLst>
                <a:gd name="adj" fmla="val 50000"/>
              </a:avLst>
            </a:prstGeom>
            <a:gradFill>
              <a:gsLst>
                <a:gs pos="100000">
                  <a:schemeClr val="bg1"/>
                </a:gs>
                <a:gs pos="0">
                  <a:schemeClr val="bg1"/>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100" b="1" dirty="0">
                  <a:solidFill>
                    <a:schemeClr val="accent1"/>
                  </a:solidFill>
                  <a:latin typeface="Montserrat" panose="00000500000000000000" pitchFamily="50" charset="0"/>
                </a:rPr>
                <a:t>Some of the people</a:t>
              </a:r>
            </a:p>
          </p:txBody>
        </p:sp>
        <p:sp>
          <p:nvSpPr>
            <p:cNvPr id="39" name="Rectangle: Rounded Corners 38">
              <a:extLst>
                <a:ext uri="{FF2B5EF4-FFF2-40B4-BE49-F238E27FC236}">
                  <a16:creationId xmlns:a16="http://schemas.microsoft.com/office/drawing/2014/main" id="{A2B1CEF2-B022-0AD4-AE92-33BEA7E3AE28}"/>
                </a:ext>
              </a:extLst>
            </p:cNvPr>
            <p:cNvSpPr/>
            <p:nvPr/>
          </p:nvSpPr>
          <p:spPr>
            <a:xfrm>
              <a:off x="6541428" y="5776566"/>
              <a:ext cx="2429773" cy="407690"/>
            </a:xfrm>
            <a:prstGeom prst="roundRect">
              <a:avLst>
                <a:gd name="adj" fmla="val 50000"/>
              </a:avLst>
            </a:prstGeom>
            <a:gradFill>
              <a:gsLst>
                <a:gs pos="100000">
                  <a:schemeClr val="bg1"/>
                </a:gs>
                <a:gs pos="0">
                  <a:schemeClr val="bg1"/>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100" b="1" dirty="0">
                  <a:solidFill>
                    <a:schemeClr val="accent1"/>
                  </a:solidFill>
                  <a:latin typeface="Montserrat" panose="00000500000000000000" pitchFamily="50" charset="0"/>
                </a:rPr>
                <a:t>Most of the people</a:t>
              </a:r>
            </a:p>
          </p:txBody>
        </p:sp>
        <p:sp>
          <p:nvSpPr>
            <p:cNvPr id="40" name="Rectangle: Rounded Corners 39">
              <a:extLst>
                <a:ext uri="{FF2B5EF4-FFF2-40B4-BE49-F238E27FC236}">
                  <a16:creationId xmlns:a16="http://schemas.microsoft.com/office/drawing/2014/main" id="{07D4B9F2-89EB-8288-24BA-7C19D2253965}"/>
                </a:ext>
              </a:extLst>
            </p:cNvPr>
            <p:cNvSpPr/>
            <p:nvPr/>
          </p:nvSpPr>
          <p:spPr>
            <a:xfrm>
              <a:off x="9062491" y="5776566"/>
              <a:ext cx="2429773" cy="407690"/>
            </a:xfrm>
            <a:prstGeom prst="roundRect">
              <a:avLst>
                <a:gd name="adj" fmla="val 50000"/>
              </a:avLst>
            </a:prstGeom>
            <a:gradFill>
              <a:gsLst>
                <a:gs pos="100000">
                  <a:schemeClr val="bg1"/>
                </a:gs>
                <a:gs pos="0">
                  <a:schemeClr val="bg1"/>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100" b="1" dirty="0">
                  <a:solidFill>
                    <a:schemeClr val="accent1"/>
                  </a:solidFill>
                  <a:latin typeface="Montserrat" panose="00000500000000000000" pitchFamily="50" charset="0"/>
                </a:rPr>
                <a:t>All of the people</a:t>
              </a:r>
            </a:p>
          </p:txBody>
        </p:sp>
      </p:grpSp>
      <p:grpSp>
        <p:nvGrpSpPr>
          <p:cNvPr id="9" name="Group 8">
            <a:extLst>
              <a:ext uri="{FF2B5EF4-FFF2-40B4-BE49-F238E27FC236}">
                <a16:creationId xmlns:a16="http://schemas.microsoft.com/office/drawing/2014/main" id="{2E63629D-D0F9-7423-22FF-9E4729495BBC}"/>
              </a:ext>
            </a:extLst>
          </p:cNvPr>
          <p:cNvGrpSpPr/>
          <p:nvPr/>
        </p:nvGrpSpPr>
        <p:grpSpPr>
          <a:xfrm>
            <a:off x="661638" y="1536699"/>
            <a:ext cx="675087" cy="4052905"/>
            <a:chOff x="661638" y="1536699"/>
            <a:chExt cx="675087" cy="4052905"/>
          </a:xfrm>
        </p:grpSpPr>
        <p:sp>
          <p:nvSpPr>
            <p:cNvPr id="43" name="Rectangle: Rounded Corners 42">
              <a:extLst>
                <a:ext uri="{FF2B5EF4-FFF2-40B4-BE49-F238E27FC236}">
                  <a16:creationId xmlns:a16="http://schemas.microsoft.com/office/drawing/2014/main" id="{A9CA33F7-7785-DB61-227F-1286429E19B8}"/>
                </a:ext>
              </a:extLst>
            </p:cNvPr>
            <p:cNvSpPr/>
            <p:nvPr/>
          </p:nvSpPr>
          <p:spPr>
            <a:xfrm rot="16200000">
              <a:off x="524091" y="4776970"/>
              <a:ext cx="950181" cy="675087"/>
            </a:xfrm>
            <a:prstGeom prst="roundRect">
              <a:avLst>
                <a:gd name="adj" fmla="val 25117"/>
              </a:avLst>
            </a:prstGeom>
            <a:gradFill>
              <a:gsLst>
                <a:gs pos="100000">
                  <a:schemeClr val="bg1"/>
                </a:gs>
                <a:gs pos="0">
                  <a:schemeClr val="bg1"/>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100" b="1" dirty="0">
                  <a:solidFill>
                    <a:schemeClr val="accent1"/>
                  </a:solidFill>
                  <a:latin typeface="Montserrat" panose="00000500000000000000" pitchFamily="50" charset="0"/>
                </a:rPr>
                <a:t>None of the time</a:t>
              </a:r>
            </a:p>
          </p:txBody>
        </p:sp>
        <p:sp>
          <p:nvSpPr>
            <p:cNvPr id="44" name="Rectangle: Rounded Corners 43">
              <a:extLst>
                <a:ext uri="{FF2B5EF4-FFF2-40B4-BE49-F238E27FC236}">
                  <a16:creationId xmlns:a16="http://schemas.microsoft.com/office/drawing/2014/main" id="{5A5E74A8-4952-CF88-CDFB-A5E1872E15DC}"/>
                </a:ext>
              </a:extLst>
            </p:cNvPr>
            <p:cNvSpPr/>
            <p:nvPr/>
          </p:nvSpPr>
          <p:spPr>
            <a:xfrm rot="16200000">
              <a:off x="524091" y="3742729"/>
              <a:ext cx="950181" cy="675087"/>
            </a:xfrm>
            <a:prstGeom prst="roundRect">
              <a:avLst>
                <a:gd name="adj" fmla="val 25417"/>
              </a:avLst>
            </a:prstGeom>
            <a:gradFill>
              <a:gsLst>
                <a:gs pos="100000">
                  <a:schemeClr val="bg1"/>
                </a:gs>
                <a:gs pos="0">
                  <a:schemeClr val="bg1"/>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100" b="1" dirty="0">
                  <a:solidFill>
                    <a:schemeClr val="accent1"/>
                  </a:solidFill>
                  <a:latin typeface="Montserrat" panose="00000500000000000000" pitchFamily="50" charset="0"/>
                </a:rPr>
                <a:t>Some of the time</a:t>
              </a:r>
            </a:p>
          </p:txBody>
        </p:sp>
        <p:sp>
          <p:nvSpPr>
            <p:cNvPr id="45" name="Rectangle: Rounded Corners 44">
              <a:extLst>
                <a:ext uri="{FF2B5EF4-FFF2-40B4-BE49-F238E27FC236}">
                  <a16:creationId xmlns:a16="http://schemas.microsoft.com/office/drawing/2014/main" id="{BA08B82D-D7E1-B2EB-B7B8-AE2AC5799A25}"/>
                </a:ext>
              </a:extLst>
            </p:cNvPr>
            <p:cNvSpPr/>
            <p:nvPr/>
          </p:nvSpPr>
          <p:spPr>
            <a:xfrm rot="16200000">
              <a:off x="524091" y="2708487"/>
              <a:ext cx="950181" cy="675087"/>
            </a:xfrm>
            <a:prstGeom prst="roundRect">
              <a:avLst>
                <a:gd name="adj" fmla="val 26885"/>
              </a:avLst>
            </a:prstGeom>
            <a:gradFill>
              <a:gsLst>
                <a:gs pos="100000">
                  <a:schemeClr val="bg1"/>
                </a:gs>
                <a:gs pos="0">
                  <a:schemeClr val="bg1"/>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100" b="1" dirty="0">
                  <a:solidFill>
                    <a:schemeClr val="accent1"/>
                  </a:solidFill>
                  <a:latin typeface="Montserrat" panose="00000500000000000000" pitchFamily="50" charset="0"/>
                </a:rPr>
                <a:t>Most of the time</a:t>
              </a:r>
            </a:p>
          </p:txBody>
        </p:sp>
        <p:sp>
          <p:nvSpPr>
            <p:cNvPr id="46" name="Rectangle: Rounded Corners 45">
              <a:extLst>
                <a:ext uri="{FF2B5EF4-FFF2-40B4-BE49-F238E27FC236}">
                  <a16:creationId xmlns:a16="http://schemas.microsoft.com/office/drawing/2014/main" id="{453D7F28-A526-CC5C-6355-1B1A3C9732C5}"/>
                </a:ext>
              </a:extLst>
            </p:cNvPr>
            <p:cNvSpPr/>
            <p:nvPr/>
          </p:nvSpPr>
          <p:spPr>
            <a:xfrm rot="16200000">
              <a:off x="524091" y="1674246"/>
              <a:ext cx="950181" cy="675087"/>
            </a:xfrm>
            <a:prstGeom prst="roundRect">
              <a:avLst>
                <a:gd name="adj" fmla="val 24072"/>
              </a:avLst>
            </a:prstGeom>
            <a:gradFill>
              <a:gsLst>
                <a:gs pos="100000">
                  <a:schemeClr val="bg1"/>
                </a:gs>
                <a:gs pos="0">
                  <a:schemeClr val="bg1"/>
                </a:gs>
              </a:gsLst>
              <a:lin ang="19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100" b="1" dirty="0">
                  <a:solidFill>
                    <a:schemeClr val="accent1"/>
                  </a:solidFill>
                  <a:latin typeface="Montserrat" panose="00000500000000000000" pitchFamily="50" charset="0"/>
                </a:rPr>
                <a:t>All of the time</a:t>
              </a:r>
            </a:p>
          </p:txBody>
        </p:sp>
      </p:grpSp>
      <p:grpSp>
        <p:nvGrpSpPr>
          <p:cNvPr id="6" name="Group 5">
            <a:extLst>
              <a:ext uri="{FF2B5EF4-FFF2-40B4-BE49-F238E27FC236}">
                <a16:creationId xmlns:a16="http://schemas.microsoft.com/office/drawing/2014/main" id="{AEF997E3-EE72-3231-C940-8A4213A2186F}"/>
              </a:ext>
            </a:extLst>
          </p:cNvPr>
          <p:cNvGrpSpPr/>
          <p:nvPr/>
        </p:nvGrpSpPr>
        <p:grpSpPr>
          <a:xfrm>
            <a:off x="624448" y="2535422"/>
            <a:ext cx="11018520" cy="3102136"/>
            <a:chOff x="624448" y="2535422"/>
            <a:chExt cx="11018520" cy="3102136"/>
          </a:xfrm>
        </p:grpSpPr>
        <p:cxnSp>
          <p:nvCxnSpPr>
            <p:cNvPr id="232" name="Straight Connector 231">
              <a:extLst>
                <a:ext uri="{FF2B5EF4-FFF2-40B4-BE49-F238E27FC236}">
                  <a16:creationId xmlns:a16="http://schemas.microsoft.com/office/drawing/2014/main" id="{FAF4F34B-83ED-0385-4EB5-938CFFBEAA46}"/>
                </a:ext>
              </a:extLst>
            </p:cNvPr>
            <p:cNvCxnSpPr>
              <a:cxnSpLocks/>
            </p:cNvCxnSpPr>
            <p:nvPr/>
          </p:nvCxnSpPr>
          <p:spPr>
            <a:xfrm>
              <a:off x="624448" y="2535422"/>
              <a:ext cx="11018520" cy="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DCCF218-D6A2-CE01-259E-FF01A1538508}"/>
                </a:ext>
              </a:extLst>
            </p:cNvPr>
            <p:cNvCxnSpPr>
              <a:cxnSpLocks/>
            </p:cNvCxnSpPr>
            <p:nvPr/>
          </p:nvCxnSpPr>
          <p:spPr>
            <a:xfrm>
              <a:off x="624448" y="3564180"/>
              <a:ext cx="11018520" cy="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01C293F-4993-1DAB-49B8-409C7D117763}"/>
                </a:ext>
              </a:extLst>
            </p:cNvPr>
            <p:cNvCxnSpPr>
              <a:cxnSpLocks/>
            </p:cNvCxnSpPr>
            <p:nvPr/>
          </p:nvCxnSpPr>
          <p:spPr>
            <a:xfrm>
              <a:off x="624448" y="4600904"/>
              <a:ext cx="11018520" cy="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BDE35535-9D08-7FCE-3AC2-A0857B16FEA8}"/>
                </a:ext>
              </a:extLst>
            </p:cNvPr>
            <p:cNvCxnSpPr>
              <a:cxnSpLocks/>
            </p:cNvCxnSpPr>
            <p:nvPr/>
          </p:nvCxnSpPr>
          <p:spPr>
            <a:xfrm>
              <a:off x="624448" y="5637558"/>
              <a:ext cx="11018520" cy="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73A4863-BC17-2AE8-9E5E-53E1AB25DDDB}"/>
              </a:ext>
            </a:extLst>
          </p:cNvPr>
          <p:cNvGrpSpPr/>
          <p:nvPr/>
        </p:nvGrpSpPr>
        <p:grpSpPr>
          <a:xfrm>
            <a:off x="1490126" y="1509235"/>
            <a:ext cx="7571973" cy="4792030"/>
            <a:chOff x="1490126" y="1509235"/>
            <a:chExt cx="7571973" cy="4792030"/>
          </a:xfrm>
        </p:grpSpPr>
        <p:cxnSp>
          <p:nvCxnSpPr>
            <p:cNvPr id="235" name="Straight Connector 234">
              <a:extLst>
                <a:ext uri="{FF2B5EF4-FFF2-40B4-BE49-F238E27FC236}">
                  <a16:creationId xmlns:a16="http://schemas.microsoft.com/office/drawing/2014/main" id="{A7EB4BED-E60B-3215-4E0C-5FEA8D272B18}"/>
                </a:ext>
              </a:extLst>
            </p:cNvPr>
            <p:cNvCxnSpPr>
              <a:cxnSpLocks/>
            </p:cNvCxnSpPr>
            <p:nvPr/>
          </p:nvCxnSpPr>
          <p:spPr>
            <a:xfrm>
              <a:off x="3983542" y="1509235"/>
              <a:ext cx="0" cy="479203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B8176A3-9256-07DD-798E-DA50942E5247}"/>
                </a:ext>
              </a:extLst>
            </p:cNvPr>
            <p:cNvCxnSpPr>
              <a:cxnSpLocks/>
            </p:cNvCxnSpPr>
            <p:nvPr/>
          </p:nvCxnSpPr>
          <p:spPr>
            <a:xfrm>
              <a:off x="6504988" y="1509235"/>
              <a:ext cx="0" cy="479203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F3E422D-E125-1F61-FB67-FD34D32F37F0}"/>
                </a:ext>
              </a:extLst>
            </p:cNvPr>
            <p:cNvCxnSpPr>
              <a:cxnSpLocks/>
            </p:cNvCxnSpPr>
            <p:nvPr/>
          </p:nvCxnSpPr>
          <p:spPr>
            <a:xfrm>
              <a:off x="9062099" y="1509235"/>
              <a:ext cx="0" cy="479203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B2C6008-5294-9BD9-1FA2-6BB25E0EF483}"/>
                </a:ext>
              </a:extLst>
            </p:cNvPr>
            <p:cNvCxnSpPr>
              <a:cxnSpLocks/>
            </p:cNvCxnSpPr>
            <p:nvPr/>
          </p:nvCxnSpPr>
          <p:spPr>
            <a:xfrm>
              <a:off x="1490126" y="1509235"/>
              <a:ext cx="0" cy="4792030"/>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7C8B825-D65D-B32D-44FF-7A2654B73BFC}"/>
              </a:ext>
            </a:extLst>
          </p:cNvPr>
          <p:cNvGrpSpPr/>
          <p:nvPr/>
        </p:nvGrpSpPr>
        <p:grpSpPr>
          <a:xfrm rot="400262">
            <a:off x="10509556" y="1677144"/>
            <a:ext cx="815607" cy="492859"/>
            <a:chOff x="10509556" y="1677144"/>
            <a:chExt cx="815607" cy="492859"/>
          </a:xfrm>
        </p:grpSpPr>
        <p:grpSp>
          <p:nvGrpSpPr>
            <p:cNvPr id="62" name="Group 61">
              <a:extLst>
                <a:ext uri="{FF2B5EF4-FFF2-40B4-BE49-F238E27FC236}">
                  <a16:creationId xmlns:a16="http://schemas.microsoft.com/office/drawing/2014/main" id="{AB412F31-323D-A168-048F-78DDA486A899}"/>
                </a:ext>
              </a:extLst>
            </p:cNvPr>
            <p:cNvGrpSpPr/>
            <p:nvPr/>
          </p:nvGrpSpPr>
          <p:grpSpPr>
            <a:xfrm>
              <a:off x="10509556" y="1677144"/>
              <a:ext cx="815607" cy="492859"/>
              <a:chOff x="9975730" y="2526668"/>
              <a:chExt cx="1313544" cy="793754"/>
            </a:xfrm>
          </p:grpSpPr>
          <p:sp>
            <p:nvSpPr>
              <p:cNvPr id="63" name="Rectangle 62">
                <a:extLst>
                  <a:ext uri="{FF2B5EF4-FFF2-40B4-BE49-F238E27FC236}">
                    <a16:creationId xmlns:a16="http://schemas.microsoft.com/office/drawing/2014/main" id="{1C8E9589-7867-45F1-67FB-0364DC8F8D37}"/>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6690C1E4-A664-75CB-6FB6-1596077903E4}"/>
                  </a:ext>
                </a:extLst>
              </p:cNvPr>
              <p:cNvGrpSpPr/>
              <p:nvPr/>
            </p:nvGrpSpPr>
            <p:grpSpPr>
              <a:xfrm>
                <a:off x="9975730" y="2526668"/>
                <a:ext cx="1313544" cy="793754"/>
                <a:chOff x="9939736" y="2526668"/>
                <a:chExt cx="1313544" cy="793754"/>
              </a:xfrm>
            </p:grpSpPr>
            <p:sp>
              <p:nvSpPr>
                <p:cNvPr id="65" name="Freeform: Shape 64">
                  <a:extLst>
                    <a:ext uri="{FF2B5EF4-FFF2-40B4-BE49-F238E27FC236}">
                      <a16:creationId xmlns:a16="http://schemas.microsoft.com/office/drawing/2014/main" id="{2AC1BE0E-AA7A-680A-1246-565FC4A85DD6}"/>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dirty="0"/>
                </a:p>
              </p:txBody>
            </p:sp>
            <p:sp>
              <p:nvSpPr>
                <p:cNvPr id="66" name="Freeform: Shape 65">
                  <a:extLst>
                    <a:ext uri="{FF2B5EF4-FFF2-40B4-BE49-F238E27FC236}">
                      <a16:creationId xmlns:a16="http://schemas.microsoft.com/office/drawing/2014/main" id="{F157AC5E-B9E6-AB06-D6A3-FC9ADEF89BF6}"/>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67" name="Rectangle 66">
              <a:extLst>
                <a:ext uri="{FF2B5EF4-FFF2-40B4-BE49-F238E27FC236}">
                  <a16:creationId xmlns:a16="http://schemas.microsoft.com/office/drawing/2014/main" id="{06FE8D7B-0CC5-10DD-325D-095745E28145}"/>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dirty="0">
                  <a:solidFill>
                    <a:schemeClr val="tx1"/>
                  </a:solidFill>
                  <a:latin typeface="Montserrat" panose="00000500000000000000" pitchFamily="50" charset="0"/>
                </a:rPr>
                <a:t>Text</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74" name="Group 73">
            <a:extLst>
              <a:ext uri="{FF2B5EF4-FFF2-40B4-BE49-F238E27FC236}">
                <a16:creationId xmlns:a16="http://schemas.microsoft.com/office/drawing/2014/main" id="{EF659BF5-6DCE-F11B-E06F-7744D0AAA8DB}"/>
              </a:ext>
            </a:extLst>
          </p:cNvPr>
          <p:cNvGrpSpPr/>
          <p:nvPr/>
        </p:nvGrpSpPr>
        <p:grpSpPr>
          <a:xfrm>
            <a:off x="9282224" y="1871822"/>
            <a:ext cx="815607" cy="596360"/>
            <a:chOff x="10509556" y="1677144"/>
            <a:chExt cx="815607" cy="492859"/>
          </a:xfrm>
        </p:grpSpPr>
        <p:grpSp>
          <p:nvGrpSpPr>
            <p:cNvPr id="75" name="Group 74">
              <a:extLst>
                <a:ext uri="{FF2B5EF4-FFF2-40B4-BE49-F238E27FC236}">
                  <a16:creationId xmlns:a16="http://schemas.microsoft.com/office/drawing/2014/main" id="{64B5D564-256E-0794-9326-1B789004686A}"/>
                </a:ext>
              </a:extLst>
            </p:cNvPr>
            <p:cNvGrpSpPr/>
            <p:nvPr/>
          </p:nvGrpSpPr>
          <p:grpSpPr>
            <a:xfrm>
              <a:off x="10509556" y="1677144"/>
              <a:ext cx="815607" cy="492859"/>
              <a:chOff x="9975730" y="2526668"/>
              <a:chExt cx="1313544" cy="793754"/>
            </a:xfrm>
          </p:grpSpPr>
          <p:sp>
            <p:nvSpPr>
              <p:cNvPr id="77" name="Rectangle 76">
                <a:extLst>
                  <a:ext uri="{FF2B5EF4-FFF2-40B4-BE49-F238E27FC236}">
                    <a16:creationId xmlns:a16="http://schemas.microsoft.com/office/drawing/2014/main" id="{C70EA958-0EB6-C5C2-CB72-0FE9F058F521}"/>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1BCD3A7-D7A1-26BC-279E-C1E22270483C}"/>
                  </a:ext>
                </a:extLst>
              </p:cNvPr>
              <p:cNvGrpSpPr/>
              <p:nvPr/>
            </p:nvGrpSpPr>
            <p:grpSpPr>
              <a:xfrm>
                <a:off x="9975730" y="2526668"/>
                <a:ext cx="1313544" cy="793754"/>
                <a:chOff x="9939736" y="2526668"/>
                <a:chExt cx="1313544" cy="793754"/>
              </a:xfrm>
            </p:grpSpPr>
            <p:sp>
              <p:nvSpPr>
                <p:cNvPr id="79" name="Freeform: Shape 78">
                  <a:extLst>
                    <a:ext uri="{FF2B5EF4-FFF2-40B4-BE49-F238E27FC236}">
                      <a16:creationId xmlns:a16="http://schemas.microsoft.com/office/drawing/2014/main" id="{489DCC62-0A6A-9B6D-F797-118FF556D0D3}"/>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80" name="Freeform: Shape 79">
                  <a:extLst>
                    <a:ext uri="{FF2B5EF4-FFF2-40B4-BE49-F238E27FC236}">
                      <a16:creationId xmlns:a16="http://schemas.microsoft.com/office/drawing/2014/main" id="{CF3F09E1-50FE-00CC-4007-D26B92374985}"/>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76" name="Rectangle 75">
              <a:extLst>
                <a:ext uri="{FF2B5EF4-FFF2-40B4-BE49-F238E27FC236}">
                  <a16:creationId xmlns:a16="http://schemas.microsoft.com/office/drawing/2014/main" id="{3D50CF77-A66A-CC53-E66A-5D16FA40E98B}"/>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dirty="0">
                  <a:solidFill>
                    <a:schemeClr val="tx1"/>
                  </a:solidFill>
                  <a:latin typeface="Montserrat" panose="00000500000000000000" pitchFamily="50" charset="0"/>
                </a:rPr>
                <a:t>Shape</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81" name="Group 80">
            <a:extLst>
              <a:ext uri="{FF2B5EF4-FFF2-40B4-BE49-F238E27FC236}">
                <a16:creationId xmlns:a16="http://schemas.microsoft.com/office/drawing/2014/main" id="{44ACC1E3-8BDA-0C3A-BF0C-CEC7F7C95F74}"/>
              </a:ext>
            </a:extLst>
          </p:cNvPr>
          <p:cNvGrpSpPr/>
          <p:nvPr/>
        </p:nvGrpSpPr>
        <p:grpSpPr>
          <a:xfrm rot="645393">
            <a:off x="10214044" y="2340580"/>
            <a:ext cx="815607" cy="596360"/>
            <a:chOff x="10509556" y="1677144"/>
            <a:chExt cx="815607" cy="492859"/>
          </a:xfrm>
        </p:grpSpPr>
        <p:grpSp>
          <p:nvGrpSpPr>
            <p:cNvPr id="82" name="Group 81">
              <a:extLst>
                <a:ext uri="{FF2B5EF4-FFF2-40B4-BE49-F238E27FC236}">
                  <a16:creationId xmlns:a16="http://schemas.microsoft.com/office/drawing/2014/main" id="{C79A812B-A1BE-4440-6ACC-88C84A2166C8}"/>
                </a:ext>
              </a:extLst>
            </p:cNvPr>
            <p:cNvGrpSpPr/>
            <p:nvPr/>
          </p:nvGrpSpPr>
          <p:grpSpPr>
            <a:xfrm>
              <a:off x="10509556" y="1677144"/>
              <a:ext cx="815607" cy="492859"/>
              <a:chOff x="9975730" y="2526668"/>
              <a:chExt cx="1313544" cy="793754"/>
            </a:xfrm>
          </p:grpSpPr>
          <p:sp>
            <p:nvSpPr>
              <p:cNvPr id="84" name="Rectangle 83">
                <a:extLst>
                  <a:ext uri="{FF2B5EF4-FFF2-40B4-BE49-F238E27FC236}">
                    <a16:creationId xmlns:a16="http://schemas.microsoft.com/office/drawing/2014/main" id="{AE5D1701-234C-6318-4B86-943217428397}"/>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35C8BE9E-EA95-8855-BD7B-14DACECD88B0}"/>
                  </a:ext>
                </a:extLst>
              </p:cNvPr>
              <p:cNvGrpSpPr/>
              <p:nvPr/>
            </p:nvGrpSpPr>
            <p:grpSpPr>
              <a:xfrm>
                <a:off x="9975730" y="2526668"/>
                <a:ext cx="1313544" cy="793754"/>
                <a:chOff x="9939736" y="2526668"/>
                <a:chExt cx="1313544" cy="793754"/>
              </a:xfrm>
            </p:grpSpPr>
            <p:sp>
              <p:nvSpPr>
                <p:cNvPr id="86" name="Freeform: Shape 85">
                  <a:extLst>
                    <a:ext uri="{FF2B5EF4-FFF2-40B4-BE49-F238E27FC236}">
                      <a16:creationId xmlns:a16="http://schemas.microsoft.com/office/drawing/2014/main" id="{31CDB4E5-4E19-91A0-16A1-8FE7B26175A9}"/>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87" name="Freeform: Shape 86">
                  <a:extLst>
                    <a:ext uri="{FF2B5EF4-FFF2-40B4-BE49-F238E27FC236}">
                      <a16:creationId xmlns:a16="http://schemas.microsoft.com/office/drawing/2014/main" id="{15EC964D-FB8C-3E67-DBB0-DDA536B56BBD}"/>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83" name="Rectangle 82">
              <a:extLst>
                <a:ext uri="{FF2B5EF4-FFF2-40B4-BE49-F238E27FC236}">
                  <a16:creationId xmlns:a16="http://schemas.microsoft.com/office/drawing/2014/main" id="{0A9786CD-310B-3E7E-64EA-CE53A30683EB}"/>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dirty="0">
                  <a:solidFill>
                    <a:schemeClr val="tx1"/>
                  </a:solidFill>
                  <a:latin typeface="Montserrat" panose="00000500000000000000" pitchFamily="50" charset="0"/>
                </a:rPr>
                <a:t>Upload files</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88" name="Group 87">
            <a:extLst>
              <a:ext uri="{FF2B5EF4-FFF2-40B4-BE49-F238E27FC236}">
                <a16:creationId xmlns:a16="http://schemas.microsoft.com/office/drawing/2014/main" id="{AAEDF1F0-8B9C-251C-3585-2D1EF15E9132}"/>
              </a:ext>
            </a:extLst>
          </p:cNvPr>
          <p:cNvGrpSpPr/>
          <p:nvPr/>
        </p:nvGrpSpPr>
        <p:grpSpPr>
          <a:xfrm rot="503025">
            <a:off x="8534589" y="3293355"/>
            <a:ext cx="815607" cy="596360"/>
            <a:chOff x="10509556" y="1677144"/>
            <a:chExt cx="815607" cy="492859"/>
          </a:xfrm>
        </p:grpSpPr>
        <p:grpSp>
          <p:nvGrpSpPr>
            <p:cNvPr id="89" name="Group 88">
              <a:extLst>
                <a:ext uri="{FF2B5EF4-FFF2-40B4-BE49-F238E27FC236}">
                  <a16:creationId xmlns:a16="http://schemas.microsoft.com/office/drawing/2014/main" id="{1F9822AA-939E-4EBF-EE2D-2471D25CED8F}"/>
                </a:ext>
              </a:extLst>
            </p:cNvPr>
            <p:cNvGrpSpPr/>
            <p:nvPr/>
          </p:nvGrpSpPr>
          <p:grpSpPr>
            <a:xfrm>
              <a:off x="10509556" y="1677144"/>
              <a:ext cx="815607" cy="492859"/>
              <a:chOff x="9975730" y="2526668"/>
              <a:chExt cx="1313544" cy="793754"/>
            </a:xfrm>
          </p:grpSpPr>
          <p:sp>
            <p:nvSpPr>
              <p:cNvPr id="91" name="Rectangle 90">
                <a:extLst>
                  <a:ext uri="{FF2B5EF4-FFF2-40B4-BE49-F238E27FC236}">
                    <a16:creationId xmlns:a16="http://schemas.microsoft.com/office/drawing/2014/main" id="{FA62C15A-5480-5DC4-F7B5-2685E792BEBA}"/>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A3A98D7E-F568-AD6D-B181-C77D7E4D25C4}"/>
                  </a:ext>
                </a:extLst>
              </p:cNvPr>
              <p:cNvGrpSpPr/>
              <p:nvPr/>
            </p:nvGrpSpPr>
            <p:grpSpPr>
              <a:xfrm>
                <a:off x="9975730" y="2526668"/>
                <a:ext cx="1313544" cy="793754"/>
                <a:chOff x="9939736" y="2526668"/>
                <a:chExt cx="1313544" cy="793754"/>
              </a:xfrm>
            </p:grpSpPr>
            <p:sp>
              <p:nvSpPr>
                <p:cNvPr id="93" name="Freeform: Shape 92">
                  <a:extLst>
                    <a:ext uri="{FF2B5EF4-FFF2-40B4-BE49-F238E27FC236}">
                      <a16:creationId xmlns:a16="http://schemas.microsoft.com/office/drawing/2014/main" id="{1BAD3C21-8814-BADB-1594-3EAFD89DAF24}"/>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94" name="Freeform: Shape 93">
                  <a:extLst>
                    <a:ext uri="{FF2B5EF4-FFF2-40B4-BE49-F238E27FC236}">
                      <a16:creationId xmlns:a16="http://schemas.microsoft.com/office/drawing/2014/main" id="{0A6F3B8E-FCA1-E7CB-86A4-FCFEBBF83C94}"/>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90" name="Rectangle 89">
              <a:extLst>
                <a:ext uri="{FF2B5EF4-FFF2-40B4-BE49-F238E27FC236}">
                  <a16:creationId xmlns:a16="http://schemas.microsoft.com/office/drawing/2014/main" id="{AF52DD81-8277-BF9E-EE96-FEBE779F3F6A}"/>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dirty="0">
                  <a:solidFill>
                    <a:schemeClr val="tx1"/>
                  </a:solidFill>
                  <a:latin typeface="Montserrat" panose="00000500000000000000" pitchFamily="50" charset="0"/>
                </a:rPr>
                <a:t>Sticky notes</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95" name="Group 94">
            <a:extLst>
              <a:ext uri="{FF2B5EF4-FFF2-40B4-BE49-F238E27FC236}">
                <a16:creationId xmlns:a16="http://schemas.microsoft.com/office/drawing/2014/main" id="{2AD96723-ED2A-DD04-3150-E13C5A14BEEA}"/>
              </a:ext>
            </a:extLst>
          </p:cNvPr>
          <p:cNvGrpSpPr/>
          <p:nvPr/>
        </p:nvGrpSpPr>
        <p:grpSpPr>
          <a:xfrm>
            <a:off x="9392853" y="3635031"/>
            <a:ext cx="1085574" cy="793756"/>
            <a:chOff x="10509556" y="1677144"/>
            <a:chExt cx="815607" cy="492859"/>
          </a:xfrm>
        </p:grpSpPr>
        <p:grpSp>
          <p:nvGrpSpPr>
            <p:cNvPr id="96" name="Group 95">
              <a:extLst>
                <a:ext uri="{FF2B5EF4-FFF2-40B4-BE49-F238E27FC236}">
                  <a16:creationId xmlns:a16="http://schemas.microsoft.com/office/drawing/2014/main" id="{D8E8B05C-59BB-CF79-2DD2-85D48766A37C}"/>
                </a:ext>
              </a:extLst>
            </p:cNvPr>
            <p:cNvGrpSpPr/>
            <p:nvPr/>
          </p:nvGrpSpPr>
          <p:grpSpPr>
            <a:xfrm>
              <a:off x="10509556" y="1677144"/>
              <a:ext cx="815607" cy="492859"/>
              <a:chOff x="9975730" y="2526668"/>
              <a:chExt cx="1313544" cy="793754"/>
            </a:xfrm>
          </p:grpSpPr>
          <p:sp>
            <p:nvSpPr>
              <p:cNvPr id="98" name="Rectangle 97">
                <a:extLst>
                  <a:ext uri="{FF2B5EF4-FFF2-40B4-BE49-F238E27FC236}">
                    <a16:creationId xmlns:a16="http://schemas.microsoft.com/office/drawing/2014/main" id="{46CEE73D-3E9D-08B3-B479-D05AE65F015B}"/>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F8EAA38A-DC01-424B-A290-0CB20E72FCF9}"/>
                  </a:ext>
                </a:extLst>
              </p:cNvPr>
              <p:cNvGrpSpPr/>
              <p:nvPr/>
            </p:nvGrpSpPr>
            <p:grpSpPr>
              <a:xfrm>
                <a:off x="9975730" y="2526668"/>
                <a:ext cx="1313544" cy="793754"/>
                <a:chOff x="9939736" y="2526668"/>
                <a:chExt cx="1313544" cy="793754"/>
              </a:xfrm>
            </p:grpSpPr>
            <p:sp>
              <p:nvSpPr>
                <p:cNvPr id="100" name="Freeform: Shape 99">
                  <a:extLst>
                    <a:ext uri="{FF2B5EF4-FFF2-40B4-BE49-F238E27FC236}">
                      <a16:creationId xmlns:a16="http://schemas.microsoft.com/office/drawing/2014/main" id="{DFDA49B9-9CAB-715E-69F0-BA4EE26A8AE3}"/>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101" name="Freeform: Shape 100">
                  <a:extLst>
                    <a:ext uri="{FF2B5EF4-FFF2-40B4-BE49-F238E27FC236}">
                      <a16:creationId xmlns:a16="http://schemas.microsoft.com/office/drawing/2014/main" id="{83734CC5-D113-750C-ECA3-5C80A0D71AF5}"/>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97" name="Rectangle 96">
              <a:extLst>
                <a:ext uri="{FF2B5EF4-FFF2-40B4-BE49-F238E27FC236}">
                  <a16:creationId xmlns:a16="http://schemas.microsoft.com/office/drawing/2014/main" id="{F7751559-24C8-45EB-A583-B85242DD6FCC}"/>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dirty="0">
                  <a:solidFill>
                    <a:schemeClr val="tx1"/>
                  </a:solidFill>
                  <a:latin typeface="Montserrat" panose="00000500000000000000" pitchFamily="50" charset="0"/>
                </a:rPr>
                <a:t>Collaboration in real time</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02" name="Group 101">
            <a:extLst>
              <a:ext uri="{FF2B5EF4-FFF2-40B4-BE49-F238E27FC236}">
                <a16:creationId xmlns:a16="http://schemas.microsoft.com/office/drawing/2014/main" id="{073F95F8-9DC9-F589-E666-384E94F916F8}"/>
              </a:ext>
            </a:extLst>
          </p:cNvPr>
          <p:cNvGrpSpPr/>
          <p:nvPr/>
        </p:nvGrpSpPr>
        <p:grpSpPr>
          <a:xfrm rot="537275">
            <a:off x="7122105" y="4020903"/>
            <a:ext cx="815607" cy="596360"/>
            <a:chOff x="10509556" y="1677144"/>
            <a:chExt cx="815607" cy="492859"/>
          </a:xfrm>
        </p:grpSpPr>
        <p:grpSp>
          <p:nvGrpSpPr>
            <p:cNvPr id="103" name="Group 102">
              <a:extLst>
                <a:ext uri="{FF2B5EF4-FFF2-40B4-BE49-F238E27FC236}">
                  <a16:creationId xmlns:a16="http://schemas.microsoft.com/office/drawing/2014/main" id="{36A5A274-67C7-1519-62FB-8282068821A6}"/>
                </a:ext>
              </a:extLst>
            </p:cNvPr>
            <p:cNvGrpSpPr/>
            <p:nvPr/>
          </p:nvGrpSpPr>
          <p:grpSpPr>
            <a:xfrm>
              <a:off x="10509556" y="1677144"/>
              <a:ext cx="815607" cy="492859"/>
              <a:chOff x="9975730" y="2526668"/>
              <a:chExt cx="1313544" cy="793754"/>
            </a:xfrm>
          </p:grpSpPr>
          <p:sp>
            <p:nvSpPr>
              <p:cNvPr id="105" name="Rectangle 104">
                <a:extLst>
                  <a:ext uri="{FF2B5EF4-FFF2-40B4-BE49-F238E27FC236}">
                    <a16:creationId xmlns:a16="http://schemas.microsoft.com/office/drawing/2014/main" id="{8101FD9E-0D16-4F18-5D3C-237F43A996C2}"/>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6A2729E5-8C4C-EDC9-7738-FD907F5C758D}"/>
                  </a:ext>
                </a:extLst>
              </p:cNvPr>
              <p:cNvGrpSpPr/>
              <p:nvPr/>
            </p:nvGrpSpPr>
            <p:grpSpPr>
              <a:xfrm>
                <a:off x="9975730" y="2526668"/>
                <a:ext cx="1313544" cy="793754"/>
                <a:chOff x="9939736" y="2526668"/>
                <a:chExt cx="1313544" cy="793754"/>
              </a:xfrm>
            </p:grpSpPr>
            <p:sp>
              <p:nvSpPr>
                <p:cNvPr id="107" name="Freeform: Shape 106">
                  <a:extLst>
                    <a:ext uri="{FF2B5EF4-FFF2-40B4-BE49-F238E27FC236}">
                      <a16:creationId xmlns:a16="http://schemas.microsoft.com/office/drawing/2014/main" id="{0D960C00-B764-0698-06C3-F69D5681728F}"/>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108" name="Freeform: Shape 107">
                  <a:extLst>
                    <a:ext uri="{FF2B5EF4-FFF2-40B4-BE49-F238E27FC236}">
                      <a16:creationId xmlns:a16="http://schemas.microsoft.com/office/drawing/2014/main" id="{A1C13336-EACC-2B4C-479C-27A8A6EB58FF}"/>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04" name="Rectangle 103">
              <a:extLst>
                <a:ext uri="{FF2B5EF4-FFF2-40B4-BE49-F238E27FC236}">
                  <a16:creationId xmlns:a16="http://schemas.microsoft.com/office/drawing/2014/main" id="{FA064324-4339-2979-580B-850042EA4838}"/>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dirty="0">
                  <a:solidFill>
                    <a:schemeClr val="tx1"/>
                  </a:solidFill>
                  <a:latin typeface="Montserrat" panose="00000500000000000000" pitchFamily="50" charset="0"/>
                </a:rPr>
                <a:t>Templates</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09" name="Group 108">
            <a:extLst>
              <a:ext uri="{FF2B5EF4-FFF2-40B4-BE49-F238E27FC236}">
                <a16:creationId xmlns:a16="http://schemas.microsoft.com/office/drawing/2014/main" id="{2CB24C56-DF32-2A07-8238-FA568C21A69E}"/>
              </a:ext>
            </a:extLst>
          </p:cNvPr>
          <p:cNvGrpSpPr/>
          <p:nvPr/>
        </p:nvGrpSpPr>
        <p:grpSpPr>
          <a:xfrm rot="20963460">
            <a:off x="6069733" y="2152581"/>
            <a:ext cx="986885" cy="721596"/>
            <a:chOff x="10509556" y="1677144"/>
            <a:chExt cx="815607" cy="492859"/>
          </a:xfrm>
        </p:grpSpPr>
        <p:grpSp>
          <p:nvGrpSpPr>
            <p:cNvPr id="110" name="Group 109">
              <a:extLst>
                <a:ext uri="{FF2B5EF4-FFF2-40B4-BE49-F238E27FC236}">
                  <a16:creationId xmlns:a16="http://schemas.microsoft.com/office/drawing/2014/main" id="{9FEB924F-C1B0-D316-8B5E-70082DAA9C54}"/>
                </a:ext>
              </a:extLst>
            </p:cNvPr>
            <p:cNvGrpSpPr/>
            <p:nvPr/>
          </p:nvGrpSpPr>
          <p:grpSpPr>
            <a:xfrm>
              <a:off x="10509556" y="1677144"/>
              <a:ext cx="815607" cy="492859"/>
              <a:chOff x="9975730" y="2526668"/>
              <a:chExt cx="1313544" cy="793754"/>
            </a:xfrm>
          </p:grpSpPr>
          <p:sp>
            <p:nvSpPr>
              <p:cNvPr id="112" name="Rectangle 111">
                <a:extLst>
                  <a:ext uri="{FF2B5EF4-FFF2-40B4-BE49-F238E27FC236}">
                    <a16:creationId xmlns:a16="http://schemas.microsoft.com/office/drawing/2014/main" id="{2E6BC57B-D413-6DAC-A5CB-E281D4454FF6}"/>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B5AB09E6-2A1F-D4A9-C3A9-1AEC63E4D2C6}"/>
                  </a:ext>
                </a:extLst>
              </p:cNvPr>
              <p:cNvGrpSpPr/>
              <p:nvPr/>
            </p:nvGrpSpPr>
            <p:grpSpPr>
              <a:xfrm>
                <a:off x="9975730" y="2526668"/>
                <a:ext cx="1313544" cy="793754"/>
                <a:chOff x="9939736" y="2526668"/>
                <a:chExt cx="1313544" cy="793754"/>
              </a:xfrm>
            </p:grpSpPr>
            <p:sp>
              <p:nvSpPr>
                <p:cNvPr id="114" name="Freeform: Shape 113">
                  <a:extLst>
                    <a:ext uri="{FF2B5EF4-FFF2-40B4-BE49-F238E27FC236}">
                      <a16:creationId xmlns:a16="http://schemas.microsoft.com/office/drawing/2014/main" id="{10B0B097-D16F-3221-5FD2-DFA26D87E6F6}"/>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115" name="Freeform: Shape 114">
                  <a:extLst>
                    <a:ext uri="{FF2B5EF4-FFF2-40B4-BE49-F238E27FC236}">
                      <a16:creationId xmlns:a16="http://schemas.microsoft.com/office/drawing/2014/main" id="{1BDB0FC9-5353-97EB-194C-F661AE83719E}"/>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11" name="Rectangle 110">
              <a:extLst>
                <a:ext uri="{FF2B5EF4-FFF2-40B4-BE49-F238E27FC236}">
                  <a16:creationId xmlns:a16="http://schemas.microsoft.com/office/drawing/2014/main" id="{CD105A02-4451-FE68-BF2A-4A92B6235031}"/>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dirty="0">
                  <a:solidFill>
                    <a:schemeClr val="tx1"/>
                  </a:solidFill>
                  <a:latin typeface="Montserrat" panose="00000500000000000000" pitchFamily="50" charset="0"/>
                </a:rPr>
                <a:t>Connection lines</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41" name="Group 140">
            <a:extLst>
              <a:ext uri="{FF2B5EF4-FFF2-40B4-BE49-F238E27FC236}">
                <a16:creationId xmlns:a16="http://schemas.microsoft.com/office/drawing/2014/main" id="{A0792640-2FCF-B594-955B-707DE94F764D}"/>
              </a:ext>
            </a:extLst>
          </p:cNvPr>
          <p:cNvGrpSpPr/>
          <p:nvPr/>
        </p:nvGrpSpPr>
        <p:grpSpPr>
          <a:xfrm rot="340452">
            <a:off x="5360323" y="4777778"/>
            <a:ext cx="897168" cy="655996"/>
            <a:chOff x="10509556" y="1677144"/>
            <a:chExt cx="815607" cy="492859"/>
          </a:xfrm>
        </p:grpSpPr>
        <p:grpSp>
          <p:nvGrpSpPr>
            <p:cNvPr id="142" name="Group 141">
              <a:extLst>
                <a:ext uri="{FF2B5EF4-FFF2-40B4-BE49-F238E27FC236}">
                  <a16:creationId xmlns:a16="http://schemas.microsoft.com/office/drawing/2014/main" id="{C943D098-DC1E-9222-EC27-C9C98CAF0519}"/>
                </a:ext>
              </a:extLst>
            </p:cNvPr>
            <p:cNvGrpSpPr/>
            <p:nvPr/>
          </p:nvGrpSpPr>
          <p:grpSpPr>
            <a:xfrm>
              <a:off x="10509556" y="1677144"/>
              <a:ext cx="815607" cy="492859"/>
              <a:chOff x="9975730" y="2526668"/>
              <a:chExt cx="1313544" cy="793754"/>
            </a:xfrm>
          </p:grpSpPr>
          <p:sp>
            <p:nvSpPr>
              <p:cNvPr id="144" name="Rectangle 143">
                <a:extLst>
                  <a:ext uri="{FF2B5EF4-FFF2-40B4-BE49-F238E27FC236}">
                    <a16:creationId xmlns:a16="http://schemas.microsoft.com/office/drawing/2014/main" id="{ED252E60-DC38-0A8B-40F0-FF8BF4A41DEA}"/>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01A695DA-FAB2-AF48-289D-222418FB53AD}"/>
                  </a:ext>
                </a:extLst>
              </p:cNvPr>
              <p:cNvGrpSpPr/>
              <p:nvPr/>
            </p:nvGrpSpPr>
            <p:grpSpPr>
              <a:xfrm>
                <a:off x="9975730" y="2526668"/>
                <a:ext cx="1313544" cy="793754"/>
                <a:chOff x="9939736" y="2526668"/>
                <a:chExt cx="1313544" cy="793754"/>
              </a:xfrm>
            </p:grpSpPr>
            <p:sp>
              <p:nvSpPr>
                <p:cNvPr id="146" name="Freeform: Shape 145">
                  <a:extLst>
                    <a:ext uri="{FF2B5EF4-FFF2-40B4-BE49-F238E27FC236}">
                      <a16:creationId xmlns:a16="http://schemas.microsoft.com/office/drawing/2014/main" id="{94FF925D-AF52-64BE-BF39-A6472B178FB6}"/>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147" name="Freeform: Shape 146">
                  <a:extLst>
                    <a:ext uri="{FF2B5EF4-FFF2-40B4-BE49-F238E27FC236}">
                      <a16:creationId xmlns:a16="http://schemas.microsoft.com/office/drawing/2014/main" id="{E9319187-6636-A3DF-245D-8CDF264BFBD7}"/>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43" name="Rectangle 142">
              <a:extLst>
                <a:ext uri="{FF2B5EF4-FFF2-40B4-BE49-F238E27FC236}">
                  <a16:creationId xmlns:a16="http://schemas.microsoft.com/office/drawing/2014/main" id="{EBDA4A8F-2806-D2AA-03B5-969AFEE4AEDC}"/>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Tables and char</a:t>
              </a:r>
              <a:r>
                <a:rPr lang="en-US" sz="900" i="1" dirty="0" err="1">
                  <a:solidFill>
                    <a:schemeClr val="tx1"/>
                  </a:solidFill>
                  <a:latin typeface="Montserrat" panose="00000500000000000000" pitchFamily="50" charset="0"/>
                </a:rPr>
                <a:t>ts</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48" name="Group 147">
            <a:extLst>
              <a:ext uri="{FF2B5EF4-FFF2-40B4-BE49-F238E27FC236}">
                <a16:creationId xmlns:a16="http://schemas.microsoft.com/office/drawing/2014/main" id="{11BE2019-7482-E764-0F06-79D90179EC28}"/>
              </a:ext>
            </a:extLst>
          </p:cNvPr>
          <p:cNvGrpSpPr/>
          <p:nvPr/>
        </p:nvGrpSpPr>
        <p:grpSpPr>
          <a:xfrm rot="1297533">
            <a:off x="4262117" y="4313376"/>
            <a:ext cx="815607" cy="596360"/>
            <a:chOff x="10509556" y="1677144"/>
            <a:chExt cx="815607" cy="492859"/>
          </a:xfrm>
        </p:grpSpPr>
        <p:grpSp>
          <p:nvGrpSpPr>
            <p:cNvPr id="149" name="Group 148">
              <a:extLst>
                <a:ext uri="{FF2B5EF4-FFF2-40B4-BE49-F238E27FC236}">
                  <a16:creationId xmlns:a16="http://schemas.microsoft.com/office/drawing/2014/main" id="{DA3D5A9E-5943-B267-EBA2-C583D0BCE3CF}"/>
                </a:ext>
              </a:extLst>
            </p:cNvPr>
            <p:cNvGrpSpPr/>
            <p:nvPr/>
          </p:nvGrpSpPr>
          <p:grpSpPr>
            <a:xfrm>
              <a:off x="10509556" y="1677144"/>
              <a:ext cx="815607" cy="492859"/>
              <a:chOff x="9975730" y="2526668"/>
              <a:chExt cx="1313544" cy="793754"/>
            </a:xfrm>
          </p:grpSpPr>
          <p:sp>
            <p:nvSpPr>
              <p:cNvPr id="151" name="Rectangle 150">
                <a:extLst>
                  <a:ext uri="{FF2B5EF4-FFF2-40B4-BE49-F238E27FC236}">
                    <a16:creationId xmlns:a16="http://schemas.microsoft.com/office/drawing/2014/main" id="{E7A67E25-0969-BD1E-DB71-F165175E309E}"/>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B22DBB65-F3FE-332F-5CD3-193AE1AF8B25}"/>
                  </a:ext>
                </a:extLst>
              </p:cNvPr>
              <p:cNvGrpSpPr/>
              <p:nvPr/>
            </p:nvGrpSpPr>
            <p:grpSpPr>
              <a:xfrm>
                <a:off x="9975730" y="2526668"/>
                <a:ext cx="1313544" cy="793754"/>
                <a:chOff x="9939736" y="2526668"/>
                <a:chExt cx="1313544" cy="793754"/>
              </a:xfrm>
            </p:grpSpPr>
            <p:sp>
              <p:nvSpPr>
                <p:cNvPr id="153" name="Freeform: Shape 152">
                  <a:extLst>
                    <a:ext uri="{FF2B5EF4-FFF2-40B4-BE49-F238E27FC236}">
                      <a16:creationId xmlns:a16="http://schemas.microsoft.com/office/drawing/2014/main" id="{6E0D550E-8EC4-24E6-485E-E5F7E43165F6}"/>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154" name="Freeform: Shape 153">
                  <a:extLst>
                    <a:ext uri="{FF2B5EF4-FFF2-40B4-BE49-F238E27FC236}">
                      <a16:creationId xmlns:a16="http://schemas.microsoft.com/office/drawing/2014/main" id="{EB429069-6BA0-2971-867A-70A70A0EFA10}"/>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50" name="Rectangle 149">
              <a:extLst>
                <a:ext uri="{FF2B5EF4-FFF2-40B4-BE49-F238E27FC236}">
                  <a16:creationId xmlns:a16="http://schemas.microsoft.com/office/drawing/2014/main" id="{2A9541C4-5451-D3F8-90F9-AD5AEFBF0C66}"/>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Export</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55" name="Group 154">
            <a:extLst>
              <a:ext uri="{FF2B5EF4-FFF2-40B4-BE49-F238E27FC236}">
                <a16:creationId xmlns:a16="http://schemas.microsoft.com/office/drawing/2014/main" id="{B9C5524A-65F1-C864-79F7-358E2EC808E4}"/>
              </a:ext>
            </a:extLst>
          </p:cNvPr>
          <p:cNvGrpSpPr/>
          <p:nvPr/>
        </p:nvGrpSpPr>
        <p:grpSpPr>
          <a:xfrm rot="20811809">
            <a:off x="6001777" y="4339896"/>
            <a:ext cx="897168" cy="655996"/>
            <a:chOff x="10509556" y="1677144"/>
            <a:chExt cx="815607" cy="492859"/>
          </a:xfrm>
        </p:grpSpPr>
        <p:grpSp>
          <p:nvGrpSpPr>
            <p:cNvPr id="156" name="Group 155">
              <a:extLst>
                <a:ext uri="{FF2B5EF4-FFF2-40B4-BE49-F238E27FC236}">
                  <a16:creationId xmlns:a16="http://schemas.microsoft.com/office/drawing/2014/main" id="{CB2279C2-F8AC-A76E-987D-D57E85A029CA}"/>
                </a:ext>
              </a:extLst>
            </p:cNvPr>
            <p:cNvGrpSpPr/>
            <p:nvPr/>
          </p:nvGrpSpPr>
          <p:grpSpPr>
            <a:xfrm>
              <a:off x="10509556" y="1677144"/>
              <a:ext cx="815607" cy="492859"/>
              <a:chOff x="9975730" y="2526668"/>
              <a:chExt cx="1313544" cy="793754"/>
            </a:xfrm>
          </p:grpSpPr>
          <p:sp>
            <p:nvSpPr>
              <p:cNvPr id="158" name="Rectangle 157">
                <a:extLst>
                  <a:ext uri="{FF2B5EF4-FFF2-40B4-BE49-F238E27FC236}">
                    <a16:creationId xmlns:a16="http://schemas.microsoft.com/office/drawing/2014/main" id="{BE4029FB-A92C-D8A2-FB35-FEB13EE37EE5}"/>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66A8270C-A458-976D-D089-668985B92AE9}"/>
                  </a:ext>
                </a:extLst>
              </p:cNvPr>
              <p:cNvGrpSpPr/>
              <p:nvPr/>
            </p:nvGrpSpPr>
            <p:grpSpPr>
              <a:xfrm>
                <a:off x="9975730" y="2526668"/>
                <a:ext cx="1313544" cy="793754"/>
                <a:chOff x="9939736" y="2526668"/>
                <a:chExt cx="1313544" cy="793754"/>
              </a:xfrm>
            </p:grpSpPr>
            <p:sp>
              <p:nvSpPr>
                <p:cNvPr id="160" name="Freeform: Shape 159">
                  <a:extLst>
                    <a:ext uri="{FF2B5EF4-FFF2-40B4-BE49-F238E27FC236}">
                      <a16:creationId xmlns:a16="http://schemas.microsoft.com/office/drawing/2014/main" id="{FA984363-9EDF-92D3-A009-222B8C37267C}"/>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accent1">
                    <a:lumMod val="20000"/>
                    <a:lumOff val="80000"/>
                  </a:schemeClr>
                </a:solidFill>
                <a:ln w="12639" cap="flat">
                  <a:noFill/>
                  <a:prstDash val="solid"/>
                  <a:miter/>
                </a:ln>
                <a:effectLst/>
              </p:spPr>
              <p:txBody>
                <a:bodyPr rtlCol="0" anchor="ctr"/>
                <a:lstStyle/>
                <a:p>
                  <a:endParaRPr lang="en-US"/>
                </a:p>
              </p:txBody>
            </p:sp>
            <p:sp>
              <p:nvSpPr>
                <p:cNvPr id="161" name="Freeform: Shape 160">
                  <a:extLst>
                    <a:ext uri="{FF2B5EF4-FFF2-40B4-BE49-F238E27FC236}">
                      <a16:creationId xmlns:a16="http://schemas.microsoft.com/office/drawing/2014/main" id="{B56DA469-EC1E-9CAF-876A-EB8CD6AB764F}"/>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57" name="Rectangle 156">
              <a:extLst>
                <a:ext uri="{FF2B5EF4-FFF2-40B4-BE49-F238E27FC236}">
                  <a16:creationId xmlns:a16="http://schemas.microsoft.com/office/drawing/2014/main" id="{69A759A7-370C-E4DA-9650-61F403405EC2}"/>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Link sharing</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62" name="Group 161">
            <a:extLst>
              <a:ext uri="{FF2B5EF4-FFF2-40B4-BE49-F238E27FC236}">
                <a16:creationId xmlns:a16="http://schemas.microsoft.com/office/drawing/2014/main" id="{7A17FC7E-87DD-5668-ECDB-5AAB26BEB6C3}"/>
              </a:ext>
            </a:extLst>
          </p:cNvPr>
          <p:cNvGrpSpPr/>
          <p:nvPr/>
        </p:nvGrpSpPr>
        <p:grpSpPr>
          <a:xfrm rot="524775">
            <a:off x="5549584" y="3749519"/>
            <a:ext cx="815607" cy="596360"/>
            <a:chOff x="10509556" y="1677144"/>
            <a:chExt cx="815607" cy="492859"/>
          </a:xfrm>
        </p:grpSpPr>
        <p:grpSp>
          <p:nvGrpSpPr>
            <p:cNvPr id="163" name="Group 162">
              <a:extLst>
                <a:ext uri="{FF2B5EF4-FFF2-40B4-BE49-F238E27FC236}">
                  <a16:creationId xmlns:a16="http://schemas.microsoft.com/office/drawing/2014/main" id="{887FBBF8-72AB-31A4-BA04-525A8CD4580D}"/>
                </a:ext>
              </a:extLst>
            </p:cNvPr>
            <p:cNvGrpSpPr/>
            <p:nvPr/>
          </p:nvGrpSpPr>
          <p:grpSpPr>
            <a:xfrm>
              <a:off x="10509556" y="1677144"/>
              <a:ext cx="815607" cy="492859"/>
              <a:chOff x="9975730" y="2526668"/>
              <a:chExt cx="1313544" cy="793754"/>
            </a:xfrm>
          </p:grpSpPr>
          <p:sp>
            <p:nvSpPr>
              <p:cNvPr id="165" name="Rectangle 164">
                <a:extLst>
                  <a:ext uri="{FF2B5EF4-FFF2-40B4-BE49-F238E27FC236}">
                    <a16:creationId xmlns:a16="http://schemas.microsoft.com/office/drawing/2014/main" id="{35D46AB5-C43E-5BCE-516C-366BD7D47935}"/>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6" name="Group 165">
                <a:extLst>
                  <a:ext uri="{FF2B5EF4-FFF2-40B4-BE49-F238E27FC236}">
                    <a16:creationId xmlns:a16="http://schemas.microsoft.com/office/drawing/2014/main" id="{90C5C588-0A9F-2907-89E8-79E6C167C6C0}"/>
                  </a:ext>
                </a:extLst>
              </p:cNvPr>
              <p:cNvGrpSpPr/>
              <p:nvPr/>
            </p:nvGrpSpPr>
            <p:grpSpPr>
              <a:xfrm>
                <a:off x="9975730" y="2526668"/>
                <a:ext cx="1313544" cy="793754"/>
                <a:chOff x="9939736" y="2526668"/>
                <a:chExt cx="1313544" cy="793754"/>
              </a:xfrm>
            </p:grpSpPr>
            <p:sp>
              <p:nvSpPr>
                <p:cNvPr id="167" name="Freeform: Shape 166">
                  <a:extLst>
                    <a:ext uri="{FF2B5EF4-FFF2-40B4-BE49-F238E27FC236}">
                      <a16:creationId xmlns:a16="http://schemas.microsoft.com/office/drawing/2014/main" id="{44F03B44-8FD7-5C3C-14D5-742F890DF958}"/>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168" name="Freeform: Shape 167">
                  <a:extLst>
                    <a:ext uri="{FF2B5EF4-FFF2-40B4-BE49-F238E27FC236}">
                      <a16:creationId xmlns:a16="http://schemas.microsoft.com/office/drawing/2014/main" id="{3E152836-7A20-5EC8-F7B4-19DACBDC3EB5}"/>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64" name="Rectangle 163">
              <a:extLst>
                <a:ext uri="{FF2B5EF4-FFF2-40B4-BE49-F238E27FC236}">
                  <a16:creationId xmlns:a16="http://schemas.microsoft.com/office/drawing/2014/main" id="{D6510FC6-2528-946F-C8DD-0076FAE82FBC}"/>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Frames</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69" name="Group 168">
            <a:extLst>
              <a:ext uri="{FF2B5EF4-FFF2-40B4-BE49-F238E27FC236}">
                <a16:creationId xmlns:a16="http://schemas.microsoft.com/office/drawing/2014/main" id="{47B8EE74-1CC1-D3E9-3409-E874EBB38D17}"/>
              </a:ext>
            </a:extLst>
          </p:cNvPr>
          <p:cNvGrpSpPr/>
          <p:nvPr/>
        </p:nvGrpSpPr>
        <p:grpSpPr>
          <a:xfrm>
            <a:off x="4762052" y="3945307"/>
            <a:ext cx="897168" cy="655996"/>
            <a:chOff x="10509556" y="1677144"/>
            <a:chExt cx="815607" cy="492859"/>
          </a:xfrm>
        </p:grpSpPr>
        <p:grpSp>
          <p:nvGrpSpPr>
            <p:cNvPr id="170" name="Group 169">
              <a:extLst>
                <a:ext uri="{FF2B5EF4-FFF2-40B4-BE49-F238E27FC236}">
                  <a16:creationId xmlns:a16="http://schemas.microsoft.com/office/drawing/2014/main" id="{9A5FDD70-98B1-95AD-9FE1-1003F82ED6E9}"/>
                </a:ext>
              </a:extLst>
            </p:cNvPr>
            <p:cNvGrpSpPr/>
            <p:nvPr/>
          </p:nvGrpSpPr>
          <p:grpSpPr>
            <a:xfrm>
              <a:off x="10509556" y="1677144"/>
              <a:ext cx="815607" cy="492859"/>
              <a:chOff x="9975730" y="2526668"/>
              <a:chExt cx="1313544" cy="793754"/>
            </a:xfrm>
          </p:grpSpPr>
          <p:sp>
            <p:nvSpPr>
              <p:cNvPr id="172" name="Rectangle 171">
                <a:extLst>
                  <a:ext uri="{FF2B5EF4-FFF2-40B4-BE49-F238E27FC236}">
                    <a16:creationId xmlns:a16="http://schemas.microsoft.com/office/drawing/2014/main" id="{D01B6D1B-9064-F49D-75FC-DD75D509362F}"/>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a:extLst>
                  <a:ext uri="{FF2B5EF4-FFF2-40B4-BE49-F238E27FC236}">
                    <a16:creationId xmlns:a16="http://schemas.microsoft.com/office/drawing/2014/main" id="{F8EBA7EF-7648-C0A6-CB0E-D33FC44DCCC5}"/>
                  </a:ext>
                </a:extLst>
              </p:cNvPr>
              <p:cNvGrpSpPr/>
              <p:nvPr/>
            </p:nvGrpSpPr>
            <p:grpSpPr>
              <a:xfrm>
                <a:off x="9975730" y="2526668"/>
                <a:ext cx="1313544" cy="793754"/>
                <a:chOff x="9939736" y="2526668"/>
                <a:chExt cx="1313544" cy="793754"/>
              </a:xfrm>
            </p:grpSpPr>
            <p:sp>
              <p:nvSpPr>
                <p:cNvPr id="174" name="Freeform: Shape 173">
                  <a:extLst>
                    <a:ext uri="{FF2B5EF4-FFF2-40B4-BE49-F238E27FC236}">
                      <a16:creationId xmlns:a16="http://schemas.microsoft.com/office/drawing/2014/main" id="{3D7320D3-C6C1-5A49-A90F-D9156CB3333F}"/>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accent1">
                    <a:lumMod val="20000"/>
                    <a:lumOff val="80000"/>
                  </a:schemeClr>
                </a:solidFill>
                <a:ln w="12639" cap="flat">
                  <a:noFill/>
                  <a:prstDash val="solid"/>
                  <a:miter/>
                </a:ln>
                <a:effectLst/>
              </p:spPr>
              <p:txBody>
                <a:bodyPr rtlCol="0" anchor="ctr"/>
                <a:lstStyle/>
                <a:p>
                  <a:endParaRPr lang="en-US"/>
                </a:p>
              </p:txBody>
            </p:sp>
            <p:sp>
              <p:nvSpPr>
                <p:cNvPr id="175" name="Freeform: Shape 174">
                  <a:extLst>
                    <a:ext uri="{FF2B5EF4-FFF2-40B4-BE49-F238E27FC236}">
                      <a16:creationId xmlns:a16="http://schemas.microsoft.com/office/drawing/2014/main" id="{926FB31B-18C1-87C2-4809-F418B475DF0B}"/>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71" name="Rectangle 170">
              <a:extLst>
                <a:ext uri="{FF2B5EF4-FFF2-40B4-BE49-F238E27FC236}">
                  <a16:creationId xmlns:a16="http://schemas.microsoft.com/office/drawing/2014/main" id="{3A8E5BF9-97FA-D3C5-1FE9-BA1DE988D1C4}"/>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Wireframes</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76" name="Group 175">
            <a:extLst>
              <a:ext uri="{FF2B5EF4-FFF2-40B4-BE49-F238E27FC236}">
                <a16:creationId xmlns:a16="http://schemas.microsoft.com/office/drawing/2014/main" id="{6DD99E30-1B45-1395-62A3-550BFB02C568}"/>
              </a:ext>
            </a:extLst>
          </p:cNvPr>
          <p:cNvGrpSpPr/>
          <p:nvPr/>
        </p:nvGrpSpPr>
        <p:grpSpPr>
          <a:xfrm rot="21337792">
            <a:off x="4141454" y="3370437"/>
            <a:ext cx="815607" cy="596360"/>
            <a:chOff x="10509556" y="1677144"/>
            <a:chExt cx="815607" cy="492859"/>
          </a:xfrm>
        </p:grpSpPr>
        <p:grpSp>
          <p:nvGrpSpPr>
            <p:cNvPr id="177" name="Group 176">
              <a:extLst>
                <a:ext uri="{FF2B5EF4-FFF2-40B4-BE49-F238E27FC236}">
                  <a16:creationId xmlns:a16="http://schemas.microsoft.com/office/drawing/2014/main" id="{D397A7C4-E0AE-1256-2C28-3BEF3E031599}"/>
                </a:ext>
              </a:extLst>
            </p:cNvPr>
            <p:cNvGrpSpPr/>
            <p:nvPr/>
          </p:nvGrpSpPr>
          <p:grpSpPr>
            <a:xfrm>
              <a:off x="10509556" y="1677144"/>
              <a:ext cx="815607" cy="492859"/>
              <a:chOff x="9975730" y="2526668"/>
              <a:chExt cx="1313544" cy="793754"/>
            </a:xfrm>
          </p:grpSpPr>
          <p:sp>
            <p:nvSpPr>
              <p:cNvPr id="179" name="Rectangle 178">
                <a:extLst>
                  <a:ext uri="{FF2B5EF4-FFF2-40B4-BE49-F238E27FC236}">
                    <a16:creationId xmlns:a16="http://schemas.microsoft.com/office/drawing/2014/main" id="{AB8DAE0A-EE40-7FC8-43C6-422ED9918FFC}"/>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a:extLst>
                  <a:ext uri="{FF2B5EF4-FFF2-40B4-BE49-F238E27FC236}">
                    <a16:creationId xmlns:a16="http://schemas.microsoft.com/office/drawing/2014/main" id="{8EC211D0-78EB-6D9F-9C6A-E438EDA7AA58}"/>
                  </a:ext>
                </a:extLst>
              </p:cNvPr>
              <p:cNvGrpSpPr/>
              <p:nvPr/>
            </p:nvGrpSpPr>
            <p:grpSpPr>
              <a:xfrm>
                <a:off x="9975730" y="2526668"/>
                <a:ext cx="1313544" cy="793754"/>
                <a:chOff x="9939736" y="2526668"/>
                <a:chExt cx="1313544" cy="793754"/>
              </a:xfrm>
            </p:grpSpPr>
            <p:sp>
              <p:nvSpPr>
                <p:cNvPr id="181" name="Freeform: Shape 180">
                  <a:extLst>
                    <a:ext uri="{FF2B5EF4-FFF2-40B4-BE49-F238E27FC236}">
                      <a16:creationId xmlns:a16="http://schemas.microsoft.com/office/drawing/2014/main" id="{84CFD7F3-02EE-05AF-305F-739DB3BB8EB6}"/>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182" name="Freeform: Shape 181">
                  <a:extLst>
                    <a:ext uri="{FF2B5EF4-FFF2-40B4-BE49-F238E27FC236}">
                      <a16:creationId xmlns:a16="http://schemas.microsoft.com/office/drawing/2014/main" id="{9D23B606-C53E-1EB8-EC18-2D5B3F2C2A7F}"/>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78" name="Rectangle 177">
              <a:extLst>
                <a:ext uri="{FF2B5EF4-FFF2-40B4-BE49-F238E27FC236}">
                  <a16:creationId xmlns:a16="http://schemas.microsoft.com/office/drawing/2014/main" id="{FB78AD17-8693-CE67-7E0C-35737F812015}"/>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Crop</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83" name="Group 182">
            <a:extLst>
              <a:ext uri="{FF2B5EF4-FFF2-40B4-BE49-F238E27FC236}">
                <a16:creationId xmlns:a16="http://schemas.microsoft.com/office/drawing/2014/main" id="{D1F1FF38-9516-5D63-7727-D0451A5AA685}"/>
              </a:ext>
            </a:extLst>
          </p:cNvPr>
          <p:cNvGrpSpPr/>
          <p:nvPr/>
        </p:nvGrpSpPr>
        <p:grpSpPr>
          <a:xfrm rot="1078162">
            <a:off x="4629838" y="2949056"/>
            <a:ext cx="897168" cy="655996"/>
            <a:chOff x="10509556" y="1677144"/>
            <a:chExt cx="815607" cy="492859"/>
          </a:xfrm>
        </p:grpSpPr>
        <p:grpSp>
          <p:nvGrpSpPr>
            <p:cNvPr id="184" name="Group 183">
              <a:extLst>
                <a:ext uri="{FF2B5EF4-FFF2-40B4-BE49-F238E27FC236}">
                  <a16:creationId xmlns:a16="http://schemas.microsoft.com/office/drawing/2014/main" id="{EC59AC2F-8862-1A1C-D541-B5D052AE43FF}"/>
                </a:ext>
              </a:extLst>
            </p:cNvPr>
            <p:cNvGrpSpPr/>
            <p:nvPr/>
          </p:nvGrpSpPr>
          <p:grpSpPr>
            <a:xfrm>
              <a:off x="10509556" y="1677144"/>
              <a:ext cx="815607" cy="492859"/>
              <a:chOff x="9975730" y="2526668"/>
              <a:chExt cx="1313544" cy="793754"/>
            </a:xfrm>
          </p:grpSpPr>
          <p:sp>
            <p:nvSpPr>
              <p:cNvPr id="186" name="Rectangle 185">
                <a:extLst>
                  <a:ext uri="{FF2B5EF4-FFF2-40B4-BE49-F238E27FC236}">
                    <a16:creationId xmlns:a16="http://schemas.microsoft.com/office/drawing/2014/main" id="{555D85FA-17F0-BF2C-0101-E41FF7D34388}"/>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7" name="Group 186">
                <a:extLst>
                  <a:ext uri="{FF2B5EF4-FFF2-40B4-BE49-F238E27FC236}">
                    <a16:creationId xmlns:a16="http://schemas.microsoft.com/office/drawing/2014/main" id="{969256B1-A604-1AE6-F785-4E721E0A1DBB}"/>
                  </a:ext>
                </a:extLst>
              </p:cNvPr>
              <p:cNvGrpSpPr/>
              <p:nvPr/>
            </p:nvGrpSpPr>
            <p:grpSpPr>
              <a:xfrm>
                <a:off x="9975730" y="2526668"/>
                <a:ext cx="1313544" cy="793754"/>
                <a:chOff x="9939736" y="2526668"/>
                <a:chExt cx="1313544" cy="793754"/>
              </a:xfrm>
            </p:grpSpPr>
            <p:sp>
              <p:nvSpPr>
                <p:cNvPr id="188" name="Freeform: Shape 187">
                  <a:extLst>
                    <a:ext uri="{FF2B5EF4-FFF2-40B4-BE49-F238E27FC236}">
                      <a16:creationId xmlns:a16="http://schemas.microsoft.com/office/drawing/2014/main" id="{5E8657E1-DFC5-F1DA-6E19-E112FAC39C25}"/>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accent1">
                    <a:lumMod val="20000"/>
                    <a:lumOff val="80000"/>
                  </a:schemeClr>
                </a:solidFill>
                <a:ln w="12639" cap="flat">
                  <a:noFill/>
                  <a:prstDash val="solid"/>
                  <a:miter/>
                </a:ln>
                <a:effectLst/>
              </p:spPr>
              <p:txBody>
                <a:bodyPr rtlCol="0" anchor="ctr"/>
                <a:lstStyle/>
                <a:p>
                  <a:endParaRPr lang="en-US"/>
                </a:p>
              </p:txBody>
            </p:sp>
            <p:sp>
              <p:nvSpPr>
                <p:cNvPr id="189" name="Freeform: Shape 188">
                  <a:extLst>
                    <a:ext uri="{FF2B5EF4-FFF2-40B4-BE49-F238E27FC236}">
                      <a16:creationId xmlns:a16="http://schemas.microsoft.com/office/drawing/2014/main" id="{72819FDF-1EF5-206F-B86F-F506F02166F2}"/>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85" name="Rectangle 184">
              <a:extLst>
                <a:ext uri="{FF2B5EF4-FFF2-40B4-BE49-F238E27FC236}">
                  <a16:creationId xmlns:a16="http://schemas.microsoft.com/office/drawing/2014/main" id="{32EA24EE-9621-8509-2E8E-92F592FF8A90}"/>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Chat</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90" name="Group 189">
            <a:extLst>
              <a:ext uri="{FF2B5EF4-FFF2-40B4-BE49-F238E27FC236}">
                <a16:creationId xmlns:a16="http://schemas.microsoft.com/office/drawing/2014/main" id="{797C5FA7-1134-B543-5E97-008BBD2E6F3F}"/>
              </a:ext>
            </a:extLst>
          </p:cNvPr>
          <p:cNvGrpSpPr/>
          <p:nvPr/>
        </p:nvGrpSpPr>
        <p:grpSpPr>
          <a:xfrm rot="1086506">
            <a:off x="6086239" y="3162716"/>
            <a:ext cx="897168" cy="655996"/>
            <a:chOff x="10509556" y="1677144"/>
            <a:chExt cx="815607" cy="492859"/>
          </a:xfrm>
        </p:grpSpPr>
        <p:grpSp>
          <p:nvGrpSpPr>
            <p:cNvPr id="191" name="Group 190">
              <a:extLst>
                <a:ext uri="{FF2B5EF4-FFF2-40B4-BE49-F238E27FC236}">
                  <a16:creationId xmlns:a16="http://schemas.microsoft.com/office/drawing/2014/main" id="{78A23CEE-6C2C-9BD1-DC20-9F552D261D28}"/>
                </a:ext>
              </a:extLst>
            </p:cNvPr>
            <p:cNvGrpSpPr/>
            <p:nvPr/>
          </p:nvGrpSpPr>
          <p:grpSpPr>
            <a:xfrm>
              <a:off x="10509556" y="1677144"/>
              <a:ext cx="815607" cy="492859"/>
              <a:chOff x="9975730" y="2526668"/>
              <a:chExt cx="1313544" cy="793754"/>
            </a:xfrm>
          </p:grpSpPr>
          <p:sp>
            <p:nvSpPr>
              <p:cNvPr id="193" name="Rectangle 192">
                <a:extLst>
                  <a:ext uri="{FF2B5EF4-FFF2-40B4-BE49-F238E27FC236}">
                    <a16:creationId xmlns:a16="http://schemas.microsoft.com/office/drawing/2014/main" id="{2F12A1EE-D550-E503-B90F-06FA7C5FBDD1}"/>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B3196D66-8F0C-715C-D702-B346518C52CB}"/>
                  </a:ext>
                </a:extLst>
              </p:cNvPr>
              <p:cNvGrpSpPr/>
              <p:nvPr/>
            </p:nvGrpSpPr>
            <p:grpSpPr>
              <a:xfrm>
                <a:off x="9975730" y="2526668"/>
                <a:ext cx="1313544" cy="793754"/>
                <a:chOff x="9939736" y="2526668"/>
                <a:chExt cx="1313544" cy="793754"/>
              </a:xfrm>
            </p:grpSpPr>
            <p:sp>
              <p:nvSpPr>
                <p:cNvPr id="195" name="Freeform: Shape 194">
                  <a:extLst>
                    <a:ext uri="{FF2B5EF4-FFF2-40B4-BE49-F238E27FC236}">
                      <a16:creationId xmlns:a16="http://schemas.microsoft.com/office/drawing/2014/main" id="{204B49AC-3530-CF39-1ACB-DDD3845F6A14}"/>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accent1">
                    <a:lumMod val="20000"/>
                    <a:lumOff val="80000"/>
                  </a:schemeClr>
                </a:solidFill>
                <a:ln w="12639" cap="flat">
                  <a:noFill/>
                  <a:prstDash val="solid"/>
                  <a:miter/>
                </a:ln>
                <a:effectLst/>
              </p:spPr>
              <p:txBody>
                <a:bodyPr rtlCol="0" anchor="ctr"/>
                <a:lstStyle/>
                <a:p>
                  <a:endParaRPr lang="en-US"/>
                </a:p>
              </p:txBody>
            </p:sp>
            <p:sp>
              <p:nvSpPr>
                <p:cNvPr id="196" name="Freeform: Shape 195">
                  <a:extLst>
                    <a:ext uri="{FF2B5EF4-FFF2-40B4-BE49-F238E27FC236}">
                      <a16:creationId xmlns:a16="http://schemas.microsoft.com/office/drawing/2014/main" id="{B5D61120-EDFB-2AE3-39F7-29A773D66BDB}"/>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92" name="Rectangle 191">
              <a:extLst>
                <a:ext uri="{FF2B5EF4-FFF2-40B4-BE49-F238E27FC236}">
                  <a16:creationId xmlns:a16="http://schemas.microsoft.com/office/drawing/2014/main" id="{E138F582-5029-F373-7205-DF0ECF85811E}"/>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Comments</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97" name="Group 196">
            <a:extLst>
              <a:ext uri="{FF2B5EF4-FFF2-40B4-BE49-F238E27FC236}">
                <a16:creationId xmlns:a16="http://schemas.microsoft.com/office/drawing/2014/main" id="{AE9137DD-F9DF-9B89-8377-AB568DA8D8E0}"/>
              </a:ext>
            </a:extLst>
          </p:cNvPr>
          <p:cNvGrpSpPr/>
          <p:nvPr/>
        </p:nvGrpSpPr>
        <p:grpSpPr>
          <a:xfrm rot="1751140">
            <a:off x="2268947" y="3342508"/>
            <a:ext cx="815607" cy="596360"/>
            <a:chOff x="10509556" y="1677144"/>
            <a:chExt cx="815607" cy="492859"/>
          </a:xfrm>
        </p:grpSpPr>
        <p:grpSp>
          <p:nvGrpSpPr>
            <p:cNvPr id="198" name="Group 197">
              <a:extLst>
                <a:ext uri="{FF2B5EF4-FFF2-40B4-BE49-F238E27FC236}">
                  <a16:creationId xmlns:a16="http://schemas.microsoft.com/office/drawing/2014/main" id="{80EAF7AB-D4EE-5C49-06E3-FBDA3656C618}"/>
                </a:ext>
              </a:extLst>
            </p:cNvPr>
            <p:cNvGrpSpPr/>
            <p:nvPr/>
          </p:nvGrpSpPr>
          <p:grpSpPr>
            <a:xfrm>
              <a:off x="10509556" y="1677144"/>
              <a:ext cx="815607" cy="492859"/>
              <a:chOff x="9975730" y="2526668"/>
              <a:chExt cx="1313544" cy="793754"/>
            </a:xfrm>
          </p:grpSpPr>
          <p:sp>
            <p:nvSpPr>
              <p:cNvPr id="200" name="Rectangle 199">
                <a:extLst>
                  <a:ext uri="{FF2B5EF4-FFF2-40B4-BE49-F238E27FC236}">
                    <a16:creationId xmlns:a16="http://schemas.microsoft.com/office/drawing/2014/main" id="{30B690B7-1F25-59BA-94DA-564F35B6860F}"/>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1" name="Group 200">
                <a:extLst>
                  <a:ext uri="{FF2B5EF4-FFF2-40B4-BE49-F238E27FC236}">
                    <a16:creationId xmlns:a16="http://schemas.microsoft.com/office/drawing/2014/main" id="{E711C52B-D3F4-838B-44B7-AFB98D0ED97E}"/>
                  </a:ext>
                </a:extLst>
              </p:cNvPr>
              <p:cNvGrpSpPr/>
              <p:nvPr/>
            </p:nvGrpSpPr>
            <p:grpSpPr>
              <a:xfrm>
                <a:off x="9975730" y="2526668"/>
                <a:ext cx="1313544" cy="793754"/>
                <a:chOff x="9939736" y="2526668"/>
                <a:chExt cx="1313544" cy="793754"/>
              </a:xfrm>
            </p:grpSpPr>
            <p:sp>
              <p:nvSpPr>
                <p:cNvPr id="202" name="Freeform: Shape 201">
                  <a:extLst>
                    <a:ext uri="{FF2B5EF4-FFF2-40B4-BE49-F238E27FC236}">
                      <a16:creationId xmlns:a16="http://schemas.microsoft.com/office/drawing/2014/main" id="{F4D69224-10CA-1BDC-492F-705D7029549B}"/>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203" name="Freeform: Shape 202">
                  <a:extLst>
                    <a:ext uri="{FF2B5EF4-FFF2-40B4-BE49-F238E27FC236}">
                      <a16:creationId xmlns:a16="http://schemas.microsoft.com/office/drawing/2014/main" id="{322D474A-3E60-EBEA-0288-6279F600DEC4}"/>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199" name="Rectangle 198">
              <a:extLst>
                <a:ext uri="{FF2B5EF4-FFF2-40B4-BE49-F238E27FC236}">
                  <a16:creationId xmlns:a16="http://schemas.microsoft.com/office/drawing/2014/main" id="{AF1A735C-FEC1-CE3F-A777-4E1AD3DA2618}"/>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Search</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204" name="Group 203">
            <a:extLst>
              <a:ext uri="{FF2B5EF4-FFF2-40B4-BE49-F238E27FC236}">
                <a16:creationId xmlns:a16="http://schemas.microsoft.com/office/drawing/2014/main" id="{EA12361A-F5F4-3976-7914-80F9B3FE2F82}"/>
              </a:ext>
            </a:extLst>
          </p:cNvPr>
          <p:cNvGrpSpPr/>
          <p:nvPr/>
        </p:nvGrpSpPr>
        <p:grpSpPr>
          <a:xfrm rot="21202080">
            <a:off x="2036082" y="4946920"/>
            <a:ext cx="815607" cy="596360"/>
            <a:chOff x="10509556" y="1677144"/>
            <a:chExt cx="815607" cy="492859"/>
          </a:xfrm>
        </p:grpSpPr>
        <p:grpSp>
          <p:nvGrpSpPr>
            <p:cNvPr id="205" name="Group 204">
              <a:extLst>
                <a:ext uri="{FF2B5EF4-FFF2-40B4-BE49-F238E27FC236}">
                  <a16:creationId xmlns:a16="http://schemas.microsoft.com/office/drawing/2014/main" id="{713C9D81-7942-4506-44AB-CB586D73650E}"/>
                </a:ext>
              </a:extLst>
            </p:cNvPr>
            <p:cNvGrpSpPr/>
            <p:nvPr/>
          </p:nvGrpSpPr>
          <p:grpSpPr>
            <a:xfrm>
              <a:off x="10509556" y="1677144"/>
              <a:ext cx="815607" cy="492859"/>
              <a:chOff x="9975730" y="2526668"/>
              <a:chExt cx="1313544" cy="793754"/>
            </a:xfrm>
          </p:grpSpPr>
          <p:sp>
            <p:nvSpPr>
              <p:cNvPr id="207" name="Rectangle 206">
                <a:extLst>
                  <a:ext uri="{FF2B5EF4-FFF2-40B4-BE49-F238E27FC236}">
                    <a16:creationId xmlns:a16="http://schemas.microsoft.com/office/drawing/2014/main" id="{DC39E0D6-3FF6-3ED5-15FE-78A80363B14D}"/>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 name="Group 207">
                <a:extLst>
                  <a:ext uri="{FF2B5EF4-FFF2-40B4-BE49-F238E27FC236}">
                    <a16:creationId xmlns:a16="http://schemas.microsoft.com/office/drawing/2014/main" id="{40470EDC-FAB1-882D-E231-848559D718C2}"/>
                  </a:ext>
                </a:extLst>
              </p:cNvPr>
              <p:cNvGrpSpPr/>
              <p:nvPr/>
            </p:nvGrpSpPr>
            <p:grpSpPr>
              <a:xfrm>
                <a:off x="9975730" y="2526668"/>
                <a:ext cx="1313544" cy="793754"/>
                <a:chOff x="9939736" y="2526668"/>
                <a:chExt cx="1313544" cy="793754"/>
              </a:xfrm>
            </p:grpSpPr>
            <p:sp>
              <p:nvSpPr>
                <p:cNvPr id="209" name="Freeform: Shape 208">
                  <a:extLst>
                    <a:ext uri="{FF2B5EF4-FFF2-40B4-BE49-F238E27FC236}">
                      <a16:creationId xmlns:a16="http://schemas.microsoft.com/office/drawing/2014/main" id="{9AA8FC1C-E390-E17E-6D8E-CE723D40ED29}"/>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210" name="Freeform: Shape 209">
                  <a:extLst>
                    <a:ext uri="{FF2B5EF4-FFF2-40B4-BE49-F238E27FC236}">
                      <a16:creationId xmlns:a16="http://schemas.microsoft.com/office/drawing/2014/main" id="{9FAFACEE-D9D4-5F3C-4505-BB8EF84E1D22}"/>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206" name="Rectangle 205">
              <a:extLst>
                <a:ext uri="{FF2B5EF4-FFF2-40B4-BE49-F238E27FC236}">
                  <a16:creationId xmlns:a16="http://schemas.microsoft.com/office/drawing/2014/main" id="{B21161E3-2F32-E7B0-4DE2-F3D24DF805D6}"/>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Backup</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218" name="Group 217">
            <a:extLst>
              <a:ext uri="{FF2B5EF4-FFF2-40B4-BE49-F238E27FC236}">
                <a16:creationId xmlns:a16="http://schemas.microsoft.com/office/drawing/2014/main" id="{484BDA50-A926-67B4-F641-8BA0BEAEC8E4}"/>
              </a:ext>
            </a:extLst>
          </p:cNvPr>
          <p:cNvGrpSpPr/>
          <p:nvPr/>
        </p:nvGrpSpPr>
        <p:grpSpPr>
          <a:xfrm rot="21040258">
            <a:off x="3308161" y="4040138"/>
            <a:ext cx="815607" cy="596360"/>
            <a:chOff x="10509556" y="1677144"/>
            <a:chExt cx="815607" cy="492859"/>
          </a:xfrm>
        </p:grpSpPr>
        <p:grpSp>
          <p:nvGrpSpPr>
            <p:cNvPr id="219" name="Group 218">
              <a:extLst>
                <a:ext uri="{FF2B5EF4-FFF2-40B4-BE49-F238E27FC236}">
                  <a16:creationId xmlns:a16="http://schemas.microsoft.com/office/drawing/2014/main" id="{6F64FF1F-9C30-F79F-6A05-FA488F1BA41C}"/>
                </a:ext>
              </a:extLst>
            </p:cNvPr>
            <p:cNvGrpSpPr/>
            <p:nvPr/>
          </p:nvGrpSpPr>
          <p:grpSpPr>
            <a:xfrm>
              <a:off x="10509556" y="1677144"/>
              <a:ext cx="815607" cy="492859"/>
              <a:chOff x="9975730" y="2526668"/>
              <a:chExt cx="1313544" cy="793754"/>
            </a:xfrm>
          </p:grpSpPr>
          <p:sp>
            <p:nvSpPr>
              <p:cNvPr id="221" name="Rectangle 220">
                <a:extLst>
                  <a:ext uri="{FF2B5EF4-FFF2-40B4-BE49-F238E27FC236}">
                    <a16:creationId xmlns:a16="http://schemas.microsoft.com/office/drawing/2014/main" id="{B930C7F9-1B22-CA02-DBBB-0F614903C645}"/>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DFDCA88F-7A73-990F-145E-1DC6BCF3165A}"/>
                  </a:ext>
                </a:extLst>
              </p:cNvPr>
              <p:cNvGrpSpPr/>
              <p:nvPr/>
            </p:nvGrpSpPr>
            <p:grpSpPr>
              <a:xfrm>
                <a:off x="9975730" y="2526668"/>
                <a:ext cx="1313544" cy="793754"/>
                <a:chOff x="9939736" y="2526668"/>
                <a:chExt cx="1313544" cy="793754"/>
              </a:xfrm>
            </p:grpSpPr>
            <p:sp>
              <p:nvSpPr>
                <p:cNvPr id="223" name="Freeform: Shape 222">
                  <a:extLst>
                    <a:ext uri="{FF2B5EF4-FFF2-40B4-BE49-F238E27FC236}">
                      <a16:creationId xmlns:a16="http://schemas.microsoft.com/office/drawing/2014/main" id="{E40A7A01-BAFC-F063-0F7C-B7F8112097C7}"/>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bg1">
                    <a:lumMod val="95000"/>
                  </a:schemeClr>
                </a:solidFill>
                <a:ln w="12639" cap="flat">
                  <a:noFill/>
                  <a:prstDash val="solid"/>
                  <a:miter/>
                </a:ln>
                <a:effectLst/>
              </p:spPr>
              <p:txBody>
                <a:bodyPr rtlCol="0" anchor="ctr"/>
                <a:lstStyle/>
                <a:p>
                  <a:endParaRPr lang="en-US"/>
                </a:p>
              </p:txBody>
            </p:sp>
            <p:sp>
              <p:nvSpPr>
                <p:cNvPr id="224" name="Freeform: Shape 223">
                  <a:extLst>
                    <a:ext uri="{FF2B5EF4-FFF2-40B4-BE49-F238E27FC236}">
                      <a16:creationId xmlns:a16="http://schemas.microsoft.com/office/drawing/2014/main" id="{B09F82B2-FBF0-4F7E-22F1-B22351AEF969}"/>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220" name="Rectangle 219">
              <a:extLst>
                <a:ext uri="{FF2B5EF4-FFF2-40B4-BE49-F238E27FC236}">
                  <a16:creationId xmlns:a16="http://schemas.microsoft.com/office/drawing/2014/main" id="{C71C1A4D-D4D5-A49B-300A-AC4AF0548DB2}"/>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Video chat</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211" name="Group 210">
            <a:extLst>
              <a:ext uri="{FF2B5EF4-FFF2-40B4-BE49-F238E27FC236}">
                <a16:creationId xmlns:a16="http://schemas.microsoft.com/office/drawing/2014/main" id="{CA0C6AD4-FB43-8029-0BE9-38FBF745F6C2}"/>
              </a:ext>
            </a:extLst>
          </p:cNvPr>
          <p:cNvGrpSpPr/>
          <p:nvPr/>
        </p:nvGrpSpPr>
        <p:grpSpPr>
          <a:xfrm rot="649326">
            <a:off x="2545420" y="4443425"/>
            <a:ext cx="986885" cy="721596"/>
            <a:chOff x="10509556" y="1677144"/>
            <a:chExt cx="815607" cy="492859"/>
          </a:xfrm>
        </p:grpSpPr>
        <p:grpSp>
          <p:nvGrpSpPr>
            <p:cNvPr id="212" name="Group 211">
              <a:extLst>
                <a:ext uri="{FF2B5EF4-FFF2-40B4-BE49-F238E27FC236}">
                  <a16:creationId xmlns:a16="http://schemas.microsoft.com/office/drawing/2014/main" id="{38387498-A0AA-9975-6420-D6D644F34866}"/>
                </a:ext>
              </a:extLst>
            </p:cNvPr>
            <p:cNvGrpSpPr/>
            <p:nvPr/>
          </p:nvGrpSpPr>
          <p:grpSpPr>
            <a:xfrm>
              <a:off x="10509556" y="1677144"/>
              <a:ext cx="815607" cy="492859"/>
              <a:chOff x="9975730" y="2526668"/>
              <a:chExt cx="1313544" cy="793754"/>
            </a:xfrm>
          </p:grpSpPr>
          <p:sp>
            <p:nvSpPr>
              <p:cNvPr id="214" name="Rectangle 213">
                <a:extLst>
                  <a:ext uri="{FF2B5EF4-FFF2-40B4-BE49-F238E27FC236}">
                    <a16:creationId xmlns:a16="http://schemas.microsoft.com/office/drawing/2014/main" id="{FCE2FC5B-8578-1341-4379-78E42EB17B3D}"/>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EA33A159-2B4F-AE9C-D428-F3F811A29AC3}"/>
                  </a:ext>
                </a:extLst>
              </p:cNvPr>
              <p:cNvGrpSpPr/>
              <p:nvPr/>
            </p:nvGrpSpPr>
            <p:grpSpPr>
              <a:xfrm>
                <a:off x="9975730" y="2526668"/>
                <a:ext cx="1313544" cy="793754"/>
                <a:chOff x="9939736" y="2526668"/>
                <a:chExt cx="1313544" cy="793754"/>
              </a:xfrm>
            </p:grpSpPr>
            <p:sp>
              <p:nvSpPr>
                <p:cNvPr id="216" name="Freeform: Shape 215">
                  <a:extLst>
                    <a:ext uri="{FF2B5EF4-FFF2-40B4-BE49-F238E27FC236}">
                      <a16:creationId xmlns:a16="http://schemas.microsoft.com/office/drawing/2014/main" id="{B80579EF-E67C-1DF6-4797-CB2E64C9BE67}"/>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accent1">
                    <a:lumMod val="20000"/>
                    <a:lumOff val="80000"/>
                  </a:schemeClr>
                </a:solidFill>
                <a:ln w="12639" cap="flat">
                  <a:noFill/>
                  <a:prstDash val="solid"/>
                  <a:miter/>
                </a:ln>
                <a:effectLst/>
              </p:spPr>
              <p:txBody>
                <a:bodyPr rtlCol="0" anchor="ctr"/>
                <a:lstStyle/>
                <a:p>
                  <a:endParaRPr lang="en-US"/>
                </a:p>
              </p:txBody>
            </p:sp>
            <p:sp>
              <p:nvSpPr>
                <p:cNvPr id="217" name="Freeform: Shape 216">
                  <a:extLst>
                    <a:ext uri="{FF2B5EF4-FFF2-40B4-BE49-F238E27FC236}">
                      <a16:creationId xmlns:a16="http://schemas.microsoft.com/office/drawing/2014/main" id="{BE9899E1-E9F4-7C9B-F05C-B76F5248551E}"/>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213" name="Rectangle 212">
              <a:extLst>
                <a:ext uri="{FF2B5EF4-FFF2-40B4-BE49-F238E27FC236}">
                  <a16:creationId xmlns:a16="http://schemas.microsoft.com/office/drawing/2014/main" id="{523A014C-A1E9-8044-8A0C-91089C7B453D}"/>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Screen sharing</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225" name="Group 224">
            <a:extLst>
              <a:ext uri="{FF2B5EF4-FFF2-40B4-BE49-F238E27FC236}">
                <a16:creationId xmlns:a16="http://schemas.microsoft.com/office/drawing/2014/main" id="{65C7FE0C-28D4-03E0-BBB3-96909A76F954}"/>
              </a:ext>
            </a:extLst>
          </p:cNvPr>
          <p:cNvGrpSpPr/>
          <p:nvPr/>
        </p:nvGrpSpPr>
        <p:grpSpPr>
          <a:xfrm rot="216740">
            <a:off x="3292978" y="3129716"/>
            <a:ext cx="986885" cy="721596"/>
            <a:chOff x="10509556" y="1677144"/>
            <a:chExt cx="815607" cy="492859"/>
          </a:xfrm>
        </p:grpSpPr>
        <p:grpSp>
          <p:nvGrpSpPr>
            <p:cNvPr id="226" name="Group 225">
              <a:extLst>
                <a:ext uri="{FF2B5EF4-FFF2-40B4-BE49-F238E27FC236}">
                  <a16:creationId xmlns:a16="http://schemas.microsoft.com/office/drawing/2014/main" id="{138997B2-CC3F-5CD6-8459-64A574373496}"/>
                </a:ext>
              </a:extLst>
            </p:cNvPr>
            <p:cNvGrpSpPr/>
            <p:nvPr/>
          </p:nvGrpSpPr>
          <p:grpSpPr>
            <a:xfrm>
              <a:off x="10509556" y="1677144"/>
              <a:ext cx="815607" cy="492859"/>
              <a:chOff x="9975730" y="2526668"/>
              <a:chExt cx="1313544" cy="793754"/>
            </a:xfrm>
          </p:grpSpPr>
          <p:sp>
            <p:nvSpPr>
              <p:cNvPr id="228" name="Rectangle 227">
                <a:extLst>
                  <a:ext uri="{FF2B5EF4-FFF2-40B4-BE49-F238E27FC236}">
                    <a16:creationId xmlns:a16="http://schemas.microsoft.com/office/drawing/2014/main" id="{6AB26111-69B1-27D3-ACA8-DD15FCFF671F}"/>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9" name="Group 228">
                <a:extLst>
                  <a:ext uri="{FF2B5EF4-FFF2-40B4-BE49-F238E27FC236}">
                    <a16:creationId xmlns:a16="http://schemas.microsoft.com/office/drawing/2014/main" id="{EE6CA127-224E-FE68-BF21-22610973A0BB}"/>
                  </a:ext>
                </a:extLst>
              </p:cNvPr>
              <p:cNvGrpSpPr/>
              <p:nvPr/>
            </p:nvGrpSpPr>
            <p:grpSpPr>
              <a:xfrm>
                <a:off x="9975730" y="2526668"/>
                <a:ext cx="1313544" cy="793754"/>
                <a:chOff x="9939736" y="2526668"/>
                <a:chExt cx="1313544" cy="793754"/>
              </a:xfrm>
            </p:grpSpPr>
            <p:sp>
              <p:nvSpPr>
                <p:cNvPr id="230" name="Freeform: Shape 229">
                  <a:extLst>
                    <a:ext uri="{FF2B5EF4-FFF2-40B4-BE49-F238E27FC236}">
                      <a16:creationId xmlns:a16="http://schemas.microsoft.com/office/drawing/2014/main" id="{CED1356C-6F01-7D8F-A349-0E2EF2605F09}"/>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accent1">
                    <a:lumMod val="20000"/>
                    <a:lumOff val="80000"/>
                  </a:schemeClr>
                </a:solidFill>
                <a:ln w="12639" cap="flat">
                  <a:noFill/>
                  <a:prstDash val="solid"/>
                  <a:miter/>
                </a:ln>
                <a:effectLst/>
              </p:spPr>
              <p:txBody>
                <a:bodyPr rtlCol="0" anchor="ctr"/>
                <a:lstStyle/>
                <a:p>
                  <a:endParaRPr lang="en-US"/>
                </a:p>
              </p:txBody>
            </p:sp>
            <p:sp>
              <p:nvSpPr>
                <p:cNvPr id="231" name="Freeform: Shape 230">
                  <a:extLst>
                    <a:ext uri="{FF2B5EF4-FFF2-40B4-BE49-F238E27FC236}">
                      <a16:creationId xmlns:a16="http://schemas.microsoft.com/office/drawing/2014/main" id="{BA29EA46-499C-AE3D-DECF-98B1160B6AF6}"/>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227" name="Rectangle 226">
              <a:extLst>
                <a:ext uri="{FF2B5EF4-FFF2-40B4-BE49-F238E27FC236}">
                  <a16:creationId xmlns:a16="http://schemas.microsoft.com/office/drawing/2014/main" id="{026C4DD8-69C7-62D0-4A02-C0953F2D7030}"/>
                </a:ext>
              </a:extLst>
            </p:cNvPr>
            <p:cNvSpPr/>
            <p:nvPr/>
          </p:nvSpPr>
          <p:spPr>
            <a:xfrm rot="21354623">
              <a:off x="10582601" y="1747516"/>
              <a:ext cx="647112" cy="354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tx1"/>
                  </a:solidFill>
                  <a:effectLst/>
                  <a:uLnTx/>
                  <a:uFillTx/>
                  <a:latin typeface="Montserrat" panose="00000500000000000000" pitchFamily="50" charset="0"/>
                </a:rPr>
                <a:t>Capture web page</a:t>
              </a:r>
              <a:endParaRPr kumimoji="0" lang="en-US" sz="6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spTree>
    <p:extLst>
      <p:ext uri="{BB962C8B-B14F-4D97-AF65-F5344CB8AC3E}">
        <p14:creationId xmlns:p14="http://schemas.microsoft.com/office/powerpoint/2010/main" val="403609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6" presetClass="entr" presetSubtype="37"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1500"/>
                                        <p:tgtEl>
                                          <p:spTgt spid="6"/>
                                        </p:tgtEl>
                                      </p:cBhvr>
                                    </p:animEffect>
                                  </p:childTnLst>
                                </p:cTn>
                              </p:par>
                              <p:par>
                                <p:cTn id="11" presetID="16" presetClass="entr" presetSubtype="42"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barn(outHorizontal)">
                                      <p:cBhvr>
                                        <p:cTn id="13" dur="1500"/>
                                        <p:tgtEl>
                                          <p:spTgt spid="7"/>
                                        </p:tgtEl>
                                      </p:cBhvr>
                                    </p:animEffect>
                                  </p:childTnLst>
                                </p:cTn>
                              </p:par>
                              <p:par>
                                <p:cTn id="14" presetID="12" presetClass="entr" presetSubtype="2" fill="hold" nodeType="withEffect">
                                  <p:stCondLst>
                                    <p:cond delay="1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500"/>
                                        <p:tgtEl>
                                          <p:spTgt spid="9"/>
                                        </p:tgtEl>
                                        <p:attrNameLst>
                                          <p:attrName>ppt_x</p:attrName>
                                        </p:attrNameLst>
                                      </p:cBhvr>
                                      <p:tavLst>
                                        <p:tav tm="0">
                                          <p:val>
                                            <p:strVal val="#ppt_x+#ppt_w*1.125000"/>
                                          </p:val>
                                        </p:tav>
                                        <p:tav tm="100000">
                                          <p:val>
                                            <p:strVal val="#ppt_x"/>
                                          </p:val>
                                        </p:tav>
                                      </p:tavLst>
                                    </p:anim>
                                    <p:animEffect transition="in" filter="wipe(left)">
                                      <p:cBhvr>
                                        <p:cTn id="17" dur="1500"/>
                                        <p:tgtEl>
                                          <p:spTgt spid="9"/>
                                        </p:tgtEl>
                                      </p:cBhvr>
                                    </p:animEffect>
                                  </p:childTnLst>
                                </p:cTn>
                              </p:par>
                              <p:par>
                                <p:cTn id="18" presetID="12" presetClass="entr" presetSubtype="1"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500"/>
                                        <p:tgtEl>
                                          <p:spTgt spid="10"/>
                                        </p:tgtEl>
                                        <p:attrNameLst>
                                          <p:attrName>ppt_y</p:attrName>
                                        </p:attrNameLst>
                                      </p:cBhvr>
                                      <p:tavLst>
                                        <p:tav tm="0">
                                          <p:val>
                                            <p:strVal val="#ppt_y-#ppt_h*1.125000"/>
                                          </p:val>
                                        </p:tav>
                                        <p:tav tm="100000">
                                          <p:val>
                                            <p:strVal val="#ppt_y"/>
                                          </p:val>
                                        </p:tav>
                                      </p:tavLst>
                                    </p:anim>
                                    <p:animEffect transition="in" filter="wipe(down)">
                                      <p:cBhvr>
                                        <p:cTn id="21" dur="1500"/>
                                        <p:tgtEl>
                                          <p:spTgt spid="10"/>
                                        </p:tgtEl>
                                      </p:cBhvr>
                                    </p:animEffect>
                                  </p:childTnLst>
                                </p:cTn>
                              </p:par>
                              <p:par>
                                <p:cTn id="22" presetID="10" presetClass="entr" presetSubtype="0" fill="hold" nodeType="withEffect">
                                  <p:stCondLst>
                                    <p:cond delay="3750"/>
                                  </p:stCondLst>
                                  <p:childTnLst>
                                    <p:set>
                                      <p:cBhvr>
                                        <p:cTn id="23" dur="1" fill="hold">
                                          <p:stCondLst>
                                            <p:cond delay="0"/>
                                          </p:stCondLst>
                                        </p:cTn>
                                        <p:tgtEl>
                                          <p:spTgt spid="197"/>
                                        </p:tgtEl>
                                        <p:attrNameLst>
                                          <p:attrName>style.visibility</p:attrName>
                                        </p:attrNameLst>
                                      </p:cBhvr>
                                      <p:to>
                                        <p:strVal val="visible"/>
                                      </p:to>
                                    </p:set>
                                    <p:animEffect transition="in" filter="fade">
                                      <p:cBhvr>
                                        <p:cTn id="24" dur="1000"/>
                                        <p:tgtEl>
                                          <p:spTgt spid="197"/>
                                        </p:tgtEl>
                                      </p:cBhvr>
                                    </p:animEffect>
                                  </p:childTnLst>
                                </p:cTn>
                              </p:par>
                              <p:par>
                                <p:cTn id="25" presetID="10" presetClass="entr" presetSubtype="0" fill="hold" nodeType="withEffect">
                                  <p:stCondLst>
                                    <p:cond delay="3750"/>
                                  </p:stCondLst>
                                  <p:childTnLst>
                                    <p:set>
                                      <p:cBhvr>
                                        <p:cTn id="26" dur="1" fill="hold">
                                          <p:stCondLst>
                                            <p:cond delay="0"/>
                                          </p:stCondLst>
                                        </p:cTn>
                                        <p:tgtEl>
                                          <p:spTgt spid="218"/>
                                        </p:tgtEl>
                                        <p:attrNameLst>
                                          <p:attrName>style.visibility</p:attrName>
                                        </p:attrNameLst>
                                      </p:cBhvr>
                                      <p:to>
                                        <p:strVal val="visible"/>
                                      </p:to>
                                    </p:set>
                                    <p:animEffect transition="in" filter="fade">
                                      <p:cBhvr>
                                        <p:cTn id="27" dur="1000"/>
                                        <p:tgtEl>
                                          <p:spTgt spid="218"/>
                                        </p:tgtEl>
                                      </p:cBhvr>
                                    </p:animEffect>
                                  </p:childTnLst>
                                </p:cTn>
                              </p:par>
                              <p:par>
                                <p:cTn id="28" presetID="10" presetClass="entr" presetSubtype="0" fill="hold" nodeType="withEffect">
                                  <p:stCondLst>
                                    <p:cond delay="3500"/>
                                  </p:stCondLst>
                                  <p:childTnLst>
                                    <p:set>
                                      <p:cBhvr>
                                        <p:cTn id="29" dur="1" fill="hold">
                                          <p:stCondLst>
                                            <p:cond delay="0"/>
                                          </p:stCondLst>
                                        </p:cTn>
                                        <p:tgtEl>
                                          <p:spTgt spid="204"/>
                                        </p:tgtEl>
                                        <p:attrNameLst>
                                          <p:attrName>style.visibility</p:attrName>
                                        </p:attrNameLst>
                                      </p:cBhvr>
                                      <p:to>
                                        <p:strVal val="visible"/>
                                      </p:to>
                                    </p:set>
                                    <p:animEffect transition="in" filter="fade">
                                      <p:cBhvr>
                                        <p:cTn id="30" dur="1000"/>
                                        <p:tgtEl>
                                          <p:spTgt spid="204"/>
                                        </p:tgtEl>
                                      </p:cBhvr>
                                    </p:animEffect>
                                  </p:childTnLst>
                                </p:cTn>
                              </p:par>
                              <p:par>
                                <p:cTn id="31" presetID="10" presetClass="entr" presetSubtype="0" fill="hold" nodeType="withEffect">
                                  <p:stCondLst>
                                    <p:cond delay="3500"/>
                                  </p:stCondLst>
                                  <p:childTnLst>
                                    <p:set>
                                      <p:cBhvr>
                                        <p:cTn id="32" dur="1" fill="hold">
                                          <p:stCondLst>
                                            <p:cond delay="0"/>
                                          </p:stCondLst>
                                        </p:cTn>
                                        <p:tgtEl>
                                          <p:spTgt spid="176"/>
                                        </p:tgtEl>
                                        <p:attrNameLst>
                                          <p:attrName>style.visibility</p:attrName>
                                        </p:attrNameLst>
                                      </p:cBhvr>
                                      <p:to>
                                        <p:strVal val="visible"/>
                                      </p:to>
                                    </p:set>
                                    <p:animEffect transition="in" filter="fade">
                                      <p:cBhvr>
                                        <p:cTn id="33" dur="1000"/>
                                        <p:tgtEl>
                                          <p:spTgt spid="176"/>
                                        </p:tgtEl>
                                      </p:cBhvr>
                                    </p:animEffect>
                                  </p:childTnLst>
                                </p:cTn>
                              </p:par>
                              <p:par>
                                <p:cTn id="34" presetID="10" presetClass="entr" presetSubtype="0" fill="hold" nodeType="withEffect">
                                  <p:stCondLst>
                                    <p:cond delay="375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1000"/>
                                        <p:tgtEl>
                                          <p:spTgt spid="148"/>
                                        </p:tgtEl>
                                      </p:cBhvr>
                                    </p:animEffect>
                                  </p:childTnLst>
                                </p:cTn>
                              </p:par>
                              <p:par>
                                <p:cTn id="37" presetID="10" presetClass="entr" presetSubtype="0" fill="hold" nodeType="withEffect">
                                  <p:stCondLst>
                                    <p:cond delay="3750"/>
                                  </p:stCondLst>
                                  <p:childTnLst>
                                    <p:set>
                                      <p:cBhvr>
                                        <p:cTn id="38" dur="1" fill="hold">
                                          <p:stCondLst>
                                            <p:cond delay="0"/>
                                          </p:stCondLst>
                                        </p:cTn>
                                        <p:tgtEl>
                                          <p:spTgt spid="162"/>
                                        </p:tgtEl>
                                        <p:attrNameLst>
                                          <p:attrName>style.visibility</p:attrName>
                                        </p:attrNameLst>
                                      </p:cBhvr>
                                      <p:to>
                                        <p:strVal val="visible"/>
                                      </p:to>
                                    </p:set>
                                    <p:animEffect transition="in" filter="fade">
                                      <p:cBhvr>
                                        <p:cTn id="39" dur="1000"/>
                                        <p:tgtEl>
                                          <p:spTgt spid="162"/>
                                        </p:tgtEl>
                                      </p:cBhvr>
                                    </p:animEffect>
                                  </p:childTnLst>
                                </p:cTn>
                              </p:par>
                              <p:par>
                                <p:cTn id="40" presetID="10" presetClass="entr" presetSubtype="0" fill="hold" nodeType="withEffect">
                                  <p:stCondLst>
                                    <p:cond delay="3250"/>
                                  </p:stCondLst>
                                  <p:childTnLst>
                                    <p:set>
                                      <p:cBhvr>
                                        <p:cTn id="41" dur="1" fill="hold">
                                          <p:stCondLst>
                                            <p:cond delay="0"/>
                                          </p:stCondLst>
                                        </p:cTn>
                                        <p:tgtEl>
                                          <p:spTgt spid="141"/>
                                        </p:tgtEl>
                                        <p:attrNameLst>
                                          <p:attrName>style.visibility</p:attrName>
                                        </p:attrNameLst>
                                      </p:cBhvr>
                                      <p:to>
                                        <p:strVal val="visible"/>
                                      </p:to>
                                    </p:set>
                                    <p:animEffect transition="in" filter="fade">
                                      <p:cBhvr>
                                        <p:cTn id="42" dur="1000"/>
                                        <p:tgtEl>
                                          <p:spTgt spid="141"/>
                                        </p:tgtEl>
                                      </p:cBhvr>
                                    </p:animEffect>
                                  </p:childTnLst>
                                </p:cTn>
                              </p:par>
                              <p:par>
                                <p:cTn id="43" presetID="10" presetClass="entr" presetSubtype="0" fill="hold" nodeType="withEffect">
                                  <p:stCondLst>
                                    <p:cond delay="375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1000"/>
                                        <p:tgtEl>
                                          <p:spTgt spid="102"/>
                                        </p:tgtEl>
                                      </p:cBhvr>
                                    </p:animEffect>
                                  </p:childTnLst>
                                </p:cTn>
                              </p:par>
                              <p:par>
                                <p:cTn id="46" presetID="10" presetClass="entr" presetSubtype="0" fill="hold" nodeType="withEffect">
                                  <p:stCondLst>
                                    <p:cond delay="375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1000"/>
                                        <p:tgtEl>
                                          <p:spTgt spid="109"/>
                                        </p:tgtEl>
                                      </p:cBhvr>
                                    </p:animEffect>
                                  </p:childTnLst>
                                </p:cTn>
                              </p:par>
                              <p:par>
                                <p:cTn id="49" presetID="10" presetClass="entr" presetSubtype="0" fill="hold" nodeType="withEffect">
                                  <p:stCondLst>
                                    <p:cond delay="300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1000"/>
                                        <p:tgtEl>
                                          <p:spTgt spid="88"/>
                                        </p:tgtEl>
                                      </p:cBhvr>
                                    </p:animEffect>
                                  </p:childTnLst>
                                </p:cTn>
                              </p:par>
                              <p:par>
                                <p:cTn id="52" presetID="10" presetClass="entr" presetSubtype="0" fill="hold" nodeType="withEffect">
                                  <p:stCondLst>
                                    <p:cond delay="3250"/>
                                  </p:stCondLst>
                                  <p:childTnLst>
                                    <p:set>
                                      <p:cBhvr>
                                        <p:cTn id="53" dur="1" fill="hold">
                                          <p:stCondLst>
                                            <p:cond delay="0"/>
                                          </p:stCondLst>
                                        </p:cTn>
                                        <p:tgtEl>
                                          <p:spTgt spid="95"/>
                                        </p:tgtEl>
                                        <p:attrNameLst>
                                          <p:attrName>style.visibility</p:attrName>
                                        </p:attrNameLst>
                                      </p:cBhvr>
                                      <p:to>
                                        <p:strVal val="visible"/>
                                      </p:to>
                                    </p:set>
                                    <p:animEffect transition="in" filter="fade">
                                      <p:cBhvr>
                                        <p:cTn id="54" dur="1000"/>
                                        <p:tgtEl>
                                          <p:spTgt spid="95"/>
                                        </p:tgtEl>
                                      </p:cBhvr>
                                    </p:animEffect>
                                  </p:childTnLst>
                                </p:cTn>
                              </p:par>
                              <p:par>
                                <p:cTn id="55" presetID="10" presetClass="entr" presetSubtype="0" fill="hold" nodeType="withEffect">
                                  <p:stCondLst>
                                    <p:cond delay="325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1000"/>
                                        <p:tgtEl>
                                          <p:spTgt spid="74"/>
                                        </p:tgtEl>
                                      </p:cBhvr>
                                    </p:animEffect>
                                  </p:childTnLst>
                                </p:cTn>
                              </p:par>
                              <p:par>
                                <p:cTn id="58" presetID="10" presetClass="entr" presetSubtype="0" fill="hold" nodeType="withEffect">
                                  <p:stCondLst>
                                    <p:cond delay="3500"/>
                                  </p:stCondLst>
                                  <p:childTnLst>
                                    <p:set>
                                      <p:cBhvr>
                                        <p:cTn id="59" dur="1" fill="hold">
                                          <p:stCondLst>
                                            <p:cond delay="0"/>
                                          </p:stCondLst>
                                        </p:cTn>
                                        <p:tgtEl>
                                          <p:spTgt spid="81"/>
                                        </p:tgtEl>
                                        <p:attrNameLst>
                                          <p:attrName>style.visibility</p:attrName>
                                        </p:attrNameLst>
                                      </p:cBhvr>
                                      <p:to>
                                        <p:strVal val="visible"/>
                                      </p:to>
                                    </p:set>
                                    <p:animEffect transition="in" filter="fade">
                                      <p:cBhvr>
                                        <p:cTn id="60" dur="1000"/>
                                        <p:tgtEl>
                                          <p:spTgt spid="81"/>
                                        </p:tgtEl>
                                      </p:cBhvr>
                                    </p:animEffect>
                                  </p:childTnLst>
                                </p:cTn>
                              </p:par>
                              <p:par>
                                <p:cTn id="61" presetID="10" presetClass="entr" presetSubtype="0" fill="hold" nodeType="withEffect">
                                  <p:stCondLst>
                                    <p:cond delay="300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1000"/>
                                        <p:tgtEl>
                                          <p:spTgt spid="73"/>
                                        </p:tgtEl>
                                      </p:cBhvr>
                                    </p:animEffect>
                                  </p:childTnLst>
                                </p:cTn>
                              </p:par>
                              <p:par>
                                <p:cTn id="64" presetID="10" presetClass="entr" presetSubtype="0" fill="hold" nodeType="withEffect">
                                  <p:stCondLst>
                                    <p:cond delay="3750"/>
                                  </p:stCondLst>
                                  <p:childTnLst>
                                    <p:set>
                                      <p:cBhvr>
                                        <p:cTn id="65" dur="1" fill="hold">
                                          <p:stCondLst>
                                            <p:cond delay="0"/>
                                          </p:stCondLst>
                                        </p:cTn>
                                        <p:tgtEl>
                                          <p:spTgt spid="211"/>
                                        </p:tgtEl>
                                        <p:attrNameLst>
                                          <p:attrName>style.visibility</p:attrName>
                                        </p:attrNameLst>
                                      </p:cBhvr>
                                      <p:to>
                                        <p:strVal val="visible"/>
                                      </p:to>
                                    </p:set>
                                    <p:animEffect transition="in" filter="fade">
                                      <p:cBhvr>
                                        <p:cTn id="66" dur="1000"/>
                                        <p:tgtEl>
                                          <p:spTgt spid="211"/>
                                        </p:tgtEl>
                                      </p:cBhvr>
                                    </p:animEffect>
                                  </p:childTnLst>
                                </p:cTn>
                              </p:par>
                              <p:par>
                                <p:cTn id="67" presetID="10" presetClass="entr" presetSubtype="0" fill="hold" nodeType="withEffect">
                                  <p:stCondLst>
                                    <p:cond delay="3750"/>
                                  </p:stCondLst>
                                  <p:childTnLst>
                                    <p:set>
                                      <p:cBhvr>
                                        <p:cTn id="68" dur="1" fill="hold">
                                          <p:stCondLst>
                                            <p:cond delay="0"/>
                                          </p:stCondLst>
                                        </p:cTn>
                                        <p:tgtEl>
                                          <p:spTgt spid="225"/>
                                        </p:tgtEl>
                                        <p:attrNameLst>
                                          <p:attrName>style.visibility</p:attrName>
                                        </p:attrNameLst>
                                      </p:cBhvr>
                                      <p:to>
                                        <p:strVal val="visible"/>
                                      </p:to>
                                    </p:set>
                                    <p:animEffect transition="in" filter="fade">
                                      <p:cBhvr>
                                        <p:cTn id="69" dur="1000"/>
                                        <p:tgtEl>
                                          <p:spTgt spid="225"/>
                                        </p:tgtEl>
                                      </p:cBhvr>
                                    </p:animEffect>
                                  </p:childTnLst>
                                </p:cTn>
                              </p:par>
                              <p:par>
                                <p:cTn id="70" presetID="10" presetClass="entr" presetSubtype="0" fill="hold" nodeType="withEffect">
                                  <p:stCondLst>
                                    <p:cond delay="4000"/>
                                  </p:stCondLst>
                                  <p:childTnLst>
                                    <p:set>
                                      <p:cBhvr>
                                        <p:cTn id="71" dur="1" fill="hold">
                                          <p:stCondLst>
                                            <p:cond delay="0"/>
                                          </p:stCondLst>
                                        </p:cTn>
                                        <p:tgtEl>
                                          <p:spTgt spid="183"/>
                                        </p:tgtEl>
                                        <p:attrNameLst>
                                          <p:attrName>style.visibility</p:attrName>
                                        </p:attrNameLst>
                                      </p:cBhvr>
                                      <p:to>
                                        <p:strVal val="visible"/>
                                      </p:to>
                                    </p:set>
                                    <p:animEffect transition="in" filter="fade">
                                      <p:cBhvr>
                                        <p:cTn id="72" dur="1000"/>
                                        <p:tgtEl>
                                          <p:spTgt spid="183"/>
                                        </p:tgtEl>
                                      </p:cBhvr>
                                    </p:animEffect>
                                  </p:childTnLst>
                                </p:cTn>
                              </p:par>
                              <p:par>
                                <p:cTn id="73" presetID="10" presetClass="entr" presetSubtype="0" fill="hold" nodeType="withEffect">
                                  <p:stCondLst>
                                    <p:cond delay="4000"/>
                                  </p:stCondLst>
                                  <p:childTnLst>
                                    <p:set>
                                      <p:cBhvr>
                                        <p:cTn id="74" dur="1" fill="hold">
                                          <p:stCondLst>
                                            <p:cond delay="0"/>
                                          </p:stCondLst>
                                        </p:cTn>
                                        <p:tgtEl>
                                          <p:spTgt spid="169"/>
                                        </p:tgtEl>
                                        <p:attrNameLst>
                                          <p:attrName>style.visibility</p:attrName>
                                        </p:attrNameLst>
                                      </p:cBhvr>
                                      <p:to>
                                        <p:strVal val="visible"/>
                                      </p:to>
                                    </p:set>
                                    <p:animEffect transition="in" filter="fade">
                                      <p:cBhvr>
                                        <p:cTn id="75" dur="1000"/>
                                        <p:tgtEl>
                                          <p:spTgt spid="169"/>
                                        </p:tgtEl>
                                      </p:cBhvr>
                                    </p:animEffect>
                                  </p:childTnLst>
                                </p:cTn>
                              </p:par>
                              <p:par>
                                <p:cTn id="76" presetID="10" presetClass="entr" presetSubtype="0" fill="hold" nodeType="withEffect">
                                  <p:stCondLst>
                                    <p:cond delay="3750"/>
                                  </p:stCondLst>
                                  <p:childTnLst>
                                    <p:set>
                                      <p:cBhvr>
                                        <p:cTn id="77" dur="1" fill="hold">
                                          <p:stCondLst>
                                            <p:cond delay="0"/>
                                          </p:stCondLst>
                                        </p:cTn>
                                        <p:tgtEl>
                                          <p:spTgt spid="190"/>
                                        </p:tgtEl>
                                        <p:attrNameLst>
                                          <p:attrName>style.visibility</p:attrName>
                                        </p:attrNameLst>
                                      </p:cBhvr>
                                      <p:to>
                                        <p:strVal val="visible"/>
                                      </p:to>
                                    </p:set>
                                    <p:animEffect transition="in" filter="fade">
                                      <p:cBhvr>
                                        <p:cTn id="78" dur="1000"/>
                                        <p:tgtEl>
                                          <p:spTgt spid="190"/>
                                        </p:tgtEl>
                                      </p:cBhvr>
                                    </p:animEffect>
                                  </p:childTnLst>
                                </p:cTn>
                              </p:par>
                              <p:par>
                                <p:cTn id="79" presetID="10" presetClass="entr" presetSubtype="0" fill="hold" nodeType="withEffect">
                                  <p:stCondLst>
                                    <p:cond delay="3750"/>
                                  </p:stCondLst>
                                  <p:childTnLst>
                                    <p:set>
                                      <p:cBhvr>
                                        <p:cTn id="80" dur="1" fill="hold">
                                          <p:stCondLst>
                                            <p:cond delay="0"/>
                                          </p:stCondLst>
                                        </p:cTn>
                                        <p:tgtEl>
                                          <p:spTgt spid="155"/>
                                        </p:tgtEl>
                                        <p:attrNameLst>
                                          <p:attrName>style.visibility</p:attrName>
                                        </p:attrNameLst>
                                      </p:cBhvr>
                                      <p:to>
                                        <p:strVal val="visible"/>
                                      </p:to>
                                    </p:set>
                                    <p:animEffect transition="in" filter="fade">
                                      <p:cBhvr>
                                        <p:cTn id="81" dur="1000"/>
                                        <p:tgtEl>
                                          <p:spTgt spid="155"/>
                                        </p:tgtEl>
                                      </p:cBhvr>
                                    </p:animEffect>
                                  </p:childTnLst>
                                </p:cTn>
                              </p:par>
                              <p:par>
                                <p:cTn id="82" presetID="10" presetClass="entr" presetSubtype="0" fill="hold" grpId="0" nodeType="withEffect">
                                  <p:stCondLst>
                                    <p:cond delay="10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childTnLst>
                                </p:cTn>
                              </p:par>
                              <p:par>
                                <p:cTn id="85" presetID="0" presetClass="path" presetSubtype="0" decel="50000" fill="hold" grpId="1" nodeType="withEffect">
                                  <p:stCondLst>
                                    <p:cond delay="1000"/>
                                  </p:stCondLst>
                                  <p:childTnLst>
                                    <p:animMotion origin="layout" path="M -0.0513 3.33333E-6 L -1.45833E-6 3.33333E-6 " pathEditMode="relative" rAng="0" ptsTypes="AA">
                                      <p:cBhvr>
                                        <p:cTn id="86" dur="5000" fill="hold"/>
                                        <p:tgtEl>
                                          <p:spTgt spid="23"/>
                                        </p:tgtEl>
                                        <p:attrNameLst>
                                          <p:attrName>ppt_x</p:attrName>
                                          <p:attrName>ppt_y</p:attrName>
                                        </p:attrNameLst>
                                      </p:cBhvr>
                                      <p:rCtr x="2565" y="0"/>
                                    </p:animMotion>
                                  </p:childTnLst>
                                </p:cTn>
                              </p:par>
                              <p:par>
                                <p:cTn id="87" presetID="10" presetClass="entr" presetSubtype="0" fill="hold" grpId="0" nodeType="withEffect">
                                  <p:stCondLst>
                                    <p:cond delay="100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1000"/>
                                        <p:tgtEl>
                                          <p:spTgt spid="22"/>
                                        </p:tgtEl>
                                      </p:cBhvr>
                                    </p:animEffect>
                                  </p:childTnLst>
                                </p:cTn>
                              </p:par>
                              <p:par>
                                <p:cTn id="90" presetID="0" presetClass="path" presetSubtype="0" decel="50000" fill="hold" grpId="1" nodeType="withEffect">
                                  <p:stCondLst>
                                    <p:cond delay="1000"/>
                                  </p:stCondLst>
                                  <p:childTnLst>
                                    <p:animMotion origin="layout" path="M 0.11979 -2.96296E-6 L -2.91667E-6 -2.96296E-6 " pathEditMode="relative" rAng="0" ptsTypes="AA">
                                      <p:cBhvr>
                                        <p:cTn id="91" dur="5000" fill="hold"/>
                                        <p:tgtEl>
                                          <p:spTgt spid="22"/>
                                        </p:tgtEl>
                                        <p:attrNameLst>
                                          <p:attrName>ppt_x</p:attrName>
                                          <p:attrName>ppt_y</p:attrName>
                                        </p:attrNameLst>
                                      </p:cBhvr>
                                      <p:rCtr x="-6094" y="0"/>
                                    </p:animMotion>
                                  </p:childTnLst>
                                </p:cTn>
                              </p:par>
                              <p:par>
                                <p:cTn id="92" presetID="2" presetClass="exit" presetSubtype="1" decel="50000" fill="hold" grpId="0" nodeType="withEffect">
                                  <p:stCondLst>
                                    <p:cond delay="0"/>
                                  </p:stCondLst>
                                  <p:childTnLst>
                                    <p:anim calcmode="lin" valueType="num">
                                      <p:cBhvr additive="base">
                                        <p:cTn id="93" dur="15000"/>
                                        <p:tgtEl>
                                          <p:spTgt spid="5"/>
                                        </p:tgtEl>
                                        <p:attrNameLst>
                                          <p:attrName>ppt_x</p:attrName>
                                        </p:attrNameLst>
                                      </p:cBhvr>
                                      <p:tavLst>
                                        <p:tav tm="0">
                                          <p:val>
                                            <p:strVal val="ppt_x"/>
                                          </p:val>
                                        </p:tav>
                                        <p:tav tm="100000">
                                          <p:val>
                                            <p:strVal val="ppt_x"/>
                                          </p:val>
                                        </p:tav>
                                      </p:tavLst>
                                    </p:anim>
                                    <p:anim calcmode="lin" valueType="num">
                                      <p:cBhvr additive="base">
                                        <p:cTn id="94" dur="15000"/>
                                        <p:tgtEl>
                                          <p:spTgt spid="5"/>
                                        </p:tgtEl>
                                        <p:attrNameLst>
                                          <p:attrName>ppt_y</p:attrName>
                                        </p:attrNameLst>
                                      </p:cBhvr>
                                      <p:tavLst>
                                        <p:tav tm="0">
                                          <p:val>
                                            <p:strVal val="ppt_y"/>
                                          </p:val>
                                        </p:tav>
                                        <p:tav tm="100000">
                                          <p:val>
                                            <p:strVal val="0-ppt_h/2"/>
                                          </p:val>
                                        </p:tav>
                                      </p:tavLst>
                                    </p:anim>
                                    <p:set>
                                      <p:cBhvr>
                                        <p:cTn id="95" dur="1" fill="hold">
                                          <p:stCondLst>
                                            <p:cond delay="14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3" grpId="0" animBg="1"/>
      <p:bldP spid="23" grpId="1" animBg="1"/>
      <p:bldP spid="22" grpId="0" animBg="1"/>
      <p:bldP spid="2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1657448-ECB7-E1B4-7E5D-2518C82B7585}"/>
              </a:ext>
            </a:extLst>
          </p:cNvPr>
          <p:cNvSpPr/>
          <p:nvPr/>
        </p:nvSpPr>
        <p:spPr>
          <a:xfrm>
            <a:off x="0" y="0"/>
            <a:ext cx="7807018" cy="6858000"/>
          </a:xfrm>
          <a:prstGeom prst="rect">
            <a:avLst/>
          </a:prstGeom>
          <a:gradFill>
            <a:gsLst>
              <a:gs pos="41000">
                <a:schemeClr val="bg1"/>
              </a:gs>
              <a:gs pos="98000">
                <a:schemeClr val="tx2">
                  <a:lumMod val="20000"/>
                  <a:lumOff val="80000"/>
                  <a:alpha val="2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raphic 2">
            <a:extLst>
              <a:ext uri="{FF2B5EF4-FFF2-40B4-BE49-F238E27FC236}">
                <a16:creationId xmlns:a16="http://schemas.microsoft.com/office/drawing/2014/main" id="{1DEC7FDE-F4C4-424A-6F9B-529D8180B2F8}"/>
              </a:ext>
            </a:extLst>
          </p:cNvPr>
          <p:cNvSpPr>
            <a:spLocks/>
          </p:cNvSpPr>
          <p:nvPr/>
        </p:nvSpPr>
        <p:spPr>
          <a:xfrm rot="5400000">
            <a:off x="4328443" y="3709031"/>
            <a:ext cx="2237640" cy="4060300"/>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alpha val="80000"/>
                </a:schemeClr>
              </a:gs>
              <a:gs pos="0">
                <a:schemeClr val="bg1">
                  <a:alpha val="40000"/>
                </a:schemeClr>
              </a:gs>
            </a:gsLst>
            <a:lin ang="0" scaled="0"/>
          </a:gradFill>
          <a:ln w="3483" cap="flat">
            <a:noFill/>
            <a:prstDash val="solid"/>
            <a:miter/>
          </a:ln>
        </p:spPr>
        <p:txBody>
          <a:bodyPr rtlCol="0" anchor="ctr"/>
          <a:lstStyle/>
          <a:p>
            <a:endParaRPr lang="en-US"/>
          </a:p>
        </p:txBody>
      </p:sp>
      <p:sp>
        <p:nvSpPr>
          <p:cNvPr id="41" name="Oval 40">
            <a:extLst>
              <a:ext uri="{FF2B5EF4-FFF2-40B4-BE49-F238E27FC236}">
                <a16:creationId xmlns:a16="http://schemas.microsoft.com/office/drawing/2014/main" id="{4B103D75-64B3-0219-17D5-136D6D64DC14}"/>
              </a:ext>
            </a:extLst>
          </p:cNvPr>
          <p:cNvSpPr/>
          <p:nvPr/>
        </p:nvSpPr>
        <p:spPr>
          <a:xfrm>
            <a:off x="4633577" y="-1252955"/>
            <a:ext cx="2924847" cy="2924847"/>
          </a:xfrm>
          <a:prstGeom prst="ellipse">
            <a:avLst/>
          </a:prstGeom>
          <a:gradFill flip="none" rotWithShape="1">
            <a:gsLst>
              <a:gs pos="0">
                <a:schemeClr val="accent1">
                  <a:lumMod val="20000"/>
                  <a:lumOff val="80000"/>
                </a:schemeClr>
              </a:gs>
              <a:gs pos="89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51030C3-CD61-3C94-A52C-02E0098B74BA}"/>
              </a:ext>
            </a:extLst>
          </p:cNvPr>
          <p:cNvSpPr>
            <a:spLocks noGrp="1"/>
          </p:cNvSpPr>
          <p:nvPr>
            <p:ph type="title"/>
          </p:nvPr>
        </p:nvSpPr>
        <p:spPr>
          <a:xfrm>
            <a:off x="533399" y="533400"/>
            <a:ext cx="6579257" cy="914400"/>
          </a:xfrm>
        </p:spPr>
        <p:txBody>
          <a:bodyPr anchor="t"/>
          <a:lstStyle/>
          <a:p>
            <a:r>
              <a:rPr lang="en-US" dirty="0">
                <a:solidFill>
                  <a:schemeClr val="accent1"/>
                </a:solidFill>
              </a:rPr>
              <a:t>Unique Selling </a:t>
            </a:r>
            <a:r>
              <a:rPr lang="en-US" dirty="0"/>
              <a:t>Proposition</a:t>
            </a:r>
          </a:p>
        </p:txBody>
      </p:sp>
      <p:sp>
        <p:nvSpPr>
          <p:cNvPr id="42" name="Rectangle 41">
            <a:extLst>
              <a:ext uri="{FF2B5EF4-FFF2-40B4-BE49-F238E27FC236}">
                <a16:creationId xmlns:a16="http://schemas.microsoft.com/office/drawing/2014/main" id="{0235D16F-D4F0-88CF-CF86-3A55BD0FD237}"/>
              </a:ext>
            </a:extLst>
          </p:cNvPr>
          <p:cNvSpPr/>
          <p:nvPr/>
        </p:nvSpPr>
        <p:spPr>
          <a:xfrm>
            <a:off x="7807019" y="0"/>
            <a:ext cx="4384982" cy="6858000"/>
          </a:xfrm>
          <a:prstGeom prst="rect">
            <a:avLst/>
          </a:prstGeom>
          <a:gradFill>
            <a:gsLst>
              <a:gs pos="45000">
                <a:srgbClr val="2F6FF5"/>
              </a:gs>
              <a:gs pos="0">
                <a:schemeClr val="accent1"/>
              </a:gs>
              <a:gs pos="100000">
                <a:schemeClr val="accent2"/>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Graphic 2">
            <a:extLst>
              <a:ext uri="{FF2B5EF4-FFF2-40B4-BE49-F238E27FC236}">
                <a16:creationId xmlns:a16="http://schemas.microsoft.com/office/drawing/2014/main" id="{D9E0511D-C7E6-00EE-D2E8-991A9E9504F4}"/>
              </a:ext>
            </a:extLst>
          </p:cNvPr>
          <p:cNvSpPr/>
          <p:nvPr/>
        </p:nvSpPr>
        <p:spPr>
          <a:xfrm>
            <a:off x="10415541" y="721708"/>
            <a:ext cx="1776459" cy="3223466"/>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alpha val="20000"/>
                </a:schemeClr>
              </a:gs>
              <a:gs pos="0">
                <a:schemeClr val="bg1">
                  <a:alpha val="10000"/>
                </a:schemeClr>
              </a:gs>
            </a:gsLst>
            <a:lin ang="0" scaled="0"/>
          </a:gradFill>
          <a:ln w="3483" cap="flat">
            <a:noFill/>
            <a:prstDash val="solid"/>
            <a:miter/>
          </a:ln>
        </p:spPr>
        <p:txBody>
          <a:bodyPr rtlCol="0" anchor="ctr"/>
          <a:lstStyle/>
          <a:p>
            <a:endParaRPr lang="en-US"/>
          </a:p>
        </p:txBody>
      </p:sp>
      <p:sp>
        <p:nvSpPr>
          <p:cNvPr id="36" name="Oval 35">
            <a:extLst>
              <a:ext uri="{FF2B5EF4-FFF2-40B4-BE49-F238E27FC236}">
                <a16:creationId xmlns:a16="http://schemas.microsoft.com/office/drawing/2014/main" id="{56ED48C7-B976-1F1D-0633-A4481F9686F6}"/>
              </a:ext>
            </a:extLst>
          </p:cNvPr>
          <p:cNvSpPr/>
          <p:nvPr/>
        </p:nvSpPr>
        <p:spPr>
          <a:xfrm>
            <a:off x="9739267" y="-490565"/>
            <a:ext cx="1212273" cy="1212273"/>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8BB7AA6-5412-8247-F976-EA6EFA6E800F}"/>
              </a:ext>
            </a:extLst>
          </p:cNvPr>
          <p:cNvCxnSpPr>
            <a:cxnSpLocks/>
            <a:stCxn id="47" idx="3"/>
            <a:endCxn id="48" idx="1"/>
          </p:cNvCxnSpPr>
          <p:nvPr/>
        </p:nvCxnSpPr>
        <p:spPr>
          <a:xfrm>
            <a:off x="2455474" y="1648450"/>
            <a:ext cx="1718453" cy="0"/>
          </a:xfrm>
          <a:prstGeom prst="line">
            <a:avLst/>
          </a:prstGeom>
          <a:ln w="25400" cap="rnd">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64E131DF-6920-09C1-4640-E91327D55AEE}"/>
              </a:ext>
            </a:extLst>
          </p:cNvPr>
          <p:cNvSpPr/>
          <p:nvPr/>
        </p:nvSpPr>
        <p:spPr>
          <a:xfrm>
            <a:off x="533400" y="1424220"/>
            <a:ext cx="1922074" cy="448459"/>
          </a:xfrm>
          <a:prstGeom prst="roundRect">
            <a:avLst>
              <a:gd name="adj" fmla="val 50000"/>
            </a:avLst>
          </a:prstGeom>
          <a:solidFill>
            <a:schemeClr val="bg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accent1"/>
                </a:solidFill>
                <a:latin typeface="Montserrat" panose="00000500000000000000" pitchFamily="50" charset="0"/>
              </a:rPr>
              <a:t>The problem</a:t>
            </a:r>
            <a:endParaRPr lang="en-US" sz="1400" dirty="0">
              <a:solidFill>
                <a:schemeClr val="accent1"/>
              </a:solidFill>
              <a:latin typeface="Montserrat" panose="00000500000000000000" pitchFamily="50" charset="0"/>
            </a:endParaRPr>
          </a:p>
        </p:txBody>
      </p:sp>
      <p:sp>
        <p:nvSpPr>
          <p:cNvPr id="48" name="Rectangle: Rounded Corners 47">
            <a:extLst>
              <a:ext uri="{FF2B5EF4-FFF2-40B4-BE49-F238E27FC236}">
                <a16:creationId xmlns:a16="http://schemas.microsoft.com/office/drawing/2014/main" id="{D110F028-E70D-AA35-F136-C02237BB53D6}"/>
              </a:ext>
            </a:extLst>
          </p:cNvPr>
          <p:cNvSpPr/>
          <p:nvPr/>
        </p:nvSpPr>
        <p:spPr>
          <a:xfrm>
            <a:off x="4173927" y="1424220"/>
            <a:ext cx="1922074" cy="448459"/>
          </a:xfrm>
          <a:prstGeom prst="roundRect">
            <a:avLst>
              <a:gd name="adj" fmla="val 50000"/>
            </a:avLst>
          </a:prstGeom>
          <a:solidFill>
            <a:schemeClr val="accent1"/>
          </a:soli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The solution</a:t>
            </a:r>
            <a:endParaRPr lang="en-US" sz="1400" dirty="0">
              <a:solidFill>
                <a:schemeClr val="bg1"/>
              </a:solidFill>
              <a:latin typeface="Montserrat" panose="00000500000000000000" pitchFamily="50" charset="0"/>
            </a:endParaRPr>
          </a:p>
        </p:txBody>
      </p:sp>
      <p:sp>
        <p:nvSpPr>
          <p:cNvPr id="50" name="Content Placeholder 4">
            <a:extLst>
              <a:ext uri="{FF2B5EF4-FFF2-40B4-BE49-F238E27FC236}">
                <a16:creationId xmlns:a16="http://schemas.microsoft.com/office/drawing/2014/main" id="{BB5A847F-9E80-354D-6A45-F60DA0F71CC2}"/>
              </a:ext>
            </a:extLst>
          </p:cNvPr>
          <p:cNvSpPr txBox="1">
            <a:spLocks/>
          </p:cNvSpPr>
          <p:nvPr/>
        </p:nvSpPr>
        <p:spPr>
          <a:xfrm>
            <a:off x="533400" y="1985411"/>
            <a:ext cx="3136900"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100" dirty="0">
                <a:latin typeface="Montserrat" panose="00000500000000000000" pitchFamily="50" charset="0"/>
              </a:rPr>
              <a:t>They don’t have the time to manually send hundreds of emails</a:t>
            </a:r>
          </a:p>
        </p:txBody>
      </p:sp>
      <p:sp>
        <p:nvSpPr>
          <p:cNvPr id="51" name="Content Placeholder 4">
            <a:extLst>
              <a:ext uri="{FF2B5EF4-FFF2-40B4-BE49-F238E27FC236}">
                <a16:creationId xmlns:a16="http://schemas.microsoft.com/office/drawing/2014/main" id="{10E423E7-3A3C-1FA5-8456-BB9E64096A84}"/>
              </a:ext>
            </a:extLst>
          </p:cNvPr>
          <p:cNvSpPr txBox="1">
            <a:spLocks/>
          </p:cNvSpPr>
          <p:nvPr/>
        </p:nvSpPr>
        <p:spPr>
          <a:xfrm>
            <a:off x="4173927" y="1985411"/>
            <a:ext cx="3136900"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100" dirty="0">
                <a:latin typeface="Montserrat" panose="00000500000000000000" pitchFamily="50" charset="0"/>
              </a:rPr>
              <a:t>I offer them an automation software </a:t>
            </a:r>
            <a:br>
              <a:rPr lang="en-US" sz="1100" dirty="0">
                <a:latin typeface="Montserrat" panose="00000500000000000000" pitchFamily="50" charset="0"/>
              </a:rPr>
            </a:br>
            <a:r>
              <a:rPr lang="en-US" sz="1100" dirty="0">
                <a:latin typeface="Montserrat" panose="00000500000000000000" pitchFamily="50" charset="0"/>
              </a:rPr>
              <a:t>for emailing</a:t>
            </a:r>
          </a:p>
        </p:txBody>
      </p:sp>
      <p:cxnSp>
        <p:nvCxnSpPr>
          <p:cNvPr id="52" name="Straight Connector 51">
            <a:extLst>
              <a:ext uri="{FF2B5EF4-FFF2-40B4-BE49-F238E27FC236}">
                <a16:creationId xmlns:a16="http://schemas.microsoft.com/office/drawing/2014/main" id="{CBABD87A-7568-6E7D-E3FC-CFBAB74F703A}"/>
              </a:ext>
            </a:extLst>
          </p:cNvPr>
          <p:cNvCxnSpPr>
            <a:cxnSpLocks/>
            <a:stCxn id="53" idx="3"/>
            <a:endCxn id="54" idx="1"/>
          </p:cNvCxnSpPr>
          <p:nvPr/>
        </p:nvCxnSpPr>
        <p:spPr>
          <a:xfrm>
            <a:off x="2455474" y="2809315"/>
            <a:ext cx="1718453" cy="0"/>
          </a:xfrm>
          <a:prstGeom prst="line">
            <a:avLst/>
          </a:prstGeom>
          <a:ln w="25400" cap="rnd">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9E65BF4F-C182-A1FB-C84A-62EE2FBD76E8}"/>
              </a:ext>
            </a:extLst>
          </p:cNvPr>
          <p:cNvSpPr/>
          <p:nvPr/>
        </p:nvSpPr>
        <p:spPr>
          <a:xfrm>
            <a:off x="533400" y="2585085"/>
            <a:ext cx="1922074" cy="448459"/>
          </a:xfrm>
          <a:prstGeom prst="roundRect">
            <a:avLst>
              <a:gd name="adj" fmla="val 50000"/>
            </a:avLst>
          </a:prstGeom>
          <a:solidFill>
            <a:schemeClr val="bg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accent1"/>
                </a:solidFill>
                <a:latin typeface="Montserrat" panose="00000500000000000000" pitchFamily="50" charset="0"/>
              </a:rPr>
              <a:t>The competition</a:t>
            </a:r>
            <a:endParaRPr lang="en-US" sz="1400" dirty="0">
              <a:solidFill>
                <a:schemeClr val="accent1"/>
              </a:solidFill>
              <a:latin typeface="Montserrat" panose="00000500000000000000" pitchFamily="50" charset="0"/>
            </a:endParaRPr>
          </a:p>
        </p:txBody>
      </p:sp>
      <p:sp>
        <p:nvSpPr>
          <p:cNvPr id="54" name="Rectangle: Rounded Corners 53">
            <a:extLst>
              <a:ext uri="{FF2B5EF4-FFF2-40B4-BE49-F238E27FC236}">
                <a16:creationId xmlns:a16="http://schemas.microsoft.com/office/drawing/2014/main" id="{C28185B1-493A-1A20-BA36-E35FED5ADD85}"/>
              </a:ext>
            </a:extLst>
          </p:cNvPr>
          <p:cNvSpPr/>
          <p:nvPr/>
        </p:nvSpPr>
        <p:spPr>
          <a:xfrm>
            <a:off x="4173927" y="2585085"/>
            <a:ext cx="1922074" cy="448459"/>
          </a:xfrm>
          <a:prstGeom prst="roundRect">
            <a:avLst>
              <a:gd name="adj" fmla="val 50000"/>
            </a:avLst>
          </a:prstGeom>
          <a:solidFill>
            <a:schemeClr val="accent1"/>
          </a:soli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Status quo</a:t>
            </a:r>
            <a:endParaRPr lang="en-US" sz="1400" dirty="0">
              <a:solidFill>
                <a:schemeClr val="bg1"/>
              </a:solidFill>
              <a:latin typeface="Montserrat" panose="00000500000000000000" pitchFamily="50" charset="0"/>
            </a:endParaRPr>
          </a:p>
        </p:txBody>
      </p:sp>
      <p:sp>
        <p:nvSpPr>
          <p:cNvPr id="55" name="Content Placeholder 4">
            <a:extLst>
              <a:ext uri="{FF2B5EF4-FFF2-40B4-BE49-F238E27FC236}">
                <a16:creationId xmlns:a16="http://schemas.microsoft.com/office/drawing/2014/main" id="{14157A41-72E7-102C-8A38-CBECCBBFA556}"/>
              </a:ext>
            </a:extLst>
          </p:cNvPr>
          <p:cNvSpPr txBox="1">
            <a:spLocks/>
          </p:cNvSpPr>
          <p:nvPr/>
        </p:nvSpPr>
        <p:spPr>
          <a:xfrm>
            <a:off x="533400" y="3146276"/>
            <a:ext cx="3136900"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100" b="1" dirty="0" err="1">
                <a:solidFill>
                  <a:schemeClr val="accent1"/>
                </a:solidFill>
                <a:latin typeface="Montserrat" panose="00000500000000000000" pitchFamily="50" charset="0"/>
              </a:rPr>
              <a:t>EveryDayMail</a:t>
            </a:r>
            <a:r>
              <a:rPr lang="en-US" sz="1100" dirty="0">
                <a:latin typeface="Montserrat" panose="00000500000000000000" pitchFamily="50" charset="0"/>
              </a:rPr>
              <a:t> is known for great segmentation options</a:t>
            </a:r>
          </a:p>
          <a:p>
            <a:pPr marL="0" indent="0">
              <a:spcBef>
                <a:spcPts val="200"/>
              </a:spcBef>
              <a:spcAft>
                <a:spcPts val="200"/>
              </a:spcAft>
              <a:buFont typeface="Arial" panose="020B0604020202020204" pitchFamily="34" charset="0"/>
              <a:buNone/>
            </a:pPr>
            <a:r>
              <a:rPr lang="en-US" sz="1100" b="1" dirty="0" err="1">
                <a:solidFill>
                  <a:schemeClr val="accent1"/>
                </a:solidFill>
                <a:latin typeface="Montserrat" panose="00000500000000000000" pitchFamily="50" charset="0"/>
              </a:rPr>
              <a:t>CrazyMail</a:t>
            </a:r>
            <a:r>
              <a:rPr lang="en-US" sz="1100" dirty="0">
                <a:latin typeface="Montserrat" panose="00000500000000000000" pitchFamily="50" charset="0"/>
              </a:rPr>
              <a:t> is known for beautiful templates</a:t>
            </a:r>
          </a:p>
          <a:p>
            <a:pPr marL="0" indent="0">
              <a:spcBef>
                <a:spcPts val="200"/>
              </a:spcBef>
              <a:spcAft>
                <a:spcPts val="200"/>
              </a:spcAft>
              <a:buFont typeface="Arial" panose="020B0604020202020204" pitchFamily="34" charset="0"/>
              <a:buNone/>
            </a:pPr>
            <a:r>
              <a:rPr lang="en-US" sz="1100" b="1" dirty="0" err="1">
                <a:solidFill>
                  <a:schemeClr val="accent1"/>
                </a:solidFill>
                <a:latin typeface="Montserrat" panose="00000500000000000000" pitchFamily="50" charset="0"/>
              </a:rPr>
              <a:t>GlobalMail</a:t>
            </a:r>
            <a:r>
              <a:rPr lang="en-US" sz="1100" dirty="0">
                <a:latin typeface="Montserrat" panose="00000500000000000000" pitchFamily="50" charset="0"/>
              </a:rPr>
              <a:t> is known for in-depth analytics reports*</a:t>
            </a:r>
          </a:p>
          <a:p>
            <a:pPr marL="0" indent="0">
              <a:spcBef>
                <a:spcPts val="200"/>
              </a:spcBef>
              <a:spcAft>
                <a:spcPts val="200"/>
              </a:spcAft>
              <a:buFont typeface="Arial" panose="020B0604020202020204" pitchFamily="34" charset="0"/>
              <a:buNone/>
            </a:pPr>
            <a:r>
              <a:rPr lang="en-US" sz="900" i="1" dirty="0">
                <a:latin typeface="Montserrat" panose="00000500000000000000" pitchFamily="50" charset="0"/>
              </a:rPr>
              <a:t>*these are fictional examples</a:t>
            </a:r>
          </a:p>
        </p:txBody>
      </p:sp>
      <p:sp>
        <p:nvSpPr>
          <p:cNvPr id="56" name="Content Placeholder 4">
            <a:extLst>
              <a:ext uri="{FF2B5EF4-FFF2-40B4-BE49-F238E27FC236}">
                <a16:creationId xmlns:a16="http://schemas.microsoft.com/office/drawing/2014/main" id="{82C38CA9-20C6-FB31-B0F6-9718B8504435}"/>
              </a:ext>
            </a:extLst>
          </p:cNvPr>
          <p:cNvSpPr txBox="1">
            <a:spLocks/>
          </p:cNvSpPr>
          <p:nvPr/>
        </p:nvSpPr>
        <p:spPr>
          <a:xfrm>
            <a:off x="4173927" y="3146276"/>
            <a:ext cx="3136900"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100" dirty="0">
                <a:latin typeface="Montserrat" panose="00000500000000000000" pitchFamily="50" charset="0"/>
              </a:rPr>
              <a:t>Most emailing </a:t>
            </a:r>
            <a:r>
              <a:rPr lang="en-US" sz="1100" dirty="0" err="1">
                <a:latin typeface="Montserrat" panose="00000500000000000000" pitchFamily="50" charset="0"/>
              </a:rPr>
              <a:t>softwares</a:t>
            </a:r>
            <a:r>
              <a:rPr lang="en-US" sz="1100" dirty="0">
                <a:latin typeface="Montserrat" panose="00000500000000000000" pitchFamily="50" charset="0"/>
              </a:rPr>
              <a:t> offer:</a:t>
            </a:r>
          </a:p>
          <a:p>
            <a:pPr>
              <a:spcBef>
                <a:spcPts val="200"/>
              </a:spcBef>
              <a:spcAft>
                <a:spcPts val="200"/>
              </a:spcAft>
            </a:pPr>
            <a:r>
              <a:rPr lang="en-US" sz="1100" dirty="0">
                <a:latin typeface="Montserrat" panose="00000500000000000000" pitchFamily="50" charset="0"/>
              </a:rPr>
              <a:t>Personalization options</a:t>
            </a:r>
          </a:p>
          <a:p>
            <a:pPr>
              <a:spcBef>
                <a:spcPts val="200"/>
              </a:spcBef>
              <a:spcAft>
                <a:spcPts val="200"/>
              </a:spcAft>
            </a:pPr>
            <a:r>
              <a:rPr lang="en-US" sz="1100" dirty="0">
                <a:latin typeface="Montserrat" panose="00000500000000000000" pitchFamily="50" charset="0"/>
              </a:rPr>
              <a:t>Segmentation features</a:t>
            </a:r>
          </a:p>
          <a:p>
            <a:pPr>
              <a:spcBef>
                <a:spcPts val="200"/>
              </a:spcBef>
              <a:spcAft>
                <a:spcPts val="200"/>
              </a:spcAft>
            </a:pPr>
            <a:r>
              <a:rPr lang="en-US" sz="1100" dirty="0">
                <a:latin typeface="Montserrat" panose="00000500000000000000" pitchFamily="50" charset="0"/>
              </a:rPr>
              <a:t>A gallery of email templates</a:t>
            </a:r>
          </a:p>
          <a:p>
            <a:pPr>
              <a:spcBef>
                <a:spcPts val="200"/>
              </a:spcBef>
              <a:spcAft>
                <a:spcPts val="200"/>
              </a:spcAft>
            </a:pPr>
            <a:r>
              <a:rPr lang="en-US" sz="1100" dirty="0">
                <a:latin typeface="Montserrat" panose="00000500000000000000" pitchFamily="50" charset="0"/>
              </a:rPr>
              <a:t>Analytics reports</a:t>
            </a:r>
          </a:p>
        </p:txBody>
      </p:sp>
      <p:cxnSp>
        <p:nvCxnSpPr>
          <p:cNvPr id="62" name="Straight Connector 61">
            <a:extLst>
              <a:ext uri="{FF2B5EF4-FFF2-40B4-BE49-F238E27FC236}">
                <a16:creationId xmlns:a16="http://schemas.microsoft.com/office/drawing/2014/main" id="{10EAFD92-D1EE-B415-D746-A1C6D78F6AAB}"/>
              </a:ext>
            </a:extLst>
          </p:cNvPr>
          <p:cNvCxnSpPr>
            <a:cxnSpLocks/>
            <a:stCxn id="63" idx="3"/>
            <a:endCxn id="64" idx="1"/>
          </p:cNvCxnSpPr>
          <p:nvPr/>
        </p:nvCxnSpPr>
        <p:spPr>
          <a:xfrm>
            <a:off x="2455474" y="4883109"/>
            <a:ext cx="1718453" cy="0"/>
          </a:xfrm>
          <a:prstGeom prst="line">
            <a:avLst/>
          </a:prstGeom>
          <a:ln w="25400" cap="rnd">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296A3A71-5FC8-4629-91BA-A760062AEDD3}"/>
              </a:ext>
            </a:extLst>
          </p:cNvPr>
          <p:cNvSpPr/>
          <p:nvPr/>
        </p:nvSpPr>
        <p:spPr>
          <a:xfrm>
            <a:off x="533400" y="4658879"/>
            <a:ext cx="1922074" cy="448459"/>
          </a:xfrm>
          <a:prstGeom prst="roundRect">
            <a:avLst>
              <a:gd name="adj" fmla="val 50000"/>
            </a:avLst>
          </a:prstGeom>
          <a:solidFill>
            <a:schemeClr val="bg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accent1"/>
                </a:solidFill>
                <a:latin typeface="Montserrat" panose="00000500000000000000" pitchFamily="50" charset="0"/>
              </a:rPr>
              <a:t>The differences</a:t>
            </a:r>
            <a:endParaRPr lang="en-US" sz="1400" dirty="0">
              <a:solidFill>
                <a:schemeClr val="accent1"/>
              </a:solidFill>
              <a:latin typeface="Montserrat" panose="00000500000000000000" pitchFamily="50" charset="0"/>
            </a:endParaRPr>
          </a:p>
        </p:txBody>
      </p:sp>
      <p:sp>
        <p:nvSpPr>
          <p:cNvPr id="64" name="Rectangle: Rounded Corners 63">
            <a:extLst>
              <a:ext uri="{FF2B5EF4-FFF2-40B4-BE49-F238E27FC236}">
                <a16:creationId xmlns:a16="http://schemas.microsoft.com/office/drawing/2014/main" id="{407CE6FD-E4EE-E1B1-708C-B2C9570BC453}"/>
              </a:ext>
            </a:extLst>
          </p:cNvPr>
          <p:cNvSpPr/>
          <p:nvPr/>
        </p:nvSpPr>
        <p:spPr>
          <a:xfrm>
            <a:off x="4173927" y="4658879"/>
            <a:ext cx="1922074" cy="448459"/>
          </a:xfrm>
          <a:prstGeom prst="roundRect">
            <a:avLst>
              <a:gd name="adj" fmla="val 50000"/>
            </a:avLst>
          </a:prstGeom>
          <a:solidFill>
            <a:schemeClr val="accent1"/>
          </a:soli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The features</a:t>
            </a:r>
            <a:endParaRPr lang="en-US" sz="1400" dirty="0">
              <a:solidFill>
                <a:schemeClr val="bg1"/>
              </a:solidFill>
              <a:latin typeface="Montserrat" panose="00000500000000000000" pitchFamily="50" charset="0"/>
            </a:endParaRPr>
          </a:p>
        </p:txBody>
      </p:sp>
      <p:sp>
        <p:nvSpPr>
          <p:cNvPr id="65" name="Content Placeholder 4">
            <a:extLst>
              <a:ext uri="{FF2B5EF4-FFF2-40B4-BE49-F238E27FC236}">
                <a16:creationId xmlns:a16="http://schemas.microsoft.com/office/drawing/2014/main" id="{81D27D2A-4D74-3CE4-3DD3-AB4FB32F1A4D}"/>
              </a:ext>
            </a:extLst>
          </p:cNvPr>
          <p:cNvSpPr txBox="1">
            <a:spLocks/>
          </p:cNvSpPr>
          <p:nvPr/>
        </p:nvSpPr>
        <p:spPr>
          <a:xfrm>
            <a:off x="533400" y="5220070"/>
            <a:ext cx="3136900"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100" dirty="0">
                <a:latin typeface="Montserrat" panose="00000500000000000000" pitchFamily="50" charset="0"/>
              </a:rPr>
              <a:t>Some features unique to my business are:</a:t>
            </a:r>
          </a:p>
          <a:p>
            <a:pPr>
              <a:spcBef>
                <a:spcPts val="200"/>
              </a:spcBef>
              <a:spcAft>
                <a:spcPts val="200"/>
              </a:spcAft>
            </a:pPr>
            <a:r>
              <a:rPr lang="en-US" sz="1100" dirty="0">
                <a:latin typeface="Montserrat" panose="00000500000000000000" pitchFamily="50" charset="0"/>
              </a:rPr>
              <a:t>Personalized templates for every industry</a:t>
            </a:r>
          </a:p>
          <a:p>
            <a:pPr>
              <a:spcBef>
                <a:spcPts val="200"/>
              </a:spcBef>
              <a:spcAft>
                <a:spcPts val="200"/>
              </a:spcAft>
            </a:pPr>
            <a:r>
              <a:rPr lang="en-US" sz="1100" dirty="0">
                <a:latin typeface="Montserrat" panose="00000500000000000000" pitchFamily="50" charset="0"/>
              </a:rPr>
              <a:t>GIFs insertion in emails</a:t>
            </a:r>
          </a:p>
          <a:p>
            <a:pPr>
              <a:spcBef>
                <a:spcPts val="200"/>
              </a:spcBef>
              <a:spcAft>
                <a:spcPts val="200"/>
              </a:spcAft>
            </a:pPr>
            <a:r>
              <a:rPr lang="en-US" sz="1100" dirty="0">
                <a:latin typeface="Montserrat" panose="00000500000000000000" pitchFamily="50" charset="0"/>
              </a:rPr>
              <a:t>Software that can recognize headlines with a high chance to be sent to spam</a:t>
            </a:r>
          </a:p>
        </p:txBody>
      </p:sp>
      <p:sp>
        <p:nvSpPr>
          <p:cNvPr id="66" name="Content Placeholder 4">
            <a:extLst>
              <a:ext uri="{FF2B5EF4-FFF2-40B4-BE49-F238E27FC236}">
                <a16:creationId xmlns:a16="http://schemas.microsoft.com/office/drawing/2014/main" id="{42A6EFCE-3DA9-6968-AF88-03C6E9F6999E}"/>
              </a:ext>
            </a:extLst>
          </p:cNvPr>
          <p:cNvSpPr txBox="1">
            <a:spLocks/>
          </p:cNvSpPr>
          <p:nvPr/>
        </p:nvSpPr>
        <p:spPr>
          <a:xfrm>
            <a:off x="4173927" y="5220070"/>
            <a:ext cx="2938729" cy="67754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100" dirty="0">
                <a:latin typeface="Montserrat" panose="00000500000000000000" pitchFamily="50" charset="0"/>
              </a:rPr>
              <a:t>I want to be known for having an integrated software that can recognize headlines that are likely to be sent to spam</a:t>
            </a:r>
          </a:p>
        </p:txBody>
      </p:sp>
      <p:sp>
        <p:nvSpPr>
          <p:cNvPr id="67" name="Content Placeholder 4">
            <a:extLst>
              <a:ext uri="{FF2B5EF4-FFF2-40B4-BE49-F238E27FC236}">
                <a16:creationId xmlns:a16="http://schemas.microsoft.com/office/drawing/2014/main" id="{B69AAB41-D537-CF24-6D43-70893CDDA892}"/>
              </a:ext>
            </a:extLst>
          </p:cNvPr>
          <p:cNvSpPr txBox="1">
            <a:spLocks/>
          </p:cNvSpPr>
          <p:nvPr/>
        </p:nvSpPr>
        <p:spPr>
          <a:xfrm>
            <a:off x="8203961" y="1373421"/>
            <a:ext cx="3523220" cy="290280"/>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Font typeface="Arial" panose="020B0604020202020204" pitchFamily="34" charset="0"/>
              <a:buNone/>
            </a:pPr>
            <a:r>
              <a:rPr lang="en-US" b="1" dirty="0">
                <a:solidFill>
                  <a:schemeClr val="bg1"/>
                </a:solidFill>
              </a:rPr>
              <a:t>We at _______ help you ______________</a:t>
            </a:r>
          </a:p>
        </p:txBody>
      </p:sp>
      <p:sp>
        <p:nvSpPr>
          <p:cNvPr id="68" name="Content Placeholder 4">
            <a:extLst>
              <a:ext uri="{FF2B5EF4-FFF2-40B4-BE49-F238E27FC236}">
                <a16:creationId xmlns:a16="http://schemas.microsoft.com/office/drawing/2014/main" id="{26A7FB6C-AD72-3901-8A3E-0A7A3550FFAC}"/>
              </a:ext>
            </a:extLst>
          </p:cNvPr>
          <p:cNvSpPr txBox="1">
            <a:spLocks/>
          </p:cNvSpPr>
          <p:nvPr/>
        </p:nvSpPr>
        <p:spPr>
          <a:xfrm>
            <a:off x="8203961" y="1792398"/>
            <a:ext cx="3523220" cy="290280"/>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Font typeface="Arial" panose="020B0604020202020204" pitchFamily="34" charset="0"/>
              <a:buNone/>
            </a:pPr>
            <a:r>
              <a:rPr lang="en-US" b="1" dirty="0">
                <a:solidFill>
                  <a:schemeClr val="bg1"/>
                </a:solidFill>
              </a:rPr>
              <a:t>by/with only/without ________________</a:t>
            </a:r>
          </a:p>
        </p:txBody>
      </p:sp>
      <p:sp>
        <p:nvSpPr>
          <p:cNvPr id="69" name="Content Placeholder 4">
            <a:extLst>
              <a:ext uri="{FF2B5EF4-FFF2-40B4-BE49-F238E27FC236}">
                <a16:creationId xmlns:a16="http://schemas.microsoft.com/office/drawing/2014/main" id="{3F440BDD-2ED0-0B8A-B368-F5CA4F64A345}"/>
              </a:ext>
            </a:extLst>
          </p:cNvPr>
          <p:cNvSpPr txBox="1">
            <a:spLocks/>
          </p:cNvSpPr>
          <p:nvPr/>
        </p:nvSpPr>
        <p:spPr>
          <a:xfrm>
            <a:off x="8808183" y="1359189"/>
            <a:ext cx="631595" cy="218092"/>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buFont typeface="Arial" panose="020B0604020202020204" pitchFamily="34" charset="0"/>
              <a:buNone/>
            </a:pPr>
            <a:r>
              <a:rPr lang="en-US" sz="1100" i="1" dirty="0" err="1">
                <a:solidFill>
                  <a:schemeClr val="bg1"/>
                </a:solidFill>
              </a:rPr>
              <a:t>eSend</a:t>
            </a:r>
            <a:endParaRPr lang="en-US" sz="1100" i="1" dirty="0">
              <a:solidFill>
                <a:schemeClr val="bg1"/>
              </a:solidFill>
            </a:endParaRPr>
          </a:p>
        </p:txBody>
      </p:sp>
      <p:sp>
        <p:nvSpPr>
          <p:cNvPr id="70" name="Content Placeholder 4">
            <a:extLst>
              <a:ext uri="{FF2B5EF4-FFF2-40B4-BE49-F238E27FC236}">
                <a16:creationId xmlns:a16="http://schemas.microsoft.com/office/drawing/2014/main" id="{B8D00E7E-E21D-037B-7064-D9CF33162D0A}"/>
              </a:ext>
            </a:extLst>
          </p:cNvPr>
          <p:cNvSpPr txBox="1">
            <a:spLocks/>
          </p:cNvSpPr>
          <p:nvPr/>
        </p:nvSpPr>
        <p:spPr>
          <a:xfrm>
            <a:off x="8808183" y="1632997"/>
            <a:ext cx="631595" cy="142942"/>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buFont typeface="Arial" panose="020B0604020202020204" pitchFamily="34" charset="0"/>
              <a:buNone/>
            </a:pPr>
            <a:r>
              <a:rPr lang="en-US" sz="600" dirty="0">
                <a:solidFill>
                  <a:schemeClr val="bg1"/>
                </a:solidFill>
              </a:rPr>
              <a:t>business name</a:t>
            </a:r>
          </a:p>
        </p:txBody>
      </p:sp>
      <p:sp>
        <p:nvSpPr>
          <p:cNvPr id="71" name="Content Placeholder 4">
            <a:extLst>
              <a:ext uri="{FF2B5EF4-FFF2-40B4-BE49-F238E27FC236}">
                <a16:creationId xmlns:a16="http://schemas.microsoft.com/office/drawing/2014/main" id="{F95CB03D-FD88-1599-D6D8-07D34E31194F}"/>
              </a:ext>
            </a:extLst>
          </p:cNvPr>
          <p:cNvSpPr txBox="1">
            <a:spLocks/>
          </p:cNvSpPr>
          <p:nvPr/>
        </p:nvSpPr>
        <p:spPr>
          <a:xfrm>
            <a:off x="10366364" y="1359189"/>
            <a:ext cx="1185592" cy="218092"/>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buFont typeface="Arial" panose="020B0604020202020204" pitchFamily="34" charset="0"/>
              <a:buNone/>
            </a:pPr>
            <a:r>
              <a:rPr lang="en-US" sz="1100" i="1" dirty="0">
                <a:solidFill>
                  <a:schemeClr val="bg1"/>
                </a:solidFill>
              </a:rPr>
              <a:t>send emails</a:t>
            </a:r>
          </a:p>
        </p:txBody>
      </p:sp>
      <p:sp>
        <p:nvSpPr>
          <p:cNvPr id="72" name="Content Placeholder 4">
            <a:extLst>
              <a:ext uri="{FF2B5EF4-FFF2-40B4-BE49-F238E27FC236}">
                <a16:creationId xmlns:a16="http://schemas.microsoft.com/office/drawing/2014/main" id="{71BC022C-6E17-1078-9788-97DD9487B63F}"/>
              </a:ext>
            </a:extLst>
          </p:cNvPr>
          <p:cNvSpPr txBox="1">
            <a:spLocks/>
          </p:cNvSpPr>
          <p:nvPr/>
        </p:nvSpPr>
        <p:spPr>
          <a:xfrm>
            <a:off x="10366364" y="1632997"/>
            <a:ext cx="1185592" cy="142942"/>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buFont typeface="Arial" panose="020B0604020202020204" pitchFamily="34" charset="0"/>
              <a:buNone/>
            </a:pPr>
            <a:r>
              <a:rPr lang="en-US" sz="600" dirty="0">
                <a:solidFill>
                  <a:schemeClr val="bg1"/>
                </a:solidFill>
              </a:rPr>
              <a:t>fulfill a need</a:t>
            </a:r>
          </a:p>
        </p:txBody>
      </p:sp>
      <p:sp>
        <p:nvSpPr>
          <p:cNvPr id="73" name="Content Placeholder 4">
            <a:extLst>
              <a:ext uri="{FF2B5EF4-FFF2-40B4-BE49-F238E27FC236}">
                <a16:creationId xmlns:a16="http://schemas.microsoft.com/office/drawing/2014/main" id="{8E036F59-E587-B50F-C0B9-29B3792A1B2C}"/>
              </a:ext>
            </a:extLst>
          </p:cNvPr>
          <p:cNvSpPr txBox="1">
            <a:spLocks/>
          </p:cNvSpPr>
          <p:nvPr/>
        </p:nvSpPr>
        <p:spPr>
          <a:xfrm>
            <a:off x="10147289" y="1774590"/>
            <a:ext cx="1578023" cy="218092"/>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buFont typeface="Arial" panose="020B0604020202020204" pitchFamily="34" charset="0"/>
              <a:buNone/>
            </a:pPr>
            <a:r>
              <a:rPr lang="en-US" sz="1100" i="1" dirty="0">
                <a:solidFill>
                  <a:schemeClr val="bg1"/>
                </a:solidFill>
              </a:rPr>
              <a:t>spammy headlines</a:t>
            </a:r>
          </a:p>
        </p:txBody>
      </p:sp>
      <p:sp>
        <p:nvSpPr>
          <p:cNvPr id="74" name="Content Placeholder 4">
            <a:extLst>
              <a:ext uri="{FF2B5EF4-FFF2-40B4-BE49-F238E27FC236}">
                <a16:creationId xmlns:a16="http://schemas.microsoft.com/office/drawing/2014/main" id="{6A8C0A92-27FA-BE6E-25ED-B984B612838C}"/>
              </a:ext>
            </a:extLst>
          </p:cNvPr>
          <p:cNvSpPr txBox="1">
            <a:spLocks/>
          </p:cNvSpPr>
          <p:nvPr/>
        </p:nvSpPr>
        <p:spPr>
          <a:xfrm>
            <a:off x="10219017" y="2048398"/>
            <a:ext cx="1434566" cy="142942"/>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40000"/>
              </a:lnSpc>
              <a:buFont typeface="Arial" panose="020B0604020202020204" pitchFamily="34" charset="0"/>
              <a:buNone/>
            </a:pPr>
            <a:r>
              <a:rPr lang="en-US" sz="600" dirty="0">
                <a:solidFill>
                  <a:schemeClr val="bg1"/>
                </a:solidFill>
              </a:rPr>
              <a:t>unique benefit</a:t>
            </a:r>
          </a:p>
        </p:txBody>
      </p:sp>
      <p:sp>
        <p:nvSpPr>
          <p:cNvPr id="75" name="Oval 74">
            <a:extLst>
              <a:ext uri="{FF2B5EF4-FFF2-40B4-BE49-F238E27FC236}">
                <a16:creationId xmlns:a16="http://schemas.microsoft.com/office/drawing/2014/main" id="{1F115B68-2300-7CB3-DC97-58D4737A2C82}"/>
              </a:ext>
            </a:extLst>
          </p:cNvPr>
          <p:cNvSpPr/>
          <p:nvPr/>
        </p:nvSpPr>
        <p:spPr>
          <a:xfrm>
            <a:off x="8203961" y="4326629"/>
            <a:ext cx="531946" cy="531945"/>
          </a:xfrm>
          <a:prstGeom prst="ellipse">
            <a:avLst/>
          </a:prstGeom>
          <a:gradFill>
            <a:gsLst>
              <a:gs pos="100000">
                <a:schemeClr val="tx2">
                  <a:lumMod val="20000"/>
                  <a:lumOff val="80000"/>
                </a:schemeClr>
              </a:gs>
              <a:gs pos="0">
                <a:schemeClr val="bg1"/>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U</a:t>
            </a:r>
          </a:p>
        </p:txBody>
      </p:sp>
      <p:sp>
        <p:nvSpPr>
          <p:cNvPr id="77" name="Oval 76">
            <a:extLst>
              <a:ext uri="{FF2B5EF4-FFF2-40B4-BE49-F238E27FC236}">
                <a16:creationId xmlns:a16="http://schemas.microsoft.com/office/drawing/2014/main" id="{EBC47E5A-168A-48DE-D3C1-525E8FE2CF48}"/>
              </a:ext>
            </a:extLst>
          </p:cNvPr>
          <p:cNvSpPr/>
          <p:nvPr/>
        </p:nvSpPr>
        <p:spPr>
          <a:xfrm>
            <a:off x="8784730" y="4326629"/>
            <a:ext cx="531946" cy="531945"/>
          </a:xfrm>
          <a:prstGeom prst="ellipse">
            <a:avLst/>
          </a:prstGeom>
          <a:gradFill>
            <a:gsLst>
              <a:gs pos="100000">
                <a:schemeClr val="tx2">
                  <a:lumMod val="20000"/>
                  <a:lumOff val="80000"/>
                </a:schemeClr>
              </a:gs>
              <a:gs pos="0">
                <a:schemeClr val="bg1"/>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N</a:t>
            </a:r>
          </a:p>
        </p:txBody>
      </p:sp>
      <p:sp>
        <p:nvSpPr>
          <p:cNvPr id="78" name="Oval 77">
            <a:extLst>
              <a:ext uri="{FF2B5EF4-FFF2-40B4-BE49-F238E27FC236}">
                <a16:creationId xmlns:a16="http://schemas.microsoft.com/office/drawing/2014/main" id="{AFFB80BE-6F4F-503E-20E0-91101DC45045}"/>
              </a:ext>
            </a:extLst>
          </p:cNvPr>
          <p:cNvSpPr/>
          <p:nvPr/>
        </p:nvSpPr>
        <p:spPr>
          <a:xfrm>
            <a:off x="9365500" y="4326629"/>
            <a:ext cx="531946" cy="531945"/>
          </a:xfrm>
          <a:prstGeom prst="ellipse">
            <a:avLst/>
          </a:prstGeom>
          <a:gradFill>
            <a:gsLst>
              <a:gs pos="100000">
                <a:schemeClr val="tx2">
                  <a:lumMod val="20000"/>
                  <a:lumOff val="80000"/>
                </a:schemeClr>
              </a:gs>
              <a:gs pos="0">
                <a:schemeClr val="bg1"/>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I</a:t>
            </a:r>
          </a:p>
        </p:txBody>
      </p:sp>
      <p:sp>
        <p:nvSpPr>
          <p:cNvPr id="79" name="Oval 78">
            <a:extLst>
              <a:ext uri="{FF2B5EF4-FFF2-40B4-BE49-F238E27FC236}">
                <a16:creationId xmlns:a16="http://schemas.microsoft.com/office/drawing/2014/main" id="{34898B25-9EA3-FB79-D8A4-8BBAAF0D8480}"/>
              </a:ext>
            </a:extLst>
          </p:cNvPr>
          <p:cNvSpPr/>
          <p:nvPr/>
        </p:nvSpPr>
        <p:spPr>
          <a:xfrm>
            <a:off x="9949533" y="4326629"/>
            <a:ext cx="531946" cy="531945"/>
          </a:xfrm>
          <a:prstGeom prst="ellipse">
            <a:avLst/>
          </a:prstGeom>
          <a:gradFill>
            <a:gsLst>
              <a:gs pos="100000">
                <a:schemeClr val="tx2">
                  <a:lumMod val="20000"/>
                  <a:lumOff val="80000"/>
                </a:schemeClr>
              </a:gs>
              <a:gs pos="0">
                <a:schemeClr val="bg1"/>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Q</a:t>
            </a:r>
          </a:p>
        </p:txBody>
      </p:sp>
      <p:sp>
        <p:nvSpPr>
          <p:cNvPr id="80" name="Oval 79">
            <a:extLst>
              <a:ext uri="{FF2B5EF4-FFF2-40B4-BE49-F238E27FC236}">
                <a16:creationId xmlns:a16="http://schemas.microsoft.com/office/drawing/2014/main" id="{F8C90AA6-3E54-3156-090B-D35945F77A74}"/>
              </a:ext>
            </a:extLst>
          </p:cNvPr>
          <p:cNvSpPr/>
          <p:nvPr/>
        </p:nvSpPr>
        <p:spPr>
          <a:xfrm>
            <a:off x="10537604" y="4326629"/>
            <a:ext cx="531946" cy="531945"/>
          </a:xfrm>
          <a:prstGeom prst="ellipse">
            <a:avLst/>
          </a:prstGeom>
          <a:gradFill>
            <a:gsLst>
              <a:gs pos="100000">
                <a:schemeClr val="tx2">
                  <a:lumMod val="20000"/>
                  <a:lumOff val="80000"/>
                </a:schemeClr>
              </a:gs>
              <a:gs pos="0">
                <a:schemeClr val="bg1"/>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U</a:t>
            </a:r>
          </a:p>
        </p:txBody>
      </p:sp>
      <p:sp>
        <p:nvSpPr>
          <p:cNvPr id="81" name="Oval 80">
            <a:extLst>
              <a:ext uri="{FF2B5EF4-FFF2-40B4-BE49-F238E27FC236}">
                <a16:creationId xmlns:a16="http://schemas.microsoft.com/office/drawing/2014/main" id="{9B86BE68-06B1-A499-0AB2-449396B4FE20}"/>
              </a:ext>
            </a:extLst>
          </p:cNvPr>
          <p:cNvSpPr/>
          <p:nvPr/>
        </p:nvSpPr>
        <p:spPr>
          <a:xfrm>
            <a:off x="11121637" y="4326629"/>
            <a:ext cx="531946" cy="531945"/>
          </a:xfrm>
          <a:prstGeom prst="ellipse">
            <a:avLst/>
          </a:prstGeom>
          <a:gradFill>
            <a:gsLst>
              <a:gs pos="100000">
                <a:schemeClr val="tx2">
                  <a:lumMod val="20000"/>
                  <a:lumOff val="80000"/>
                </a:schemeClr>
              </a:gs>
              <a:gs pos="0">
                <a:schemeClr val="bg1"/>
              </a:gs>
            </a:gsLst>
            <a:lin ang="2400000" scaled="0"/>
          </a:gradFill>
          <a:ln>
            <a:noFill/>
          </a:ln>
          <a:effectLst>
            <a:outerShdw blurRad="1524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latin typeface="Montserrat" panose="00000500000000000000" pitchFamily="50" charset="0"/>
              </a:rPr>
              <a:t>E</a:t>
            </a:r>
          </a:p>
        </p:txBody>
      </p:sp>
      <p:sp>
        <p:nvSpPr>
          <p:cNvPr id="88" name="Content Placeholder 4">
            <a:extLst>
              <a:ext uri="{FF2B5EF4-FFF2-40B4-BE49-F238E27FC236}">
                <a16:creationId xmlns:a16="http://schemas.microsoft.com/office/drawing/2014/main" id="{8DE5075C-4C57-84C4-2BD8-064E944AB766}"/>
              </a:ext>
            </a:extLst>
          </p:cNvPr>
          <p:cNvSpPr txBox="1">
            <a:spLocks/>
          </p:cNvSpPr>
          <p:nvPr/>
        </p:nvSpPr>
        <p:spPr>
          <a:xfrm>
            <a:off x="8470904" y="5908691"/>
            <a:ext cx="988189" cy="237475"/>
          </a:xfrm>
          <a:prstGeom prst="rect">
            <a:avLst/>
          </a:prstGeom>
        </p:spPr>
        <p:txBody>
          <a:bodyPr lIns="9144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100" dirty="0">
                <a:solidFill>
                  <a:schemeClr val="bg1"/>
                </a:solidFill>
                <a:latin typeface="Montserrat" panose="00000500000000000000" pitchFamily="50" charset="0"/>
              </a:rPr>
              <a:t>Is it </a:t>
            </a:r>
            <a:r>
              <a:rPr lang="en-US" sz="1100" b="1" dirty="0">
                <a:solidFill>
                  <a:schemeClr val="bg1"/>
                </a:solidFill>
                <a:latin typeface="Montserrat" panose="00000500000000000000" pitchFamily="50" charset="0"/>
              </a:rPr>
              <a:t>useful?</a:t>
            </a:r>
          </a:p>
        </p:txBody>
      </p:sp>
      <p:sp>
        <p:nvSpPr>
          <p:cNvPr id="89" name="Content Placeholder 4">
            <a:extLst>
              <a:ext uri="{FF2B5EF4-FFF2-40B4-BE49-F238E27FC236}">
                <a16:creationId xmlns:a16="http://schemas.microsoft.com/office/drawing/2014/main" id="{B7476961-A470-9830-5B47-D7DD105F99A0}"/>
              </a:ext>
            </a:extLst>
          </p:cNvPr>
          <p:cNvSpPr txBox="1">
            <a:spLocks/>
          </p:cNvSpPr>
          <p:nvPr/>
        </p:nvSpPr>
        <p:spPr>
          <a:xfrm>
            <a:off x="9050703" y="5451088"/>
            <a:ext cx="1446809" cy="237475"/>
          </a:xfrm>
          <a:prstGeom prst="rect">
            <a:avLst/>
          </a:prstGeom>
        </p:spPr>
        <p:txBody>
          <a:bodyPr lIns="9144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100" dirty="0">
                <a:solidFill>
                  <a:schemeClr val="bg1"/>
                </a:solidFill>
                <a:latin typeface="Montserrat" panose="00000500000000000000" pitchFamily="50" charset="0"/>
              </a:rPr>
              <a:t>Is it </a:t>
            </a:r>
            <a:r>
              <a:rPr lang="en-US" sz="1100" b="1" dirty="0">
                <a:solidFill>
                  <a:schemeClr val="bg1"/>
                </a:solidFill>
                <a:latin typeface="Montserrat" panose="00000500000000000000" pitchFamily="50" charset="0"/>
              </a:rPr>
              <a:t>noteworthy?</a:t>
            </a:r>
          </a:p>
        </p:txBody>
      </p:sp>
      <p:cxnSp>
        <p:nvCxnSpPr>
          <p:cNvPr id="83" name="Straight Connector 82">
            <a:extLst>
              <a:ext uri="{FF2B5EF4-FFF2-40B4-BE49-F238E27FC236}">
                <a16:creationId xmlns:a16="http://schemas.microsoft.com/office/drawing/2014/main" id="{FD9BBD46-22B6-C649-1BE5-BB1AFAC0572F}"/>
              </a:ext>
            </a:extLst>
          </p:cNvPr>
          <p:cNvCxnSpPr>
            <a:cxnSpLocks/>
          </p:cNvCxnSpPr>
          <p:nvPr/>
        </p:nvCxnSpPr>
        <p:spPr>
          <a:xfrm flipH="1">
            <a:off x="10803577" y="3597279"/>
            <a:ext cx="0" cy="734892"/>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6E1A22-452F-8BCA-D5A0-52EFAD2E8C5B}"/>
              </a:ext>
            </a:extLst>
          </p:cNvPr>
          <p:cNvCxnSpPr>
            <a:cxnSpLocks/>
          </p:cNvCxnSpPr>
          <p:nvPr/>
        </p:nvCxnSpPr>
        <p:spPr>
          <a:xfrm flipH="1">
            <a:off x="11387610" y="3156042"/>
            <a:ext cx="0" cy="1176129"/>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A1CF740-824C-9C9E-BE5F-940B2890BE28}"/>
              </a:ext>
            </a:extLst>
          </p:cNvPr>
          <p:cNvCxnSpPr>
            <a:cxnSpLocks/>
          </p:cNvCxnSpPr>
          <p:nvPr/>
        </p:nvCxnSpPr>
        <p:spPr>
          <a:xfrm flipH="1">
            <a:off x="10215506" y="4048217"/>
            <a:ext cx="0" cy="283954"/>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3" name="Content Placeholder 4">
            <a:extLst>
              <a:ext uri="{FF2B5EF4-FFF2-40B4-BE49-F238E27FC236}">
                <a16:creationId xmlns:a16="http://schemas.microsoft.com/office/drawing/2014/main" id="{FBE574E0-1289-7C3D-6393-CC4EDE0CC740}"/>
              </a:ext>
            </a:extLst>
          </p:cNvPr>
          <p:cNvSpPr txBox="1">
            <a:spLocks/>
          </p:cNvSpPr>
          <p:nvPr/>
        </p:nvSpPr>
        <p:spPr>
          <a:xfrm>
            <a:off x="9631416" y="4999028"/>
            <a:ext cx="1446809" cy="237475"/>
          </a:xfrm>
          <a:prstGeom prst="rect">
            <a:avLst/>
          </a:prstGeom>
        </p:spPr>
        <p:txBody>
          <a:bodyPr lIns="9144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100" dirty="0">
                <a:solidFill>
                  <a:schemeClr val="bg1"/>
                </a:solidFill>
                <a:latin typeface="Montserrat" panose="00000500000000000000" pitchFamily="50" charset="0"/>
              </a:rPr>
              <a:t>Is it </a:t>
            </a:r>
            <a:r>
              <a:rPr lang="en-US" sz="1100" b="1" dirty="0">
                <a:solidFill>
                  <a:schemeClr val="bg1"/>
                </a:solidFill>
                <a:latin typeface="Montserrat" panose="00000500000000000000" pitchFamily="50" charset="0"/>
              </a:rPr>
              <a:t>interesting?</a:t>
            </a:r>
          </a:p>
        </p:txBody>
      </p:sp>
      <p:sp>
        <p:nvSpPr>
          <p:cNvPr id="106" name="Content Placeholder 4">
            <a:extLst>
              <a:ext uri="{FF2B5EF4-FFF2-40B4-BE49-F238E27FC236}">
                <a16:creationId xmlns:a16="http://schemas.microsoft.com/office/drawing/2014/main" id="{F6A36D24-2628-A6D3-E2D6-F4428EE26B2A}"/>
              </a:ext>
            </a:extLst>
          </p:cNvPr>
          <p:cNvSpPr txBox="1">
            <a:spLocks/>
          </p:cNvSpPr>
          <p:nvPr/>
        </p:nvSpPr>
        <p:spPr>
          <a:xfrm>
            <a:off x="8766351" y="3980618"/>
            <a:ext cx="1446809" cy="237475"/>
          </a:xfrm>
          <a:prstGeom prst="rect">
            <a:avLst/>
          </a:prstGeom>
        </p:spPr>
        <p:txBody>
          <a:bodyPr lIns="0" tIns="0" rIns="9144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200"/>
              </a:spcBef>
              <a:spcAft>
                <a:spcPts val="200"/>
              </a:spcAft>
              <a:buFont typeface="Arial" panose="020B0604020202020204" pitchFamily="34" charset="0"/>
              <a:buNone/>
            </a:pPr>
            <a:r>
              <a:rPr lang="en-US" sz="1100" dirty="0">
                <a:solidFill>
                  <a:schemeClr val="bg1"/>
                </a:solidFill>
                <a:latin typeface="Montserrat" panose="00000500000000000000" pitchFamily="50" charset="0"/>
              </a:rPr>
              <a:t>Is it </a:t>
            </a:r>
            <a:r>
              <a:rPr lang="en-US" sz="1100" b="1" dirty="0">
                <a:solidFill>
                  <a:schemeClr val="bg1"/>
                </a:solidFill>
                <a:latin typeface="Montserrat" panose="00000500000000000000" pitchFamily="50" charset="0"/>
              </a:rPr>
              <a:t>quantifiable?</a:t>
            </a:r>
          </a:p>
        </p:txBody>
      </p:sp>
      <p:sp>
        <p:nvSpPr>
          <p:cNvPr id="107" name="Content Placeholder 4">
            <a:extLst>
              <a:ext uri="{FF2B5EF4-FFF2-40B4-BE49-F238E27FC236}">
                <a16:creationId xmlns:a16="http://schemas.microsoft.com/office/drawing/2014/main" id="{250697AF-BBDC-C32A-D150-6820CA2C3138}"/>
              </a:ext>
            </a:extLst>
          </p:cNvPr>
          <p:cNvSpPr txBox="1">
            <a:spLocks/>
          </p:cNvSpPr>
          <p:nvPr/>
        </p:nvSpPr>
        <p:spPr>
          <a:xfrm>
            <a:off x="9165393" y="3528667"/>
            <a:ext cx="1638183" cy="237475"/>
          </a:xfrm>
          <a:prstGeom prst="rect">
            <a:avLst/>
          </a:prstGeom>
        </p:spPr>
        <p:txBody>
          <a:bodyPr lIns="0" tIns="0" rIns="9144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200"/>
              </a:spcBef>
              <a:spcAft>
                <a:spcPts val="200"/>
              </a:spcAft>
              <a:buFont typeface="Arial" panose="020B0604020202020204" pitchFamily="34" charset="0"/>
              <a:buNone/>
            </a:pPr>
            <a:r>
              <a:rPr lang="en-US" sz="1100" dirty="0">
                <a:solidFill>
                  <a:schemeClr val="bg1"/>
                </a:solidFill>
                <a:latin typeface="Montserrat" panose="00000500000000000000" pitchFamily="50" charset="0"/>
              </a:rPr>
              <a:t>Is it </a:t>
            </a:r>
            <a:r>
              <a:rPr lang="en-US" sz="1100" b="1" dirty="0">
                <a:solidFill>
                  <a:schemeClr val="bg1"/>
                </a:solidFill>
                <a:latin typeface="Montserrat" panose="00000500000000000000" pitchFamily="50" charset="0"/>
              </a:rPr>
              <a:t>understandable?</a:t>
            </a:r>
          </a:p>
        </p:txBody>
      </p:sp>
      <p:sp>
        <p:nvSpPr>
          <p:cNvPr id="108" name="Content Placeholder 4">
            <a:extLst>
              <a:ext uri="{FF2B5EF4-FFF2-40B4-BE49-F238E27FC236}">
                <a16:creationId xmlns:a16="http://schemas.microsoft.com/office/drawing/2014/main" id="{05CF9080-9E5A-809B-6805-9FC0A8987D76}"/>
              </a:ext>
            </a:extLst>
          </p:cNvPr>
          <p:cNvSpPr txBox="1">
            <a:spLocks/>
          </p:cNvSpPr>
          <p:nvPr/>
        </p:nvSpPr>
        <p:spPr>
          <a:xfrm>
            <a:off x="10090224" y="3086192"/>
            <a:ext cx="1297386" cy="237475"/>
          </a:xfrm>
          <a:prstGeom prst="rect">
            <a:avLst/>
          </a:prstGeom>
        </p:spPr>
        <p:txBody>
          <a:bodyPr lIns="0" tIns="0" rIns="9144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200"/>
              </a:spcBef>
              <a:spcAft>
                <a:spcPts val="200"/>
              </a:spcAft>
              <a:buFont typeface="Arial" panose="020B0604020202020204" pitchFamily="34" charset="0"/>
              <a:buNone/>
            </a:pPr>
            <a:r>
              <a:rPr lang="en-US" sz="1100" dirty="0">
                <a:solidFill>
                  <a:schemeClr val="bg1"/>
                </a:solidFill>
                <a:latin typeface="Montserrat" panose="00000500000000000000" pitchFamily="50" charset="0"/>
              </a:rPr>
              <a:t>Is it </a:t>
            </a:r>
            <a:r>
              <a:rPr lang="en-US" sz="1100" b="1" dirty="0">
                <a:solidFill>
                  <a:schemeClr val="bg1"/>
                </a:solidFill>
                <a:latin typeface="Montserrat" panose="00000500000000000000" pitchFamily="50" charset="0"/>
              </a:rPr>
              <a:t>engaging?</a:t>
            </a:r>
          </a:p>
        </p:txBody>
      </p:sp>
      <p:cxnSp>
        <p:nvCxnSpPr>
          <p:cNvPr id="113" name="Straight Connector 112">
            <a:extLst>
              <a:ext uri="{FF2B5EF4-FFF2-40B4-BE49-F238E27FC236}">
                <a16:creationId xmlns:a16="http://schemas.microsoft.com/office/drawing/2014/main" id="{1F398E75-A260-26C0-2579-0A9C3B89F32A}"/>
              </a:ext>
            </a:extLst>
          </p:cNvPr>
          <p:cNvCxnSpPr>
            <a:cxnSpLocks/>
          </p:cNvCxnSpPr>
          <p:nvPr/>
        </p:nvCxnSpPr>
        <p:spPr>
          <a:xfrm flipH="1">
            <a:off x="9631416" y="4900704"/>
            <a:ext cx="0" cy="283954"/>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3C95B4E-EBFC-046C-9CA0-37C9EE5C719B}"/>
              </a:ext>
            </a:extLst>
          </p:cNvPr>
          <p:cNvCxnSpPr>
            <a:cxnSpLocks/>
          </p:cNvCxnSpPr>
          <p:nvPr/>
        </p:nvCxnSpPr>
        <p:spPr>
          <a:xfrm flipH="1">
            <a:off x="9050703" y="4900704"/>
            <a:ext cx="0" cy="734892"/>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00818FA-AE55-9AFB-7DC1-4ED45DD2E55A}"/>
              </a:ext>
            </a:extLst>
          </p:cNvPr>
          <p:cNvCxnSpPr>
            <a:cxnSpLocks/>
          </p:cNvCxnSpPr>
          <p:nvPr/>
        </p:nvCxnSpPr>
        <p:spPr>
          <a:xfrm flipH="1">
            <a:off x="8469934" y="4900704"/>
            <a:ext cx="0" cy="1176129"/>
          </a:xfrm>
          <a:prstGeom prst="line">
            <a:avLst/>
          </a:prstGeom>
          <a:ln w="2540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31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ue&#10;&#10;Description automatically generated">
            <a:extLst>
              <a:ext uri="{FF2B5EF4-FFF2-40B4-BE49-F238E27FC236}">
                <a16:creationId xmlns:a16="http://schemas.microsoft.com/office/drawing/2014/main" id="{880B4BD1-5FEF-741F-4E7E-0A15CD304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0"/>
            <a:ext cx="12192000" cy="6858000"/>
          </a:xfrm>
          <a:prstGeom prst="rect">
            <a:avLst/>
          </a:prstGeom>
        </p:spPr>
      </p:pic>
      <p:sp>
        <p:nvSpPr>
          <p:cNvPr id="5" name="Title 10">
            <a:extLst>
              <a:ext uri="{FF2B5EF4-FFF2-40B4-BE49-F238E27FC236}">
                <a16:creationId xmlns:a16="http://schemas.microsoft.com/office/drawing/2014/main" id="{B85E9BEB-CB3B-B185-AAA5-E3E7E0B24946}"/>
              </a:ext>
            </a:extLst>
          </p:cNvPr>
          <p:cNvSpPr txBox="1">
            <a:spLocks/>
          </p:cNvSpPr>
          <p:nvPr/>
        </p:nvSpPr>
        <p:spPr>
          <a:xfrm>
            <a:off x="1866900" y="2809849"/>
            <a:ext cx="8458200" cy="755703"/>
          </a:xfrm>
          <a:prstGeom prst="rect">
            <a:avLst/>
          </a:prstGeom>
        </p:spPr>
        <p:txBody>
          <a:bodyPr lIns="0" r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Montserrat Black" panose="00000A00000000000000" pitchFamily="50" charset="0"/>
              </a:rPr>
              <a:t>VALUE PROPOSITION</a:t>
            </a:r>
          </a:p>
        </p:txBody>
      </p:sp>
      <p:sp>
        <p:nvSpPr>
          <p:cNvPr id="6" name="Title 10">
            <a:extLst>
              <a:ext uri="{FF2B5EF4-FFF2-40B4-BE49-F238E27FC236}">
                <a16:creationId xmlns:a16="http://schemas.microsoft.com/office/drawing/2014/main" id="{4EE06EBF-944F-F5CD-45AF-93B1E92C1F77}"/>
              </a:ext>
            </a:extLst>
          </p:cNvPr>
          <p:cNvSpPr txBox="1">
            <a:spLocks/>
          </p:cNvSpPr>
          <p:nvPr/>
        </p:nvSpPr>
        <p:spPr>
          <a:xfrm>
            <a:off x="3925803" y="3683373"/>
            <a:ext cx="4340395" cy="426575"/>
          </a:xfrm>
          <a:prstGeom prst="rect">
            <a:avLst/>
          </a:prstGeom>
        </p:spPr>
        <p:txBody>
          <a:bodyPr lIns="0" r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Montserrat" panose="00000500000000000000" pitchFamily="50" charset="0"/>
              </a:rPr>
              <a:t>Presented by You Exec</a:t>
            </a:r>
          </a:p>
        </p:txBody>
      </p:sp>
      <p:sp>
        <p:nvSpPr>
          <p:cNvPr id="7" name="Graphic 2">
            <a:extLst>
              <a:ext uri="{FF2B5EF4-FFF2-40B4-BE49-F238E27FC236}">
                <a16:creationId xmlns:a16="http://schemas.microsoft.com/office/drawing/2014/main" id="{A9C7D2A4-6CD8-0084-860C-3F7320A31C73}"/>
              </a:ext>
            </a:extLst>
          </p:cNvPr>
          <p:cNvSpPr/>
          <p:nvPr/>
        </p:nvSpPr>
        <p:spPr>
          <a:xfrm rot="16200000">
            <a:off x="8381854" y="-742257"/>
            <a:ext cx="1822507" cy="3307022"/>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alpha val="30000"/>
                </a:schemeClr>
              </a:gs>
              <a:gs pos="0">
                <a:schemeClr val="bg1">
                  <a:alpha val="5000"/>
                </a:schemeClr>
              </a:gs>
            </a:gsLst>
            <a:lin ang="0" scaled="0"/>
          </a:gradFill>
          <a:ln w="3483" cap="flat">
            <a:noFill/>
            <a:prstDash val="solid"/>
            <a:miter/>
          </a:ln>
        </p:spPr>
        <p:txBody>
          <a:bodyPr rtlCol="0" anchor="ctr"/>
          <a:lstStyle/>
          <a:p>
            <a:endParaRPr lang="en-US"/>
          </a:p>
        </p:txBody>
      </p:sp>
      <p:sp>
        <p:nvSpPr>
          <p:cNvPr id="9" name="Oval 8">
            <a:extLst>
              <a:ext uri="{FF2B5EF4-FFF2-40B4-BE49-F238E27FC236}">
                <a16:creationId xmlns:a16="http://schemas.microsoft.com/office/drawing/2014/main" id="{E32DAE3E-D826-66C6-8F8D-9F81740B6179}"/>
              </a:ext>
            </a:extLst>
          </p:cNvPr>
          <p:cNvSpPr/>
          <p:nvPr/>
        </p:nvSpPr>
        <p:spPr>
          <a:xfrm>
            <a:off x="11360701" y="655408"/>
            <a:ext cx="1167100" cy="116710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69EA7D-5B3C-604C-FD7F-BA327B1ECF33}"/>
              </a:ext>
            </a:extLst>
          </p:cNvPr>
          <p:cNvSpPr/>
          <p:nvPr/>
        </p:nvSpPr>
        <p:spPr>
          <a:xfrm>
            <a:off x="-616058" y="3311552"/>
            <a:ext cx="1430078" cy="1430078"/>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2680C15-3DCF-D95F-10A0-A927B5E7BFE9}"/>
              </a:ext>
            </a:extLst>
          </p:cNvPr>
          <p:cNvCxnSpPr>
            <a:cxnSpLocks/>
          </p:cNvCxnSpPr>
          <p:nvPr/>
        </p:nvCxnSpPr>
        <p:spPr>
          <a:xfrm flipV="1">
            <a:off x="1663700" y="-114300"/>
            <a:ext cx="1936808" cy="1936808"/>
          </a:xfrm>
          <a:prstGeom prst="line">
            <a:avLst/>
          </a:prstGeom>
          <a:ln w="317500" cap="rnd">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553DFD-A028-4150-B8A9-0BF70563B5DB}"/>
              </a:ext>
            </a:extLst>
          </p:cNvPr>
          <p:cNvCxnSpPr/>
          <p:nvPr/>
        </p:nvCxnSpPr>
        <p:spPr>
          <a:xfrm flipV="1">
            <a:off x="10366897" y="3952789"/>
            <a:ext cx="1936808" cy="1936808"/>
          </a:xfrm>
          <a:prstGeom prst="line">
            <a:avLst/>
          </a:prstGeom>
          <a:ln w="317500" cap="rnd">
            <a:solidFill>
              <a:schemeClr val="bg1">
                <a:alpha val="32969"/>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28FC49B-E038-52E0-AB5A-4758248DC7D9}"/>
              </a:ext>
            </a:extLst>
          </p:cNvPr>
          <p:cNvCxnSpPr>
            <a:cxnSpLocks/>
          </p:cNvCxnSpPr>
          <p:nvPr/>
        </p:nvCxnSpPr>
        <p:spPr>
          <a:xfrm flipV="1">
            <a:off x="1502144" y="5675959"/>
            <a:ext cx="2364082" cy="2364082"/>
          </a:xfrm>
          <a:prstGeom prst="line">
            <a:avLst/>
          </a:prstGeom>
          <a:ln w="317500" cap="rnd">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D08B70C-A511-96C1-2C60-C93F3F20E8A5}"/>
              </a:ext>
            </a:extLst>
          </p:cNvPr>
          <p:cNvSpPr/>
          <p:nvPr/>
        </p:nvSpPr>
        <p:spPr>
          <a:xfrm>
            <a:off x="8394556" y="5012278"/>
            <a:ext cx="509172" cy="509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nut 3">
            <a:extLst>
              <a:ext uri="{FF2B5EF4-FFF2-40B4-BE49-F238E27FC236}">
                <a16:creationId xmlns:a16="http://schemas.microsoft.com/office/drawing/2014/main" id="{67C1A9E4-2AB1-7BA6-797E-B291B4C468AB}"/>
              </a:ext>
            </a:extLst>
          </p:cNvPr>
          <p:cNvSpPr/>
          <p:nvPr/>
        </p:nvSpPr>
        <p:spPr>
          <a:xfrm rot="4557997">
            <a:off x="290631" y="5264659"/>
            <a:ext cx="3584026" cy="3584026"/>
          </a:xfrm>
          <a:prstGeom prst="donut">
            <a:avLst>
              <a:gd name="adj" fmla="val 26126"/>
            </a:avLst>
          </a:prstGeom>
          <a:gradFill>
            <a:gsLst>
              <a:gs pos="100000">
                <a:schemeClr val="bg1">
                  <a:alpha val="21766"/>
                </a:schemeClr>
              </a:gs>
              <a:gs pos="0">
                <a:schemeClr val="bg1"/>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6449F605-AE41-7458-AB1C-E744F1A6D5A4}"/>
              </a:ext>
            </a:extLst>
          </p:cNvPr>
          <p:cNvSpPr/>
          <p:nvPr/>
        </p:nvSpPr>
        <p:spPr>
          <a:xfrm>
            <a:off x="559434" y="533400"/>
            <a:ext cx="509172" cy="509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73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0" fill="hold"/>
                                        <p:tgtEl>
                                          <p:spTgt spid="3"/>
                                        </p:tgtEl>
                                        <p:attrNameLst>
                                          <p:attrName>ppt_w</p:attrName>
                                        </p:attrNameLst>
                                      </p:cBhvr>
                                      <p:tavLst>
                                        <p:tav tm="0">
                                          <p:val>
                                            <p:strVal val="4/3*#ppt_w"/>
                                          </p:val>
                                        </p:tav>
                                        <p:tav tm="100000">
                                          <p:val>
                                            <p:strVal val="#ppt_w"/>
                                          </p:val>
                                        </p:tav>
                                      </p:tavLst>
                                    </p:anim>
                                    <p:anim calcmode="lin" valueType="num">
                                      <p:cBhvr>
                                        <p:cTn id="8" dur="5000" fill="hold"/>
                                        <p:tgtEl>
                                          <p:spTgt spid="3"/>
                                        </p:tgtEl>
                                        <p:attrNameLst>
                                          <p:attrName>ppt_h</p:attrName>
                                        </p:attrNameLst>
                                      </p:cBhvr>
                                      <p:tavLst>
                                        <p:tav tm="0">
                                          <p:val>
                                            <p:strVal val="4/3*#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childTnLst>
                                </p:cTn>
                              </p:par>
                              <p:par>
                                <p:cTn id="15" presetID="0" presetClass="path" presetSubtype="0" decel="50000" fill="hold" nodeType="withEffect">
                                  <p:stCondLst>
                                    <p:cond delay="0"/>
                                  </p:stCondLst>
                                  <p:childTnLst>
                                    <p:animMotion origin="layout" path="M -0.11381 0.19514 L 6.25E-7 4.07407E-6 " pathEditMode="relative" rAng="0" ptsTypes="AA">
                                      <p:cBhvr>
                                        <p:cTn id="16" dur="5000" fill="hold"/>
                                        <p:tgtEl>
                                          <p:spTgt spid="12"/>
                                        </p:tgtEl>
                                        <p:attrNameLst>
                                          <p:attrName>ppt_x</p:attrName>
                                          <p:attrName>ppt_y</p:attrName>
                                        </p:attrNameLst>
                                      </p:cBhvr>
                                      <p:rCtr x="5807" y="-10000"/>
                                    </p:animMotion>
                                  </p:childTnLst>
                                </p:cTn>
                              </p:par>
                              <p:par>
                                <p:cTn id="17" presetID="0" presetClass="path" presetSubtype="0" decel="50000" fill="hold" nodeType="withEffect">
                                  <p:stCondLst>
                                    <p:cond delay="0"/>
                                  </p:stCondLst>
                                  <p:childTnLst>
                                    <p:animMotion origin="layout" path="M -0.15886 0.28241 L 2.5E-6 -2.59259E-6 " pathEditMode="relative" rAng="0" ptsTypes="AA">
                                      <p:cBhvr>
                                        <p:cTn id="18" dur="5000" fill="hold"/>
                                        <p:tgtEl>
                                          <p:spTgt spid="13"/>
                                        </p:tgtEl>
                                        <p:attrNameLst>
                                          <p:attrName>ppt_x</p:attrName>
                                          <p:attrName>ppt_y</p:attrName>
                                        </p:attrNameLst>
                                      </p:cBhvr>
                                      <p:rCtr x="7943" y="-14120"/>
                                    </p:animMotion>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childTnLst>
                                </p:cTn>
                              </p:par>
                              <p:par>
                                <p:cTn id="22" presetID="0" presetClass="path" presetSubtype="0" decel="50000" fill="hold" nodeType="withEffect">
                                  <p:stCondLst>
                                    <p:cond delay="0"/>
                                  </p:stCondLst>
                                  <p:childTnLst>
                                    <p:animMotion origin="layout" path="M 0.2112 -0.38009 L 4.16667E-6 0 " pathEditMode="relative" rAng="0" ptsTypes="AA">
                                      <p:cBhvr>
                                        <p:cTn id="23" dur="10000" fill="hold"/>
                                        <p:tgtEl>
                                          <p:spTgt spid="14"/>
                                        </p:tgtEl>
                                        <p:attrNameLst>
                                          <p:attrName>ppt_x</p:attrName>
                                          <p:attrName>ppt_y</p:attrName>
                                        </p:attrNameLst>
                                      </p:cBhvr>
                                      <p:rCtr x="-10755" y="19005"/>
                                    </p:animMotion>
                                  </p:childTnLst>
                                </p:cTn>
                              </p:par>
                              <p:par>
                                <p:cTn id="24" presetID="23" presetClass="entr" presetSubtype="288" fill="hold" grpId="1"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0" fill="hold"/>
                                        <p:tgtEl>
                                          <p:spTgt spid="4"/>
                                        </p:tgtEl>
                                        <p:attrNameLst>
                                          <p:attrName>ppt_w</p:attrName>
                                        </p:attrNameLst>
                                      </p:cBhvr>
                                      <p:tavLst>
                                        <p:tav tm="0">
                                          <p:val>
                                            <p:strVal val="4/3*#ppt_w"/>
                                          </p:val>
                                        </p:tav>
                                        <p:tav tm="100000">
                                          <p:val>
                                            <p:strVal val="#ppt_w"/>
                                          </p:val>
                                        </p:tav>
                                      </p:tavLst>
                                    </p:anim>
                                    <p:anim calcmode="lin" valueType="num">
                                      <p:cBhvr>
                                        <p:cTn id="27" dur="5000" fill="hold"/>
                                        <p:tgtEl>
                                          <p:spTgt spid="4"/>
                                        </p:tgtEl>
                                        <p:attrNameLst>
                                          <p:attrName>ppt_h</p:attrName>
                                        </p:attrNameLst>
                                      </p:cBhvr>
                                      <p:tavLst>
                                        <p:tav tm="0">
                                          <p:val>
                                            <p:strVal val="4/3*#ppt_h"/>
                                          </p:val>
                                        </p:tav>
                                        <p:tav tm="100000">
                                          <p:val>
                                            <p:strVal val="#ppt_h"/>
                                          </p:val>
                                        </p:tav>
                                      </p:tavLst>
                                    </p:anim>
                                  </p:childTnLst>
                                </p:cTn>
                              </p:par>
                              <p:par>
                                <p:cTn id="28" presetID="8" presetClass="emph" presetSubtype="0" repeatCount="indefinite" fill="hold" grpId="0" nodeType="withEffect">
                                  <p:stCondLst>
                                    <p:cond delay="0"/>
                                  </p:stCondLst>
                                  <p:endCondLst>
                                    <p:cond evt="onNext" delay="0">
                                      <p:tgtEl>
                                        <p:sldTgt/>
                                      </p:tgtEl>
                                    </p:cond>
                                  </p:endCondLst>
                                  <p:childTnLst>
                                    <p:animRot by="21600000">
                                      <p:cBhvr>
                                        <p:cTn id="29" dur="10000" fill="hold"/>
                                        <p:tgtEl>
                                          <p:spTgt spid="4"/>
                                        </p:tgtEl>
                                        <p:attrNameLst>
                                          <p:attrName>r</p:attrName>
                                        </p:attrNameLst>
                                      </p:cBhvr>
                                    </p:animRot>
                                  </p:childTnLst>
                                </p:cTn>
                              </p:par>
                              <p:par>
                                <p:cTn id="30" presetID="6" presetClass="emph" presetSubtype="0" repeatCount="indefinite" autoRev="1" fill="hold" grpId="0" nodeType="withEffect">
                                  <p:stCondLst>
                                    <p:cond delay="0"/>
                                  </p:stCondLst>
                                  <p:endCondLst>
                                    <p:cond evt="onNext" delay="0">
                                      <p:tgtEl>
                                        <p:sldTgt/>
                                      </p:tgtEl>
                                    </p:cond>
                                  </p:endCondLst>
                                  <p:childTnLst>
                                    <p:animScale>
                                      <p:cBhvr>
                                        <p:cTn id="31" dur="5000" fill="hold"/>
                                        <p:tgtEl>
                                          <p:spTgt spid="7"/>
                                        </p:tgtEl>
                                      </p:cBhvr>
                                      <p:by x="130000" y="130000"/>
                                    </p:animScale>
                                  </p:childTnLst>
                                </p:cTn>
                              </p:par>
                              <p:par>
                                <p:cTn id="32" presetID="47" presetClass="entr" presetSubtype="0" fill="hold" grpId="0" nodeType="withEffect">
                                  <p:stCondLst>
                                    <p:cond delay="25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anim calcmode="lin" valueType="num">
                                      <p:cBhvr>
                                        <p:cTn id="35" dur="2000" fill="hold"/>
                                        <p:tgtEl>
                                          <p:spTgt spid="10"/>
                                        </p:tgtEl>
                                        <p:attrNameLst>
                                          <p:attrName>ppt_x</p:attrName>
                                        </p:attrNameLst>
                                      </p:cBhvr>
                                      <p:tavLst>
                                        <p:tav tm="0">
                                          <p:val>
                                            <p:strVal val="#ppt_x"/>
                                          </p:val>
                                        </p:tav>
                                        <p:tav tm="100000">
                                          <p:val>
                                            <p:strVal val="#ppt_x"/>
                                          </p:val>
                                        </p:tav>
                                      </p:tavLst>
                                    </p:anim>
                                    <p:anim calcmode="lin" valueType="num">
                                      <p:cBhvr>
                                        <p:cTn id="36" dur="2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30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2000"/>
                                        <p:tgtEl>
                                          <p:spTgt spid="9"/>
                                        </p:tgtEl>
                                      </p:cBhvr>
                                    </p:animEffect>
                                    <p:anim calcmode="lin" valueType="num">
                                      <p:cBhvr>
                                        <p:cTn id="40" dur="2000" fill="hold"/>
                                        <p:tgtEl>
                                          <p:spTgt spid="9"/>
                                        </p:tgtEl>
                                        <p:attrNameLst>
                                          <p:attrName>ppt_x</p:attrName>
                                        </p:attrNameLst>
                                      </p:cBhvr>
                                      <p:tavLst>
                                        <p:tav tm="0">
                                          <p:val>
                                            <p:strVal val="#ppt_x"/>
                                          </p:val>
                                        </p:tav>
                                        <p:tav tm="100000">
                                          <p:val>
                                            <p:strVal val="#ppt_x"/>
                                          </p:val>
                                        </p:tav>
                                      </p:tavLst>
                                    </p:anim>
                                    <p:anim calcmode="lin" valueType="num">
                                      <p:cBhvr>
                                        <p:cTn id="41" dur="2000" fill="hold"/>
                                        <p:tgtEl>
                                          <p:spTgt spid="9"/>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childTnLst>
                                </p:cTn>
                              </p:par>
                              <p:par>
                                <p:cTn id="45" presetID="0" presetClass="path" presetSubtype="0" repeatCount="indefinite" autoRev="1" fill="hold" grpId="1" nodeType="withEffect">
                                  <p:stCondLst>
                                    <p:cond delay="0"/>
                                  </p:stCondLst>
                                  <p:endCondLst>
                                    <p:cond evt="onNext" delay="0">
                                      <p:tgtEl>
                                        <p:sldTgt/>
                                      </p:tgtEl>
                                    </p:cond>
                                  </p:endCondLst>
                                  <p:childTnLst>
                                    <p:animMotion origin="layout" path="M 5E-6 0.05973 L 5E-6 -4.07407E-6 " pathEditMode="relative" rAng="0" ptsTypes="AA">
                                      <p:cBhvr>
                                        <p:cTn id="46" dur="5000" fill="hold"/>
                                        <p:tgtEl>
                                          <p:spTgt spid="21"/>
                                        </p:tgtEl>
                                        <p:attrNameLst>
                                          <p:attrName>ppt_x</p:attrName>
                                          <p:attrName>ppt_y</p:attrName>
                                        </p:attrNameLst>
                                      </p:cBhvr>
                                      <p:rCtr x="0" y="-2986"/>
                                    </p:animMotion>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childTnLst>
                                </p:cTn>
                              </p:par>
                              <p:par>
                                <p:cTn id="50" presetID="0" presetClass="path" presetSubtype="0" repeatCount="indefinite" autoRev="1" fill="hold" grpId="1" nodeType="withEffect">
                                  <p:stCondLst>
                                    <p:cond delay="0"/>
                                  </p:stCondLst>
                                  <p:endCondLst>
                                    <p:cond evt="onNext" delay="0">
                                      <p:tgtEl>
                                        <p:sldTgt/>
                                      </p:tgtEl>
                                    </p:cond>
                                  </p:endCondLst>
                                  <p:childTnLst>
                                    <p:animMotion origin="layout" path="M 3.33333E-6 0.05973 L 3.33333E-6 -4.81481E-6 " pathEditMode="relative" rAng="0" ptsTypes="AA">
                                      <p:cBhvr>
                                        <p:cTn id="51" dur="5000" fill="hold"/>
                                        <p:tgtEl>
                                          <p:spTgt spid="28"/>
                                        </p:tgtEl>
                                        <p:attrNameLst>
                                          <p:attrName>ppt_x</p:attrName>
                                          <p:attrName>ppt_y</p:attrName>
                                        </p:attrNameLst>
                                      </p:cBhvr>
                                      <p:rCtr x="0" y="-2986"/>
                                    </p:animMotion>
                                  </p:childTnLst>
                                </p:cTn>
                              </p:par>
                              <p:par>
                                <p:cTn id="52" presetID="16" presetClass="entr" presetSubtype="37" fill="hold" grpId="0" nodeType="withEffect">
                                  <p:stCondLst>
                                    <p:cond delay="1500"/>
                                  </p:stCondLst>
                                  <p:childTnLst>
                                    <p:set>
                                      <p:cBhvr>
                                        <p:cTn id="53" dur="1" fill="hold">
                                          <p:stCondLst>
                                            <p:cond delay="0"/>
                                          </p:stCondLst>
                                        </p:cTn>
                                        <p:tgtEl>
                                          <p:spTgt spid="5"/>
                                        </p:tgtEl>
                                        <p:attrNameLst>
                                          <p:attrName>style.visibility</p:attrName>
                                        </p:attrNameLst>
                                      </p:cBhvr>
                                      <p:to>
                                        <p:strVal val="visible"/>
                                      </p:to>
                                    </p:set>
                                    <p:animEffect transition="in" filter="barn(outVertical)">
                                      <p:cBhvr>
                                        <p:cTn id="54" dur="2500"/>
                                        <p:tgtEl>
                                          <p:spTgt spid="5"/>
                                        </p:tgtEl>
                                      </p:cBhvr>
                                    </p:animEffect>
                                  </p:childTnLst>
                                </p:cTn>
                              </p:par>
                              <p:par>
                                <p:cTn id="55" presetID="12" presetClass="entr" presetSubtype="1" fill="hold" grpId="0" nodeType="withEffect">
                                  <p:stCondLst>
                                    <p:cond delay="350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1500"/>
                                        <p:tgtEl>
                                          <p:spTgt spid="6"/>
                                        </p:tgtEl>
                                        <p:attrNameLst>
                                          <p:attrName>ppt_y</p:attrName>
                                        </p:attrNameLst>
                                      </p:cBhvr>
                                      <p:tavLst>
                                        <p:tav tm="0">
                                          <p:val>
                                            <p:strVal val="#ppt_y-#ppt_h*1.125000"/>
                                          </p:val>
                                        </p:tav>
                                        <p:tav tm="100000">
                                          <p:val>
                                            <p:strVal val="#ppt_y"/>
                                          </p:val>
                                        </p:tav>
                                      </p:tavLst>
                                    </p:anim>
                                    <p:animEffect transition="in" filter="wipe(down)">
                                      <p:cBhvr>
                                        <p:cTn id="58"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9" grpId="0" animBg="1"/>
      <p:bldP spid="10" grpId="0" animBg="1"/>
      <p:bldP spid="21" grpId="0" animBg="1"/>
      <p:bldP spid="21" grpId="1" animBg="1"/>
      <p:bldP spid="4" grpId="0" animBg="1"/>
      <p:bldP spid="4" grpId="1" animBg="1"/>
      <p:bldP spid="28" grpId="0" animBg="1"/>
      <p:bldP spid="28"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Graphic 2">
            <a:extLst>
              <a:ext uri="{FF2B5EF4-FFF2-40B4-BE49-F238E27FC236}">
                <a16:creationId xmlns:a16="http://schemas.microsoft.com/office/drawing/2014/main" id="{21BBAA28-5B01-73D6-808C-53C1A3E0B7F7}"/>
              </a:ext>
            </a:extLst>
          </p:cNvPr>
          <p:cNvSpPr>
            <a:spLocks/>
          </p:cNvSpPr>
          <p:nvPr/>
        </p:nvSpPr>
        <p:spPr>
          <a:xfrm rot="10800000">
            <a:off x="0" y="330200"/>
            <a:ext cx="1651314" cy="2996386"/>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accent1">
                  <a:lumMod val="20000"/>
                  <a:lumOff val="80000"/>
                  <a:alpha val="10000"/>
                </a:schemeClr>
              </a:gs>
              <a:gs pos="100000">
                <a:schemeClr val="accent1">
                  <a:lumMod val="20000"/>
                  <a:lumOff val="80000"/>
                  <a:alpha val="25000"/>
                </a:schemeClr>
              </a:gs>
            </a:gsLst>
            <a:lin ang="5400000" scaled="0"/>
          </a:gradFill>
          <a:ln w="3483" cap="flat">
            <a:noFill/>
            <a:prstDash val="solid"/>
            <a:miter/>
          </a:ln>
        </p:spPr>
        <p:txBody>
          <a:bodyPr rtlCol="0" anchor="ctr"/>
          <a:lstStyle/>
          <a:p>
            <a:endParaRPr lang="en-US"/>
          </a:p>
        </p:txBody>
      </p:sp>
      <p:sp>
        <p:nvSpPr>
          <p:cNvPr id="37" name="Graphic 2">
            <a:extLst>
              <a:ext uri="{FF2B5EF4-FFF2-40B4-BE49-F238E27FC236}">
                <a16:creationId xmlns:a16="http://schemas.microsoft.com/office/drawing/2014/main" id="{F85412FE-998D-3561-2A63-3286E89C99E6}"/>
              </a:ext>
            </a:extLst>
          </p:cNvPr>
          <p:cNvSpPr>
            <a:spLocks/>
          </p:cNvSpPr>
          <p:nvPr/>
        </p:nvSpPr>
        <p:spPr>
          <a:xfrm rot="16200000">
            <a:off x="10124125" y="-864864"/>
            <a:ext cx="2123548" cy="3853276"/>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accent1">
                  <a:lumMod val="20000"/>
                  <a:lumOff val="80000"/>
                  <a:alpha val="10000"/>
                </a:schemeClr>
              </a:gs>
              <a:gs pos="100000">
                <a:schemeClr val="accent1">
                  <a:lumMod val="20000"/>
                  <a:lumOff val="80000"/>
                  <a:alpha val="25000"/>
                </a:schemeClr>
              </a:gs>
            </a:gsLst>
            <a:lin ang="5400000" scaled="0"/>
          </a:gradFill>
          <a:ln w="3483" cap="flat">
            <a:noFill/>
            <a:prstDash val="solid"/>
            <a:miter/>
          </a:ln>
        </p:spPr>
        <p:txBody>
          <a:bodyPr rtlCol="0" anchor="ctr"/>
          <a:lstStyle/>
          <a:p>
            <a:endParaRPr lang="en-US"/>
          </a:p>
        </p:txBody>
      </p:sp>
      <p:sp>
        <p:nvSpPr>
          <p:cNvPr id="36" name="Oval 35">
            <a:extLst>
              <a:ext uri="{FF2B5EF4-FFF2-40B4-BE49-F238E27FC236}">
                <a16:creationId xmlns:a16="http://schemas.microsoft.com/office/drawing/2014/main" id="{D1BF0E3E-0B8F-2410-6F16-7C945F7272D6}"/>
              </a:ext>
            </a:extLst>
          </p:cNvPr>
          <p:cNvSpPr>
            <a:spLocks/>
          </p:cNvSpPr>
          <p:nvPr/>
        </p:nvSpPr>
        <p:spPr>
          <a:xfrm>
            <a:off x="4326468" y="5412456"/>
            <a:ext cx="3539065" cy="3539065"/>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D1CB4B9-E982-EBD0-17D0-15D9A19C254F}"/>
              </a:ext>
            </a:extLst>
          </p:cNvPr>
          <p:cNvSpPr>
            <a:spLocks/>
          </p:cNvSpPr>
          <p:nvPr/>
        </p:nvSpPr>
        <p:spPr>
          <a:xfrm>
            <a:off x="6286500" y="1958655"/>
            <a:ext cx="5372100" cy="1026134"/>
          </a:xfrm>
          <a:prstGeom prst="rect">
            <a:avLst/>
          </a:prstGeom>
          <a:gradFill>
            <a:gsLst>
              <a:gs pos="0">
                <a:schemeClr val="tx2">
                  <a:lumMod val="20000"/>
                  <a:lumOff val="80000"/>
                  <a:alpha val="50000"/>
                </a:schemeClr>
              </a:gs>
              <a:gs pos="100000">
                <a:schemeClr val="tx2">
                  <a:lumMod val="20000"/>
                  <a:lumOff val="8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629419-9188-E556-C838-6F1122F97595}"/>
              </a:ext>
            </a:extLst>
          </p:cNvPr>
          <p:cNvSpPr>
            <a:spLocks/>
          </p:cNvSpPr>
          <p:nvPr/>
        </p:nvSpPr>
        <p:spPr>
          <a:xfrm>
            <a:off x="533400" y="1958655"/>
            <a:ext cx="5372100" cy="1026134"/>
          </a:xfrm>
          <a:prstGeom prst="rect">
            <a:avLst/>
          </a:prstGeom>
          <a:gradFill>
            <a:gsLst>
              <a:gs pos="0">
                <a:schemeClr val="tx2">
                  <a:lumMod val="20000"/>
                  <a:lumOff val="80000"/>
                  <a:alpha val="50000"/>
                </a:schemeClr>
              </a:gs>
              <a:gs pos="100000">
                <a:schemeClr val="tx2">
                  <a:lumMod val="20000"/>
                  <a:lumOff val="8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00D8F805-4AB3-3B4F-3C71-84B0C6C1F1B3}"/>
              </a:ext>
            </a:extLst>
          </p:cNvPr>
          <p:cNvSpPr txBox="1">
            <a:spLocks/>
          </p:cNvSpPr>
          <p:nvPr/>
        </p:nvSpPr>
        <p:spPr>
          <a:xfrm>
            <a:off x="727596" y="2304853"/>
            <a:ext cx="3752359" cy="234158"/>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60000"/>
                    <a:lumOff val="40000"/>
                  </a:schemeClr>
                </a:solidFill>
              </a:rPr>
              <a:t>Who is typical customer for your product/service and what job(s) he/she is trying to get done?</a:t>
            </a:r>
          </a:p>
        </p:txBody>
      </p:sp>
      <p:sp>
        <p:nvSpPr>
          <p:cNvPr id="10" name="Content Placeholder 2">
            <a:extLst>
              <a:ext uri="{FF2B5EF4-FFF2-40B4-BE49-F238E27FC236}">
                <a16:creationId xmlns:a16="http://schemas.microsoft.com/office/drawing/2014/main" id="{D86E88CB-5A5A-5BC4-AB5A-605740B13D7B}"/>
              </a:ext>
            </a:extLst>
          </p:cNvPr>
          <p:cNvSpPr txBox="1">
            <a:spLocks/>
          </p:cNvSpPr>
          <p:nvPr/>
        </p:nvSpPr>
        <p:spPr>
          <a:xfrm>
            <a:off x="727595" y="2072644"/>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tx2"/>
                </a:solidFill>
              </a:rPr>
              <a:t>Characteristics &amp; jobs to be done</a:t>
            </a:r>
          </a:p>
        </p:txBody>
      </p:sp>
      <p:sp>
        <p:nvSpPr>
          <p:cNvPr id="14" name="Content Placeholder 2">
            <a:extLst>
              <a:ext uri="{FF2B5EF4-FFF2-40B4-BE49-F238E27FC236}">
                <a16:creationId xmlns:a16="http://schemas.microsoft.com/office/drawing/2014/main" id="{BD06C919-E0F9-3C3D-4883-08621925B1B3}"/>
              </a:ext>
            </a:extLst>
          </p:cNvPr>
          <p:cNvSpPr txBox="1">
            <a:spLocks/>
          </p:cNvSpPr>
          <p:nvPr/>
        </p:nvSpPr>
        <p:spPr>
          <a:xfrm>
            <a:off x="6480696" y="2304853"/>
            <a:ext cx="3752359" cy="234158"/>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60000"/>
                    <a:lumOff val="40000"/>
                  </a:schemeClr>
                </a:solidFill>
              </a:rPr>
              <a:t>The approach(es) your customer is currently taking to get their job(s) done, including the tools they are using</a:t>
            </a:r>
          </a:p>
        </p:txBody>
      </p:sp>
      <p:sp>
        <p:nvSpPr>
          <p:cNvPr id="15" name="Content Placeholder 2">
            <a:extLst>
              <a:ext uri="{FF2B5EF4-FFF2-40B4-BE49-F238E27FC236}">
                <a16:creationId xmlns:a16="http://schemas.microsoft.com/office/drawing/2014/main" id="{9A2FC8DE-E654-8365-116D-3B1305011F20}"/>
              </a:ext>
            </a:extLst>
          </p:cNvPr>
          <p:cNvSpPr txBox="1">
            <a:spLocks/>
          </p:cNvSpPr>
          <p:nvPr/>
        </p:nvSpPr>
        <p:spPr>
          <a:xfrm>
            <a:off x="6480695" y="2072644"/>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tx2"/>
                </a:solidFill>
              </a:rPr>
              <a:t>Alternatives</a:t>
            </a:r>
          </a:p>
        </p:txBody>
      </p:sp>
      <p:sp>
        <p:nvSpPr>
          <p:cNvPr id="16" name="Rectangle 15">
            <a:extLst>
              <a:ext uri="{FF2B5EF4-FFF2-40B4-BE49-F238E27FC236}">
                <a16:creationId xmlns:a16="http://schemas.microsoft.com/office/drawing/2014/main" id="{8ED014EA-5F3D-8244-6BE9-C29B60B7F048}"/>
              </a:ext>
            </a:extLst>
          </p:cNvPr>
          <p:cNvSpPr>
            <a:spLocks/>
          </p:cNvSpPr>
          <p:nvPr/>
        </p:nvSpPr>
        <p:spPr>
          <a:xfrm>
            <a:off x="6286500" y="3070458"/>
            <a:ext cx="5372100" cy="1026133"/>
          </a:xfrm>
          <a:prstGeom prst="rect">
            <a:avLst/>
          </a:prstGeom>
          <a:gradFill>
            <a:gsLst>
              <a:gs pos="0">
                <a:schemeClr val="tx2">
                  <a:lumMod val="20000"/>
                  <a:lumOff val="80000"/>
                  <a:alpha val="50000"/>
                </a:schemeClr>
              </a:gs>
              <a:gs pos="100000">
                <a:schemeClr val="tx2">
                  <a:lumMod val="20000"/>
                  <a:lumOff val="8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F9D53AF-AC92-14DF-867A-9001C38D2F30}"/>
              </a:ext>
            </a:extLst>
          </p:cNvPr>
          <p:cNvSpPr>
            <a:spLocks/>
          </p:cNvSpPr>
          <p:nvPr/>
        </p:nvSpPr>
        <p:spPr>
          <a:xfrm>
            <a:off x="533400" y="3070458"/>
            <a:ext cx="5372100" cy="1026133"/>
          </a:xfrm>
          <a:prstGeom prst="rect">
            <a:avLst/>
          </a:prstGeom>
          <a:gradFill>
            <a:gsLst>
              <a:gs pos="0">
                <a:schemeClr val="tx2">
                  <a:lumMod val="20000"/>
                  <a:lumOff val="80000"/>
                  <a:alpha val="50000"/>
                </a:schemeClr>
              </a:gs>
              <a:gs pos="100000">
                <a:schemeClr val="tx2">
                  <a:lumMod val="20000"/>
                  <a:lumOff val="8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78CBE75F-2E11-38F5-67F2-A492A4C412FF}"/>
              </a:ext>
            </a:extLst>
          </p:cNvPr>
          <p:cNvSpPr txBox="1">
            <a:spLocks/>
          </p:cNvSpPr>
          <p:nvPr/>
        </p:nvSpPr>
        <p:spPr>
          <a:xfrm>
            <a:off x="727596" y="3416656"/>
            <a:ext cx="3752359" cy="234158"/>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60000"/>
                    <a:lumOff val="40000"/>
                  </a:schemeClr>
                </a:solidFill>
              </a:rPr>
              <a:t>Why do your customers need to use your product/service in order to get their job(s) done?</a:t>
            </a:r>
          </a:p>
        </p:txBody>
      </p:sp>
      <p:sp>
        <p:nvSpPr>
          <p:cNvPr id="19" name="Content Placeholder 2">
            <a:extLst>
              <a:ext uri="{FF2B5EF4-FFF2-40B4-BE49-F238E27FC236}">
                <a16:creationId xmlns:a16="http://schemas.microsoft.com/office/drawing/2014/main" id="{F3F132E5-DD6C-6E75-A173-1B3E5B943B92}"/>
              </a:ext>
            </a:extLst>
          </p:cNvPr>
          <p:cNvSpPr txBox="1">
            <a:spLocks/>
          </p:cNvSpPr>
          <p:nvPr/>
        </p:nvSpPr>
        <p:spPr>
          <a:xfrm>
            <a:off x="727595" y="3184447"/>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tx2"/>
                </a:solidFill>
              </a:rPr>
              <a:t>Problems &amp; needs</a:t>
            </a:r>
          </a:p>
        </p:txBody>
      </p:sp>
      <p:sp>
        <p:nvSpPr>
          <p:cNvPr id="20" name="Content Placeholder 2">
            <a:extLst>
              <a:ext uri="{FF2B5EF4-FFF2-40B4-BE49-F238E27FC236}">
                <a16:creationId xmlns:a16="http://schemas.microsoft.com/office/drawing/2014/main" id="{0D70564C-BEB1-7681-9A82-95B859EB88EC}"/>
              </a:ext>
            </a:extLst>
          </p:cNvPr>
          <p:cNvSpPr txBox="1">
            <a:spLocks/>
          </p:cNvSpPr>
          <p:nvPr/>
        </p:nvSpPr>
        <p:spPr>
          <a:xfrm>
            <a:off x="6480696" y="3416656"/>
            <a:ext cx="3752359" cy="234158"/>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60000"/>
                    <a:lumOff val="40000"/>
                  </a:schemeClr>
                </a:solidFill>
              </a:rPr>
              <a:t>The essential elements that your product or service must have to meet your customer’s needs and solve their problem</a:t>
            </a:r>
          </a:p>
        </p:txBody>
      </p:sp>
      <p:sp>
        <p:nvSpPr>
          <p:cNvPr id="21" name="Content Placeholder 2">
            <a:extLst>
              <a:ext uri="{FF2B5EF4-FFF2-40B4-BE49-F238E27FC236}">
                <a16:creationId xmlns:a16="http://schemas.microsoft.com/office/drawing/2014/main" id="{65B79F22-9899-87AA-C978-8480894BCFEA}"/>
              </a:ext>
            </a:extLst>
          </p:cNvPr>
          <p:cNvSpPr txBox="1">
            <a:spLocks/>
          </p:cNvSpPr>
          <p:nvPr/>
        </p:nvSpPr>
        <p:spPr>
          <a:xfrm>
            <a:off x="6480695" y="3184446"/>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tx2"/>
                </a:solidFill>
              </a:rPr>
              <a:t>Key features</a:t>
            </a:r>
          </a:p>
        </p:txBody>
      </p:sp>
      <p:sp>
        <p:nvSpPr>
          <p:cNvPr id="22" name="Rectangle 21">
            <a:extLst>
              <a:ext uri="{FF2B5EF4-FFF2-40B4-BE49-F238E27FC236}">
                <a16:creationId xmlns:a16="http://schemas.microsoft.com/office/drawing/2014/main" id="{FEFA0A5D-013F-85F8-FFAA-B53CFF1AC624}"/>
              </a:ext>
            </a:extLst>
          </p:cNvPr>
          <p:cNvSpPr>
            <a:spLocks/>
          </p:cNvSpPr>
          <p:nvPr/>
        </p:nvSpPr>
        <p:spPr>
          <a:xfrm>
            <a:off x="6286500" y="4182261"/>
            <a:ext cx="5372100" cy="1026133"/>
          </a:xfrm>
          <a:prstGeom prst="rect">
            <a:avLst/>
          </a:prstGeom>
          <a:gradFill>
            <a:gsLst>
              <a:gs pos="0">
                <a:schemeClr val="tx2">
                  <a:lumMod val="20000"/>
                  <a:lumOff val="80000"/>
                  <a:alpha val="50000"/>
                </a:schemeClr>
              </a:gs>
              <a:gs pos="100000">
                <a:schemeClr val="tx2">
                  <a:lumMod val="20000"/>
                  <a:lumOff val="8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8E9D39-3C8A-A4AB-557F-663FC35C3A1C}"/>
              </a:ext>
            </a:extLst>
          </p:cNvPr>
          <p:cNvSpPr>
            <a:spLocks/>
          </p:cNvSpPr>
          <p:nvPr/>
        </p:nvSpPr>
        <p:spPr>
          <a:xfrm>
            <a:off x="533400" y="4182261"/>
            <a:ext cx="5372100" cy="1026133"/>
          </a:xfrm>
          <a:prstGeom prst="rect">
            <a:avLst/>
          </a:prstGeom>
          <a:gradFill>
            <a:gsLst>
              <a:gs pos="0">
                <a:schemeClr val="tx2">
                  <a:lumMod val="20000"/>
                  <a:lumOff val="80000"/>
                  <a:alpha val="50000"/>
                </a:schemeClr>
              </a:gs>
              <a:gs pos="100000">
                <a:schemeClr val="tx2">
                  <a:lumMod val="20000"/>
                  <a:lumOff val="8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9506F846-57F3-DE12-E9D6-B07E354B41EE}"/>
              </a:ext>
            </a:extLst>
          </p:cNvPr>
          <p:cNvSpPr txBox="1">
            <a:spLocks/>
          </p:cNvSpPr>
          <p:nvPr/>
        </p:nvSpPr>
        <p:spPr>
          <a:xfrm>
            <a:off x="727596" y="4528457"/>
            <a:ext cx="3752359" cy="234158"/>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60000"/>
                    <a:lumOff val="40000"/>
                  </a:schemeClr>
                </a:solidFill>
              </a:rPr>
              <a:t>How do your customers acquire your </a:t>
            </a:r>
            <a:br>
              <a:rPr lang="en-US" sz="900" dirty="0">
                <a:solidFill>
                  <a:schemeClr val="tx2">
                    <a:lumMod val="60000"/>
                    <a:lumOff val="40000"/>
                  </a:schemeClr>
                </a:solidFill>
              </a:rPr>
            </a:br>
            <a:r>
              <a:rPr lang="en-US" sz="900" dirty="0">
                <a:solidFill>
                  <a:schemeClr val="tx2">
                    <a:lumMod val="60000"/>
                    <a:lumOff val="40000"/>
                  </a:schemeClr>
                </a:solidFill>
              </a:rPr>
              <a:t>products/service?</a:t>
            </a:r>
          </a:p>
        </p:txBody>
      </p:sp>
      <p:sp>
        <p:nvSpPr>
          <p:cNvPr id="25" name="Content Placeholder 2">
            <a:extLst>
              <a:ext uri="{FF2B5EF4-FFF2-40B4-BE49-F238E27FC236}">
                <a16:creationId xmlns:a16="http://schemas.microsoft.com/office/drawing/2014/main" id="{BFF88E07-9F0A-F2CD-AC42-35BA2922D36D}"/>
              </a:ext>
            </a:extLst>
          </p:cNvPr>
          <p:cNvSpPr txBox="1">
            <a:spLocks/>
          </p:cNvSpPr>
          <p:nvPr/>
        </p:nvSpPr>
        <p:spPr>
          <a:xfrm>
            <a:off x="727595" y="4296249"/>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tx2"/>
                </a:solidFill>
              </a:rPr>
              <a:t>Channel</a:t>
            </a:r>
          </a:p>
        </p:txBody>
      </p:sp>
      <p:sp>
        <p:nvSpPr>
          <p:cNvPr id="26" name="Content Placeholder 2">
            <a:extLst>
              <a:ext uri="{FF2B5EF4-FFF2-40B4-BE49-F238E27FC236}">
                <a16:creationId xmlns:a16="http://schemas.microsoft.com/office/drawing/2014/main" id="{4C6F4135-5664-9F34-2988-052B95AF32CE}"/>
              </a:ext>
            </a:extLst>
          </p:cNvPr>
          <p:cNvSpPr txBox="1">
            <a:spLocks/>
          </p:cNvSpPr>
          <p:nvPr/>
        </p:nvSpPr>
        <p:spPr>
          <a:xfrm>
            <a:off x="6480696" y="4528457"/>
            <a:ext cx="3752359" cy="234158"/>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60000"/>
                    <a:lumOff val="40000"/>
                  </a:schemeClr>
                </a:solidFill>
              </a:rPr>
              <a:t>The value your channel will get by offering and selling </a:t>
            </a:r>
            <a:br>
              <a:rPr lang="en-US" sz="900" dirty="0">
                <a:solidFill>
                  <a:schemeClr val="tx2">
                    <a:lumMod val="60000"/>
                    <a:lumOff val="40000"/>
                  </a:schemeClr>
                </a:solidFill>
              </a:rPr>
            </a:br>
            <a:r>
              <a:rPr lang="en-US" sz="900" dirty="0">
                <a:solidFill>
                  <a:schemeClr val="tx2">
                    <a:lumMod val="60000"/>
                    <a:lumOff val="40000"/>
                  </a:schemeClr>
                </a:solidFill>
              </a:rPr>
              <a:t>your product</a:t>
            </a:r>
          </a:p>
        </p:txBody>
      </p:sp>
      <p:sp>
        <p:nvSpPr>
          <p:cNvPr id="27" name="Content Placeholder 2">
            <a:extLst>
              <a:ext uri="{FF2B5EF4-FFF2-40B4-BE49-F238E27FC236}">
                <a16:creationId xmlns:a16="http://schemas.microsoft.com/office/drawing/2014/main" id="{58978FCD-66FE-09E7-D8B2-A0A0E757150F}"/>
              </a:ext>
            </a:extLst>
          </p:cNvPr>
          <p:cNvSpPr txBox="1">
            <a:spLocks/>
          </p:cNvSpPr>
          <p:nvPr/>
        </p:nvSpPr>
        <p:spPr>
          <a:xfrm>
            <a:off x="6480695" y="4296248"/>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tx2"/>
                </a:solidFill>
              </a:rPr>
              <a:t>Value for the channel</a:t>
            </a:r>
          </a:p>
        </p:txBody>
      </p:sp>
      <p:sp>
        <p:nvSpPr>
          <p:cNvPr id="28" name="Rectangle 27">
            <a:extLst>
              <a:ext uri="{FF2B5EF4-FFF2-40B4-BE49-F238E27FC236}">
                <a16:creationId xmlns:a16="http://schemas.microsoft.com/office/drawing/2014/main" id="{0B21F2AE-C84A-2E16-5A78-D23FEC3894CF}"/>
              </a:ext>
            </a:extLst>
          </p:cNvPr>
          <p:cNvSpPr>
            <a:spLocks/>
          </p:cNvSpPr>
          <p:nvPr/>
        </p:nvSpPr>
        <p:spPr>
          <a:xfrm>
            <a:off x="6286500" y="5298465"/>
            <a:ext cx="5372100" cy="1026133"/>
          </a:xfrm>
          <a:prstGeom prst="rect">
            <a:avLst/>
          </a:prstGeom>
          <a:gradFill>
            <a:gsLst>
              <a:gs pos="0">
                <a:schemeClr val="tx2">
                  <a:lumMod val="20000"/>
                  <a:lumOff val="80000"/>
                  <a:alpha val="50000"/>
                </a:schemeClr>
              </a:gs>
              <a:gs pos="100000">
                <a:schemeClr val="tx2">
                  <a:lumMod val="20000"/>
                  <a:lumOff val="8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C9B0787-A3EF-88BA-2913-C3D1E6415B5D}"/>
              </a:ext>
            </a:extLst>
          </p:cNvPr>
          <p:cNvSpPr>
            <a:spLocks/>
          </p:cNvSpPr>
          <p:nvPr/>
        </p:nvSpPr>
        <p:spPr>
          <a:xfrm>
            <a:off x="533400" y="5298464"/>
            <a:ext cx="5372100" cy="1026133"/>
          </a:xfrm>
          <a:prstGeom prst="rect">
            <a:avLst/>
          </a:prstGeom>
          <a:gradFill>
            <a:gsLst>
              <a:gs pos="0">
                <a:schemeClr val="tx2">
                  <a:lumMod val="20000"/>
                  <a:lumOff val="80000"/>
                  <a:alpha val="50000"/>
                </a:schemeClr>
              </a:gs>
              <a:gs pos="100000">
                <a:schemeClr val="tx2">
                  <a:lumMod val="20000"/>
                  <a:lumOff val="80000"/>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2EB95E1E-0701-61E3-B5CC-87D1324BD198}"/>
              </a:ext>
            </a:extLst>
          </p:cNvPr>
          <p:cNvSpPr txBox="1">
            <a:spLocks/>
          </p:cNvSpPr>
          <p:nvPr/>
        </p:nvSpPr>
        <p:spPr>
          <a:xfrm>
            <a:off x="727596" y="5644663"/>
            <a:ext cx="3752359" cy="234158"/>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60000"/>
                    <a:lumOff val="40000"/>
                  </a:schemeClr>
                </a:solidFill>
              </a:rPr>
              <a:t>What does your customer do with the product to get real value?</a:t>
            </a:r>
          </a:p>
        </p:txBody>
      </p:sp>
      <p:sp>
        <p:nvSpPr>
          <p:cNvPr id="31" name="Content Placeholder 2">
            <a:extLst>
              <a:ext uri="{FF2B5EF4-FFF2-40B4-BE49-F238E27FC236}">
                <a16:creationId xmlns:a16="http://schemas.microsoft.com/office/drawing/2014/main" id="{0D8E483A-B8E0-7129-EFED-A92BB4A50287}"/>
              </a:ext>
            </a:extLst>
          </p:cNvPr>
          <p:cNvSpPr txBox="1">
            <a:spLocks/>
          </p:cNvSpPr>
          <p:nvPr/>
        </p:nvSpPr>
        <p:spPr>
          <a:xfrm>
            <a:off x="727595" y="5412456"/>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tx2"/>
                </a:solidFill>
              </a:rPr>
              <a:t>User experience</a:t>
            </a:r>
          </a:p>
        </p:txBody>
      </p:sp>
      <p:sp>
        <p:nvSpPr>
          <p:cNvPr id="32" name="Content Placeholder 2">
            <a:extLst>
              <a:ext uri="{FF2B5EF4-FFF2-40B4-BE49-F238E27FC236}">
                <a16:creationId xmlns:a16="http://schemas.microsoft.com/office/drawing/2014/main" id="{3FCC5647-883F-7AC2-80CF-186FD04B9763}"/>
              </a:ext>
            </a:extLst>
          </p:cNvPr>
          <p:cNvSpPr txBox="1">
            <a:spLocks/>
          </p:cNvSpPr>
          <p:nvPr/>
        </p:nvSpPr>
        <p:spPr>
          <a:xfrm>
            <a:off x="6480696" y="5644660"/>
            <a:ext cx="4473054" cy="234158"/>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60000"/>
                    <a:lumOff val="40000"/>
                  </a:schemeClr>
                </a:solidFill>
              </a:rPr>
              <a:t>The key things to measure to know if your customer is getting real value. These key metrics will help you to know if you’ve achieved Product-Market Fit</a:t>
            </a:r>
          </a:p>
        </p:txBody>
      </p:sp>
      <p:sp>
        <p:nvSpPr>
          <p:cNvPr id="33" name="Content Placeholder 2">
            <a:extLst>
              <a:ext uri="{FF2B5EF4-FFF2-40B4-BE49-F238E27FC236}">
                <a16:creationId xmlns:a16="http://schemas.microsoft.com/office/drawing/2014/main" id="{CF56B7FB-E282-D349-B024-6E0BF7875806}"/>
              </a:ext>
            </a:extLst>
          </p:cNvPr>
          <p:cNvSpPr txBox="1">
            <a:spLocks/>
          </p:cNvSpPr>
          <p:nvPr/>
        </p:nvSpPr>
        <p:spPr>
          <a:xfrm>
            <a:off x="6480695" y="5412460"/>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tx2"/>
                </a:solidFill>
              </a:rPr>
              <a:t>Key metrics</a:t>
            </a:r>
          </a:p>
        </p:txBody>
      </p:sp>
      <p:sp>
        <p:nvSpPr>
          <p:cNvPr id="2" name="Title 1">
            <a:extLst>
              <a:ext uri="{FF2B5EF4-FFF2-40B4-BE49-F238E27FC236}">
                <a16:creationId xmlns:a16="http://schemas.microsoft.com/office/drawing/2014/main" id="{1B189FB8-784B-018A-CDC1-06872302F31A}"/>
              </a:ext>
            </a:extLst>
          </p:cNvPr>
          <p:cNvSpPr>
            <a:spLocks noGrp="1"/>
          </p:cNvSpPr>
          <p:nvPr>
            <p:ph type="title"/>
          </p:nvPr>
        </p:nvSpPr>
        <p:spPr/>
        <p:txBody>
          <a:bodyPr/>
          <a:lstStyle/>
          <a:p>
            <a:pPr algn="ctr"/>
            <a:r>
              <a:rPr lang="en-US" dirty="0">
                <a:solidFill>
                  <a:schemeClr val="accent1"/>
                </a:solidFill>
              </a:rPr>
              <a:t>Product-Market</a:t>
            </a:r>
            <a:r>
              <a:rPr lang="en-US" dirty="0"/>
              <a:t> Fit</a:t>
            </a:r>
          </a:p>
        </p:txBody>
      </p:sp>
      <p:sp>
        <p:nvSpPr>
          <p:cNvPr id="5" name="Rectangle: Rounded Corners 4">
            <a:extLst>
              <a:ext uri="{FF2B5EF4-FFF2-40B4-BE49-F238E27FC236}">
                <a16:creationId xmlns:a16="http://schemas.microsoft.com/office/drawing/2014/main" id="{5406B623-BABA-4A48-CDAC-6B38DBEE338C}"/>
              </a:ext>
            </a:extLst>
          </p:cNvPr>
          <p:cNvSpPr/>
          <p:nvPr/>
        </p:nvSpPr>
        <p:spPr>
          <a:xfrm>
            <a:off x="533400" y="1420043"/>
            <a:ext cx="5372100"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Customer Segment:</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6" name="Rectangle: Rounded Corners 5">
            <a:extLst>
              <a:ext uri="{FF2B5EF4-FFF2-40B4-BE49-F238E27FC236}">
                <a16:creationId xmlns:a16="http://schemas.microsoft.com/office/drawing/2014/main" id="{B2BFA574-4F3D-3D22-0503-F2A267465FDA}"/>
              </a:ext>
            </a:extLst>
          </p:cNvPr>
          <p:cNvSpPr/>
          <p:nvPr/>
        </p:nvSpPr>
        <p:spPr>
          <a:xfrm>
            <a:off x="6286500" y="1420043"/>
            <a:ext cx="5372100"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rgbClr val="FFFFFF"/>
                </a:solidFill>
                <a:latin typeface="Montserrat" panose="00000500000000000000" pitchFamily="50" charset="0"/>
              </a:rPr>
              <a:t>Product or Service</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Tree>
    <p:extLst>
      <p:ext uri="{BB962C8B-B14F-4D97-AF65-F5344CB8AC3E}">
        <p14:creationId xmlns:p14="http://schemas.microsoft.com/office/powerpoint/2010/main" val="2345756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0EA1D1-F096-9C35-BF8C-0F8226D1D8E4}"/>
              </a:ext>
            </a:extLst>
          </p:cNvPr>
          <p:cNvSpPr/>
          <p:nvPr/>
        </p:nvSpPr>
        <p:spPr>
          <a:xfrm flipH="1">
            <a:off x="0" y="0"/>
            <a:ext cx="12192000" cy="6858000"/>
          </a:xfrm>
          <a:prstGeom prst="rect">
            <a:avLst/>
          </a:prstGeom>
          <a:gradFill>
            <a:gsLst>
              <a:gs pos="41000">
                <a:schemeClr val="bg1"/>
              </a:gs>
              <a:gs pos="98000">
                <a:schemeClr val="tx2">
                  <a:lumMod val="20000"/>
                  <a:lumOff val="80000"/>
                  <a:alpha val="1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277CC29-E014-CFEF-4C94-729A7BC8623A}"/>
              </a:ext>
            </a:extLst>
          </p:cNvPr>
          <p:cNvSpPr/>
          <p:nvPr/>
        </p:nvSpPr>
        <p:spPr>
          <a:xfrm>
            <a:off x="9813859" y="1975284"/>
            <a:ext cx="4542197" cy="4542197"/>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28A189D-E068-8945-83A0-CE96AE34C020}"/>
              </a:ext>
            </a:extLst>
          </p:cNvPr>
          <p:cNvSpPr/>
          <p:nvPr/>
        </p:nvSpPr>
        <p:spPr>
          <a:xfrm>
            <a:off x="533400" y="1447800"/>
            <a:ext cx="11125200" cy="4876800"/>
          </a:xfrm>
          <a:prstGeom prst="roundRect">
            <a:avLst>
              <a:gd name="adj" fmla="val 6846"/>
            </a:avLst>
          </a:prstGeom>
          <a:solidFill>
            <a:schemeClr val="bg1"/>
          </a:solidFill>
          <a:ln>
            <a:noFill/>
          </a:ln>
          <a:effectLst>
            <a:outerShdw blurRad="381000" dist="254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D17FDAF-0F8C-50FA-D467-C683B9E5E965}"/>
              </a:ext>
            </a:extLst>
          </p:cNvPr>
          <p:cNvSpPr/>
          <p:nvPr/>
        </p:nvSpPr>
        <p:spPr>
          <a:xfrm>
            <a:off x="533400" y="1447800"/>
            <a:ext cx="11125200" cy="4876800"/>
          </a:xfrm>
          <a:prstGeom prst="roundRect">
            <a:avLst>
              <a:gd name="adj" fmla="val 6846"/>
            </a:avLst>
          </a:prstGeom>
          <a:gradFill>
            <a:gsLst>
              <a:gs pos="100000">
                <a:schemeClr val="accent1">
                  <a:lumMod val="20000"/>
                  <a:lumOff val="80000"/>
                  <a:alpha val="2000"/>
                </a:schemeClr>
              </a:gs>
              <a:gs pos="0">
                <a:schemeClr val="accent1">
                  <a:lumMod val="20000"/>
                  <a:lumOff val="80000"/>
                  <a:alpha val="45000"/>
                </a:schemeClr>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raphic 2">
            <a:extLst>
              <a:ext uri="{FF2B5EF4-FFF2-40B4-BE49-F238E27FC236}">
                <a16:creationId xmlns:a16="http://schemas.microsoft.com/office/drawing/2014/main" id="{E711A691-A04A-7988-5CCC-A7B02AD90507}"/>
              </a:ext>
            </a:extLst>
          </p:cNvPr>
          <p:cNvSpPr>
            <a:spLocks/>
          </p:cNvSpPr>
          <p:nvPr/>
        </p:nvSpPr>
        <p:spPr>
          <a:xfrm rot="16200000">
            <a:off x="2450153" y="578816"/>
            <a:ext cx="2133659" cy="38716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1">
                  <a:alpha val="51289"/>
                </a:schemeClr>
              </a:gs>
              <a:gs pos="100000">
                <a:schemeClr val="bg1">
                  <a:alpha val="35000"/>
                </a:schemeClr>
              </a:gs>
            </a:gsLst>
            <a:lin ang="5400000" scaled="0"/>
          </a:gradFill>
          <a:ln w="3483"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589F596-8473-54A1-9686-BACA440B943F}"/>
              </a:ext>
            </a:extLst>
          </p:cNvPr>
          <p:cNvSpPr>
            <a:spLocks noGrp="1"/>
          </p:cNvSpPr>
          <p:nvPr>
            <p:ph type="title"/>
          </p:nvPr>
        </p:nvSpPr>
        <p:spPr/>
        <p:txBody>
          <a:bodyPr/>
          <a:lstStyle/>
          <a:p>
            <a:pPr algn="ctr"/>
            <a:r>
              <a:rPr lang="en-US" dirty="0"/>
              <a:t>Customer</a:t>
            </a:r>
            <a:r>
              <a:rPr lang="en-US" dirty="0">
                <a:solidFill>
                  <a:schemeClr val="accent1"/>
                </a:solidFill>
              </a:rPr>
              <a:t> Empathy Map</a:t>
            </a:r>
          </a:p>
        </p:txBody>
      </p:sp>
      <p:cxnSp>
        <p:nvCxnSpPr>
          <p:cNvPr id="241" name="Straight Connector 240">
            <a:extLst>
              <a:ext uri="{FF2B5EF4-FFF2-40B4-BE49-F238E27FC236}">
                <a16:creationId xmlns:a16="http://schemas.microsoft.com/office/drawing/2014/main" id="{643CE9AF-DCD8-F2C5-2974-732719B953AD}"/>
              </a:ext>
            </a:extLst>
          </p:cNvPr>
          <p:cNvCxnSpPr>
            <a:cxnSpLocks/>
          </p:cNvCxnSpPr>
          <p:nvPr/>
        </p:nvCxnSpPr>
        <p:spPr>
          <a:xfrm>
            <a:off x="586740" y="3087872"/>
            <a:ext cx="11018520" cy="0"/>
          </a:xfrm>
          <a:prstGeom prst="line">
            <a:avLst/>
          </a:prstGeom>
          <a:ln w="25400" cap="rnd">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0" name="Content Placeholder 2">
            <a:extLst>
              <a:ext uri="{FF2B5EF4-FFF2-40B4-BE49-F238E27FC236}">
                <a16:creationId xmlns:a16="http://schemas.microsoft.com/office/drawing/2014/main" id="{1EA6D852-E0D7-E414-8B38-BDB506E9C8FF}"/>
              </a:ext>
            </a:extLst>
          </p:cNvPr>
          <p:cNvSpPr txBox="1">
            <a:spLocks/>
          </p:cNvSpPr>
          <p:nvPr/>
        </p:nvSpPr>
        <p:spPr>
          <a:xfrm>
            <a:off x="870471" y="2030899"/>
            <a:ext cx="3752359" cy="73670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050" dirty="0">
                <a:solidFill>
                  <a:schemeClr val="tx2">
                    <a:lumMod val="75000"/>
                  </a:schemeClr>
                </a:solidFill>
              </a:rPr>
              <a:t>What friends say?</a:t>
            </a:r>
          </a:p>
          <a:p>
            <a:pPr marL="0" indent="0">
              <a:spcBef>
                <a:spcPts val="200"/>
              </a:spcBef>
              <a:spcAft>
                <a:spcPts val="200"/>
              </a:spcAft>
              <a:buFont typeface="Arial" panose="020B0604020202020204" pitchFamily="34" charset="0"/>
              <a:buNone/>
            </a:pPr>
            <a:r>
              <a:rPr lang="en-US" sz="1050" dirty="0">
                <a:solidFill>
                  <a:schemeClr val="tx2">
                    <a:lumMod val="75000"/>
                  </a:schemeClr>
                </a:solidFill>
              </a:rPr>
              <a:t>What boss says?</a:t>
            </a:r>
          </a:p>
          <a:p>
            <a:pPr marL="0" indent="0">
              <a:spcBef>
                <a:spcPts val="200"/>
              </a:spcBef>
              <a:spcAft>
                <a:spcPts val="200"/>
              </a:spcAft>
              <a:buFont typeface="Arial" panose="020B0604020202020204" pitchFamily="34" charset="0"/>
              <a:buNone/>
            </a:pPr>
            <a:r>
              <a:rPr lang="en-US" sz="1050" dirty="0">
                <a:solidFill>
                  <a:schemeClr val="tx2">
                    <a:lumMod val="75000"/>
                  </a:schemeClr>
                </a:solidFill>
              </a:rPr>
              <a:t>What influencers say?</a:t>
            </a:r>
          </a:p>
        </p:txBody>
      </p:sp>
      <p:sp>
        <p:nvSpPr>
          <p:cNvPr id="251" name="Content Placeholder 2">
            <a:extLst>
              <a:ext uri="{FF2B5EF4-FFF2-40B4-BE49-F238E27FC236}">
                <a16:creationId xmlns:a16="http://schemas.microsoft.com/office/drawing/2014/main" id="{9BE7A43B-BF91-AE84-D6DB-3F82CD27EEF2}"/>
              </a:ext>
            </a:extLst>
          </p:cNvPr>
          <p:cNvSpPr txBox="1">
            <a:spLocks/>
          </p:cNvSpPr>
          <p:nvPr/>
        </p:nvSpPr>
        <p:spPr>
          <a:xfrm>
            <a:off x="870470" y="1711721"/>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tx2"/>
                </a:solidFill>
              </a:rPr>
              <a:t>Hear?</a:t>
            </a:r>
          </a:p>
        </p:txBody>
      </p:sp>
      <p:sp>
        <p:nvSpPr>
          <p:cNvPr id="252" name="Content Placeholder 2">
            <a:extLst>
              <a:ext uri="{FF2B5EF4-FFF2-40B4-BE49-F238E27FC236}">
                <a16:creationId xmlns:a16="http://schemas.microsoft.com/office/drawing/2014/main" id="{EE33E17E-1080-E68F-969F-1FA45713FD96}"/>
              </a:ext>
            </a:extLst>
          </p:cNvPr>
          <p:cNvSpPr txBox="1">
            <a:spLocks/>
          </p:cNvSpPr>
          <p:nvPr/>
        </p:nvSpPr>
        <p:spPr>
          <a:xfrm>
            <a:off x="7569170" y="2030899"/>
            <a:ext cx="3752359" cy="736702"/>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200"/>
              </a:spcBef>
              <a:spcAft>
                <a:spcPts val="200"/>
              </a:spcAft>
              <a:buFont typeface="Arial" panose="020B0604020202020204" pitchFamily="34" charset="0"/>
              <a:buNone/>
            </a:pPr>
            <a:r>
              <a:rPr lang="en-US" sz="1050" dirty="0">
                <a:solidFill>
                  <a:schemeClr val="tx2">
                    <a:lumMod val="75000"/>
                  </a:schemeClr>
                </a:solidFill>
              </a:rPr>
              <a:t>What really counts?</a:t>
            </a:r>
          </a:p>
          <a:p>
            <a:pPr marL="0" indent="0" algn="r">
              <a:spcBef>
                <a:spcPts val="200"/>
              </a:spcBef>
              <a:spcAft>
                <a:spcPts val="200"/>
              </a:spcAft>
              <a:buFont typeface="Arial" panose="020B0604020202020204" pitchFamily="34" charset="0"/>
              <a:buNone/>
            </a:pPr>
            <a:r>
              <a:rPr lang="en-US" sz="1050" dirty="0">
                <a:solidFill>
                  <a:schemeClr val="tx2">
                    <a:lumMod val="75000"/>
                  </a:schemeClr>
                </a:solidFill>
              </a:rPr>
              <a:t>Major preoccupations</a:t>
            </a:r>
          </a:p>
          <a:p>
            <a:pPr marL="0" indent="0" algn="r">
              <a:spcBef>
                <a:spcPts val="200"/>
              </a:spcBef>
              <a:spcAft>
                <a:spcPts val="200"/>
              </a:spcAft>
              <a:buFont typeface="Arial" panose="020B0604020202020204" pitchFamily="34" charset="0"/>
              <a:buNone/>
            </a:pPr>
            <a:r>
              <a:rPr lang="en-US" sz="1050" dirty="0">
                <a:solidFill>
                  <a:schemeClr val="tx2">
                    <a:lumMod val="75000"/>
                  </a:schemeClr>
                </a:solidFill>
              </a:rPr>
              <a:t>Worries &amp; aspirations</a:t>
            </a:r>
          </a:p>
        </p:txBody>
      </p:sp>
      <p:sp>
        <p:nvSpPr>
          <p:cNvPr id="253" name="Content Placeholder 2">
            <a:extLst>
              <a:ext uri="{FF2B5EF4-FFF2-40B4-BE49-F238E27FC236}">
                <a16:creationId xmlns:a16="http://schemas.microsoft.com/office/drawing/2014/main" id="{63334A93-76A8-9CED-7F4E-9279068288A3}"/>
              </a:ext>
            </a:extLst>
          </p:cNvPr>
          <p:cNvSpPr txBox="1">
            <a:spLocks/>
          </p:cNvSpPr>
          <p:nvPr/>
        </p:nvSpPr>
        <p:spPr>
          <a:xfrm>
            <a:off x="8144364" y="1711721"/>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b="1" dirty="0">
                <a:solidFill>
                  <a:schemeClr val="tx2"/>
                </a:solidFill>
              </a:rPr>
              <a:t>Think and feel?</a:t>
            </a:r>
          </a:p>
        </p:txBody>
      </p:sp>
      <p:sp>
        <p:nvSpPr>
          <p:cNvPr id="255" name="Content Placeholder 2">
            <a:extLst>
              <a:ext uri="{FF2B5EF4-FFF2-40B4-BE49-F238E27FC236}">
                <a16:creationId xmlns:a16="http://schemas.microsoft.com/office/drawing/2014/main" id="{D0449451-AF5D-536C-5536-DF9FD8EA16C7}"/>
              </a:ext>
            </a:extLst>
          </p:cNvPr>
          <p:cNvSpPr txBox="1">
            <a:spLocks/>
          </p:cNvSpPr>
          <p:nvPr/>
        </p:nvSpPr>
        <p:spPr>
          <a:xfrm>
            <a:off x="870471" y="3634164"/>
            <a:ext cx="3752359" cy="67298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050" dirty="0">
                <a:solidFill>
                  <a:schemeClr val="tx2">
                    <a:lumMod val="75000"/>
                  </a:schemeClr>
                </a:solidFill>
              </a:rPr>
              <a:t>Environment</a:t>
            </a:r>
          </a:p>
          <a:p>
            <a:pPr marL="0" indent="0">
              <a:spcBef>
                <a:spcPts val="200"/>
              </a:spcBef>
              <a:spcAft>
                <a:spcPts val="200"/>
              </a:spcAft>
              <a:buFont typeface="Arial" panose="020B0604020202020204" pitchFamily="34" charset="0"/>
              <a:buNone/>
            </a:pPr>
            <a:r>
              <a:rPr lang="en-US" sz="1050" dirty="0">
                <a:solidFill>
                  <a:schemeClr val="tx2">
                    <a:lumMod val="75000"/>
                  </a:schemeClr>
                </a:solidFill>
              </a:rPr>
              <a:t>Friends</a:t>
            </a:r>
          </a:p>
          <a:p>
            <a:pPr marL="0" indent="0">
              <a:spcBef>
                <a:spcPts val="200"/>
              </a:spcBef>
              <a:spcAft>
                <a:spcPts val="200"/>
              </a:spcAft>
              <a:buFont typeface="Arial" panose="020B0604020202020204" pitchFamily="34" charset="0"/>
              <a:buNone/>
            </a:pPr>
            <a:r>
              <a:rPr lang="en-US" sz="1050" dirty="0">
                <a:solidFill>
                  <a:schemeClr val="tx2">
                    <a:lumMod val="75000"/>
                  </a:schemeClr>
                </a:solidFill>
              </a:rPr>
              <a:t>What the market offers?</a:t>
            </a:r>
          </a:p>
        </p:txBody>
      </p:sp>
      <p:sp>
        <p:nvSpPr>
          <p:cNvPr id="256" name="Content Placeholder 2">
            <a:extLst>
              <a:ext uri="{FF2B5EF4-FFF2-40B4-BE49-F238E27FC236}">
                <a16:creationId xmlns:a16="http://schemas.microsoft.com/office/drawing/2014/main" id="{1CD7F52F-5D7C-BD53-8690-FD1392A60C3A}"/>
              </a:ext>
            </a:extLst>
          </p:cNvPr>
          <p:cNvSpPr txBox="1">
            <a:spLocks/>
          </p:cNvSpPr>
          <p:nvPr/>
        </p:nvSpPr>
        <p:spPr>
          <a:xfrm>
            <a:off x="870470" y="3314986"/>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tx2"/>
                </a:solidFill>
              </a:rPr>
              <a:t>See?</a:t>
            </a:r>
          </a:p>
        </p:txBody>
      </p:sp>
      <p:sp>
        <p:nvSpPr>
          <p:cNvPr id="257" name="Content Placeholder 2">
            <a:extLst>
              <a:ext uri="{FF2B5EF4-FFF2-40B4-BE49-F238E27FC236}">
                <a16:creationId xmlns:a16="http://schemas.microsoft.com/office/drawing/2014/main" id="{B99DC455-25CA-62F5-ED78-CDF2B8B3C2CE}"/>
              </a:ext>
            </a:extLst>
          </p:cNvPr>
          <p:cNvSpPr txBox="1">
            <a:spLocks/>
          </p:cNvSpPr>
          <p:nvPr/>
        </p:nvSpPr>
        <p:spPr>
          <a:xfrm>
            <a:off x="7569170" y="3634164"/>
            <a:ext cx="3752359" cy="67298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200"/>
              </a:spcBef>
              <a:spcAft>
                <a:spcPts val="200"/>
              </a:spcAft>
              <a:buFont typeface="Arial" panose="020B0604020202020204" pitchFamily="34" charset="0"/>
              <a:buNone/>
            </a:pPr>
            <a:r>
              <a:rPr lang="en-US" sz="1050" dirty="0">
                <a:solidFill>
                  <a:schemeClr val="tx2">
                    <a:lumMod val="75000"/>
                  </a:schemeClr>
                </a:solidFill>
              </a:rPr>
              <a:t>Attitude in public</a:t>
            </a:r>
          </a:p>
          <a:p>
            <a:pPr marL="0" indent="0" algn="r">
              <a:spcBef>
                <a:spcPts val="200"/>
              </a:spcBef>
              <a:spcAft>
                <a:spcPts val="200"/>
              </a:spcAft>
              <a:buFont typeface="Arial" panose="020B0604020202020204" pitchFamily="34" charset="0"/>
              <a:buNone/>
            </a:pPr>
            <a:r>
              <a:rPr lang="en-US" sz="1050" dirty="0">
                <a:solidFill>
                  <a:schemeClr val="tx2">
                    <a:lumMod val="75000"/>
                  </a:schemeClr>
                </a:solidFill>
              </a:rPr>
              <a:t>Appearance</a:t>
            </a:r>
          </a:p>
          <a:p>
            <a:pPr marL="0" indent="0" algn="r">
              <a:spcBef>
                <a:spcPts val="200"/>
              </a:spcBef>
              <a:spcAft>
                <a:spcPts val="200"/>
              </a:spcAft>
              <a:buFont typeface="Arial" panose="020B0604020202020204" pitchFamily="34" charset="0"/>
              <a:buNone/>
            </a:pPr>
            <a:r>
              <a:rPr lang="en-US" sz="1050" dirty="0">
                <a:solidFill>
                  <a:schemeClr val="tx2">
                    <a:lumMod val="75000"/>
                  </a:schemeClr>
                </a:solidFill>
              </a:rPr>
              <a:t>Behavior toward others</a:t>
            </a:r>
          </a:p>
        </p:txBody>
      </p:sp>
      <p:sp>
        <p:nvSpPr>
          <p:cNvPr id="258" name="Content Placeholder 2">
            <a:extLst>
              <a:ext uri="{FF2B5EF4-FFF2-40B4-BE49-F238E27FC236}">
                <a16:creationId xmlns:a16="http://schemas.microsoft.com/office/drawing/2014/main" id="{D9488ED4-27F1-B89B-C1A0-A6A2B2A86AE4}"/>
              </a:ext>
            </a:extLst>
          </p:cNvPr>
          <p:cNvSpPr txBox="1">
            <a:spLocks/>
          </p:cNvSpPr>
          <p:nvPr/>
        </p:nvSpPr>
        <p:spPr>
          <a:xfrm>
            <a:off x="8144364" y="3314986"/>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b="1" dirty="0">
                <a:solidFill>
                  <a:schemeClr val="tx2"/>
                </a:solidFill>
              </a:rPr>
              <a:t>Say and do?</a:t>
            </a:r>
          </a:p>
        </p:txBody>
      </p:sp>
      <p:sp>
        <p:nvSpPr>
          <p:cNvPr id="3" name="Rectangle: Rounded Corners 4">
            <a:extLst>
              <a:ext uri="{FF2B5EF4-FFF2-40B4-BE49-F238E27FC236}">
                <a16:creationId xmlns:a16="http://schemas.microsoft.com/office/drawing/2014/main" id="{2B232D7C-9B3B-76EC-92E3-95E9E1C7F050}"/>
              </a:ext>
            </a:extLst>
          </p:cNvPr>
          <p:cNvSpPr/>
          <p:nvPr/>
        </p:nvSpPr>
        <p:spPr>
          <a:xfrm rot="10800000">
            <a:off x="533400" y="4727943"/>
            <a:ext cx="11125200" cy="1596656"/>
          </a:xfrm>
          <a:prstGeom prst="round2SameRect">
            <a:avLst>
              <a:gd name="adj1" fmla="val 18839"/>
              <a:gd name="adj2" fmla="val 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22" name="Graphic 2">
            <a:extLst>
              <a:ext uri="{FF2B5EF4-FFF2-40B4-BE49-F238E27FC236}">
                <a16:creationId xmlns:a16="http://schemas.microsoft.com/office/drawing/2014/main" id="{0A3F29F8-AA08-F8D6-49A1-5E2D00EB4B8A}"/>
              </a:ext>
            </a:extLst>
          </p:cNvPr>
          <p:cNvSpPr>
            <a:spLocks/>
          </p:cNvSpPr>
          <p:nvPr/>
        </p:nvSpPr>
        <p:spPr>
          <a:xfrm rot="5400000">
            <a:off x="7007088" y="4180453"/>
            <a:ext cx="1754998" cy="31845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accent1">
                  <a:lumMod val="20000"/>
                  <a:lumOff val="80000"/>
                  <a:alpha val="5273"/>
                </a:schemeClr>
              </a:gs>
              <a:gs pos="100000">
                <a:schemeClr val="accent1">
                  <a:lumMod val="20000"/>
                  <a:lumOff val="80000"/>
                  <a:alpha val="13000"/>
                </a:schemeClr>
              </a:gs>
            </a:gsLst>
            <a:lin ang="5400000" scaled="0"/>
          </a:gradFill>
          <a:ln w="3483" cap="flat">
            <a:noFill/>
            <a:prstDash val="solid"/>
            <a:miter/>
          </a:ln>
        </p:spPr>
        <p:txBody>
          <a:bodyPr rtlCol="0" anchor="ctr"/>
          <a:lstStyle/>
          <a:p>
            <a:endParaRPr lang="en-US"/>
          </a:p>
        </p:txBody>
      </p:sp>
      <p:sp>
        <p:nvSpPr>
          <p:cNvPr id="259" name="Content Placeholder 2">
            <a:extLst>
              <a:ext uri="{FF2B5EF4-FFF2-40B4-BE49-F238E27FC236}">
                <a16:creationId xmlns:a16="http://schemas.microsoft.com/office/drawing/2014/main" id="{EF251FC7-9A5F-A6C3-5024-E5CDA276DD50}"/>
              </a:ext>
            </a:extLst>
          </p:cNvPr>
          <p:cNvSpPr txBox="1">
            <a:spLocks/>
          </p:cNvSpPr>
          <p:nvPr/>
        </p:nvSpPr>
        <p:spPr>
          <a:xfrm>
            <a:off x="870471" y="5189391"/>
            <a:ext cx="3752359" cy="67298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spcAft>
                <a:spcPts val="200"/>
              </a:spcAft>
              <a:buFont typeface="Arial" panose="020B0604020202020204" pitchFamily="34" charset="0"/>
              <a:buNone/>
            </a:pPr>
            <a:r>
              <a:rPr lang="en-US" sz="1050" dirty="0">
                <a:solidFill>
                  <a:schemeClr val="bg1"/>
                </a:solidFill>
              </a:rPr>
              <a:t>Fears</a:t>
            </a:r>
          </a:p>
          <a:p>
            <a:pPr marL="0" indent="0">
              <a:spcBef>
                <a:spcPts val="200"/>
              </a:spcBef>
              <a:spcAft>
                <a:spcPts val="200"/>
              </a:spcAft>
              <a:buFont typeface="Arial" panose="020B0604020202020204" pitchFamily="34" charset="0"/>
              <a:buNone/>
            </a:pPr>
            <a:r>
              <a:rPr lang="en-US" sz="1050" dirty="0">
                <a:solidFill>
                  <a:schemeClr val="bg1"/>
                </a:solidFill>
              </a:rPr>
              <a:t>Frustrations</a:t>
            </a:r>
          </a:p>
          <a:p>
            <a:pPr marL="0" indent="0">
              <a:spcBef>
                <a:spcPts val="200"/>
              </a:spcBef>
              <a:spcAft>
                <a:spcPts val="200"/>
              </a:spcAft>
              <a:buFont typeface="Arial" panose="020B0604020202020204" pitchFamily="34" charset="0"/>
              <a:buNone/>
            </a:pPr>
            <a:r>
              <a:rPr lang="en-US" sz="1050" dirty="0">
                <a:solidFill>
                  <a:schemeClr val="bg1"/>
                </a:solidFill>
              </a:rPr>
              <a:t>Obstacles</a:t>
            </a:r>
          </a:p>
        </p:txBody>
      </p:sp>
      <p:sp>
        <p:nvSpPr>
          <p:cNvPr id="260" name="Content Placeholder 2">
            <a:extLst>
              <a:ext uri="{FF2B5EF4-FFF2-40B4-BE49-F238E27FC236}">
                <a16:creationId xmlns:a16="http://schemas.microsoft.com/office/drawing/2014/main" id="{68F427A1-0E6D-F1D8-0A03-4911CF19CA53}"/>
              </a:ext>
            </a:extLst>
          </p:cNvPr>
          <p:cNvSpPr txBox="1">
            <a:spLocks/>
          </p:cNvSpPr>
          <p:nvPr/>
        </p:nvSpPr>
        <p:spPr>
          <a:xfrm>
            <a:off x="870470" y="4870213"/>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bg1"/>
                </a:solidFill>
              </a:rPr>
              <a:t>Pain</a:t>
            </a:r>
          </a:p>
        </p:txBody>
      </p:sp>
      <p:sp>
        <p:nvSpPr>
          <p:cNvPr id="261" name="Content Placeholder 2">
            <a:extLst>
              <a:ext uri="{FF2B5EF4-FFF2-40B4-BE49-F238E27FC236}">
                <a16:creationId xmlns:a16="http://schemas.microsoft.com/office/drawing/2014/main" id="{8B5F342F-7597-960F-0D37-643C391D2D8D}"/>
              </a:ext>
            </a:extLst>
          </p:cNvPr>
          <p:cNvSpPr txBox="1">
            <a:spLocks/>
          </p:cNvSpPr>
          <p:nvPr/>
        </p:nvSpPr>
        <p:spPr>
          <a:xfrm>
            <a:off x="7569170" y="5189391"/>
            <a:ext cx="3752359" cy="67298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200"/>
              </a:spcBef>
              <a:spcAft>
                <a:spcPts val="200"/>
              </a:spcAft>
              <a:buFont typeface="Arial" panose="020B0604020202020204" pitchFamily="34" charset="0"/>
              <a:buNone/>
            </a:pPr>
            <a:r>
              <a:rPr lang="en-US" sz="1050" dirty="0">
                <a:solidFill>
                  <a:schemeClr val="bg1"/>
                </a:solidFill>
              </a:rPr>
              <a:t>Wants &amp; needs</a:t>
            </a:r>
          </a:p>
          <a:p>
            <a:pPr marL="0" indent="0" algn="r">
              <a:spcBef>
                <a:spcPts val="200"/>
              </a:spcBef>
              <a:spcAft>
                <a:spcPts val="200"/>
              </a:spcAft>
              <a:buFont typeface="Arial" panose="020B0604020202020204" pitchFamily="34" charset="0"/>
              <a:buNone/>
            </a:pPr>
            <a:r>
              <a:rPr lang="en-US" sz="1050" dirty="0">
                <a:solidFill>
                  <a:schemeClr val="bg1"/>
                </a:solidFill>
              </a:rPr>
              <a:t>Measures of success</a:t>
            </a:r>
          </a:p>
          <a:p>
            <a:pPr marL="0" indent="0" algn="r">
              <a:spcBef>
                <a:spcPts val="200"/>
              </a:spcBef>
              <a:spcAft>
                <a:spcPts val="200"/>
              </a:spcAft>
              <a:buFont typeface="Arial" panose="020B0604020202020204" pitchFamily="34" charset="0"/>
              <a:buNone/>
            </a:pPr>
            <a:r>
              <a:rPr lang="en-US" sz="1050" dirty="0">
                <a:solidFill>
                  <a:schemeClr val="bg1"/>
                </a:solidFill>
              </a:rPr>
              <a:t>Obstacles</a:t>
            </a:r>
          </a:p>
        </p:txBody>
      </p:sp>
      <p:sp>
        <p:nvSpPr>
          <p:cNvPr id="262" name="Content Placeholder 2">
            <a:extLst>
              <a:ext uri="{FF2B5EF4-FFF2-40B4-BE49-F238E27FC236}">
                <a16:creationId xmlns:a16="http://schemas.microsoft.com/office/drawing/2014/main" id="{A2C61853-DA0A-8F36-BC62-905D1D53909F}"/>
              </a:ext>
            </a:extLst>
          </p:cNvPr>
          <p:cNvSpPr txBox="1">
            <a:spLocks/>
          </p:cNvSpPr>
          <p:nvPr/>
        </p:nvSpPr>
        <p:spPr>
          <a:xfrm>
            <a:off x="8144364" y="4870213"/>
            <a:ext cx="3177165"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b="1" dirty="0">
                <a:solidFill>
                  <a:schemeClr val="bg1"/>
                </a:solidFill>
              </a:rPr>
              <a:t>Gain</a:t>
            </a:r>
          </a:p>
        </p:txBody>
      </p:sp>
      <p:cxnSp>
        <p:nvCxnSpPr>
          <p:cNvPr id="245" name="Straight Connector 244">
            <a:extLst>
              <a:ext uri="{FF2B5EF4-FFF2-40B4-BE49-F238E27FC236}">
                <a16:creationId xmlns:a16="http://schemas.microsoft.com/office/drawing/2014/main" id="{EE8C4E35-6434-7625-60EC-2D9BF07E66A1}"/>
              </a:ext>
            </a:extLst>
          </p:cNvPr>
          <p:cNvCxnSpPr>
            <a:cxnSpLocks/>
          </p:cNvCxnSpPr>
          <p:nvPr/>
        </p:nvCxnSpPr>
        <p:spPr>
          <a:xfrm>
            <a:off x="6096000" y="1509235"/>
            <a:ext cx="0" cy="4792030"/>
          </a:xfrm>
          <a:prstGeom prst="line">
            <a:avLst/>
          </a:prstGeom>
          <a:ln w="25400" cap="rnd">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2F89DA5-E925-BDE9-C933-43784022E8B8}"/>
              </a:ext>
            </a:extLst>
          </p:cNvPr>
          <p:cNvGrpSpPr/>
          <p:nvPr/>
        </p:nvGrpSpPr>
        <p:grpSpPr>
          <a:xfrm>
            <a:off x="5686496" y="2678369"/>
            <a:ext cx="819007" cy="819007"/>
            <a:chOff x="5791709" y="2768908"/>
            <a:chExt cx="615332" cy="615332"/>
          </a:xfrm>
          <a:effectLst/>
        </p:grpSpPr>
        <p:sp>
          <p:nvSpPr>
            <p:cNvPr id="246" name="Oval 245">
              <a:extLst>
                <a:ext uri="{FF2B5EF4-FFF2-40B4-BE49-F238E27FC236}">
                  <a16:creationId xmlns:a16="http://schemas.microsoft.com/office/drawing/2014/main" id="{E13384DC-8EA3-542B-ABA4-34FDB1065991}"/>
                </a:ext>
              </a:extLst>
            </p:cNvPr>
            <p:cNvSpPr/>
            <p:nvPr/>
          </p:nvSpPr>
          <p:spPr>
            <a:xfrm>
              <a:off x="5791709" y="2768908"/>
              <a:ext cx="615332" cy="615332"/>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7" name="Group 246">
              <a:extLst>
                <a:ext uri="{FF2B5EF4-FFF2-40B4-BE49-F238E27FC236}">
                  <a16:creationId xmlns:a16="http://schemas.microsoft.com/office/drawing/2014/main" id="{D501C5BE-0505-7D8F-5B6D-94E97129C601}"/>
                </a:ext>
              </a:extLst>
            </p:cNvPr>
            <p:cNvGrpSpPr/>
            <p:nvPr/>
          </p:nvGrpSpPr>
          <p:grpSpPr>
            <a:xfrm>
              <a:off x="5898699" y="2875898"/>
              <a:ext cx="401353" cy="401353"/>
              <a:chOff x="5957887" y="3290887"/>
              <a:chExt cx="274129" cy="274129"/>
            </a:xfrm>
          </p:grpSpPr>
          <p:sp>
            <p:nvSpPr>
              <p:cNvPr id="248" name="Freeform: Shape 247">
                <a:extLst>
                  <a:ext uri="{FF2B5EF4-FFF2-40B4-BE49-F238E27FC236}">
                    <a16:creationId xmlns:a16="http://schemas.microsoft.com/office/drawing/2014/main" id="{1F7787AA-C26B-0B1A-3969-C2DE048284A8}"/>
                  </a:ext>
                </a:extLst>
              </p:cNvPr>
              <p:cNvSpPr/>
              <p:nvPr/>
            </p:nvSpPr>
            <p:spPr>
              <a:xfrm>
                <a:off x="5957887" y="3290887"/>
                <a:ext cx="274129" cy="274129"/>
              </a:xfrm>
              <a:custGeom>
                <a:avLst/>
                <a:gdLst>
                  <a:gd name="connsiteX0" fmla="*/ 137065 w 274129"/>
                  <a:gd name="connsiteY0" fmla="*/ 0 h 274129"/>
                  <a:gd name="connsiteX1" fmla="*/ 0 w 274129"/>
                  <a:gd name="connsiteY1" fmla="*/ 137065 h 274129"/>
                  <a:gd name="connsiteX2" fmla="*/ 137065 w 274129"/>
                  <a:gd name="connsiteY2" fmla="*/ 274130 h 274129"/>
                  <a:gd name="connsiteX3" fmla="*/ 274130 w 274129"/>
                  <a:gd name="connsiteY3" fmla="*/ 137065 h 274129"/>
                  <a:gd name="connsiteX4" fmla="*/ 137065 w 274129"/>
                  <a:gd name="connsiteY4" fmla="*/ 0 h 274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29" h="274129">
                    <a:moveTo>
                      <a:pt x="137065" y="0"/>
                    </a:moveTo>
                    <a:cubicBezTo>
                      <a:pt x="61436" y="0"/>
                      <a:pt x="0" y="61436"/>
                      <a:pt x="0" y="137065"/>
                    </a:cubicBezTo>
                    <a:cubicBezTo>
                      <a:pt x="0" y="212693"/>
                      <a:pt x="61436" y="274130"/>
                      <a:pt x="137065" y="274130"/>
                    </a:cubicBezTo>
                    <a:cubicBezTo>
                      <a:pt x="212693" y="274130"/>
                      <a:pt x="274130" y="212598"/>
                      <a:pt x="274130" y="137065"/>
                    </a:cubicBezTo>
                    <a:cubicBezTo>
                      <a:pt x="274130" y="61532"/>
                      <a:pt x="212598" y="0"/>
                      <a:pt x="137065" y="0"/>
                    </a:cubicBezTo>
                    <a:close/>
                  </a:path>
                </a:pathLst>
              </a:custGeom>
              <a:noFill/>
              <a:ln w="19050" cap="rnd">
                <a:solidFill>
                  <a:schemeClr val="bg1"/>
                </a:solidFill>
                <a:prstDash val="solid"/>
                <a:round/>
              </a:ln>
            </p:spPr>
            <p:txBody>
              <a:bodyPr rtlCol="0" anchor="ctr"/>
              <a:lstStyle/>
              <a:p>
                <a:endParaRPr lang="en-US"/>
              </a:p>
            </p:txBody>
          </p:sp>
          <p:sp>
            <p:nvSpPr>
              <p:cNvPr id="249" name="Freeform: Shape 248">
                <a:extLst>
                  <a:ext uri="{FF2B5EF4-FFF2-40B4-BE49-F238E27FC236}">
                    <a16:creationId xmlns:a16="http://schemas.microsoft.com/office/drawing/2014/main" id="{720262B7-CAE3-0770-7D87-7B80A2A79083}"/>
                  </a:ext>
                </a:extLst>
              </p:cNvPr>
              <p:cNvSpPr/>
              <p:nvPr/>
            </p:nvSpPr>
            <p:spPr>
              <a:xfrm>
                <a:off x="6006464" y="3348037"/>
                <a:ext cx="179641" cy="182118"/>
              </a:xfrm>
              <a:custGeom>
                <a:avLst/>
                <a:gdLst>
                  <a:gd name="connsiteX0" fmla="*/ 179642 w 179641"/>
                  <a:gd name="connsiteY0" fmla="*/ 182118 h 182118"/>
                  <a:gd name="connsiteX1" fmla="*/ 118301 w 179641"/>
                  <a:gd name="connsiteY1" fmla="*/ 146590 h 182118"/>
                  <a:gd name="connsiteX2" fmla="*/ 118301 w 179641"/>
                  <a:gd name="connsiteY2" fmla="*/ 134588 h 182118"/>
                  <a:gd name="connsiteX3" fmla="*/ 136208 w 179641"/>
                  <a:gd name="connsiteY3" fmla="*/ 101822 h 182118"/>
                  <a:gd name="connsiteX4" fmla="*/ 139922 w 179641"/>
                  <a:gd name="connsiteY4" fmla="*/ 73628 h 182118"/>
                  <a:gd name="connsiteX5" fmla="*/ 139922 w 179641"/>
                  <a:gd name="connsiteY5" fmla="*/ 46768 h 182118"/>
                  <a:gd name="connsiteX6" fmla="*/ 89154 w 179641"/>
                  <a:gd name="connsiteY6" fmla="*/ 0 h 182118"/>
                  <a:gd name="connsiteX7" fmla="*/ 38291 w 179641"/>
                  <a:gd name="connsiteY7" fmla="*/ 46768 h 182118"/>
                  <a:gd name="connsiteX8" fmla="*/ 38291 w 179641"/>
                  <a:gd name="connsiteY8" fmla="*/ 73628 h 182118"/>
                  <a:gd name="connsiteX9" fmla="*/ 42005 w 179641"/>
                  <a:gd name="connsiteY9" fmla="*/ 101822 h 182118"/>
                  <a:gd name="connsiteX10" fmla="*/ 59912 w 179641"/>
                  <a:gd name="connsiteY10" fmla="*/ 134588 h 182118"/>
                  <a:gd name="connsiteX11" fmla="*/ 59912 w 179641"/>
                  <a:gd name="connsiteY11" fmla="*/ 146590 h 182118"/>
                  <a:gd name="connsiteX12" fmla="*/ 0 w 179641"/>
                  <a:gd name="connsiteY12" fmla="*/ 181451 h 18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641" h="182118">
                    <a:moveTo>
                      <a:pt x="179642" y="182118"/>
                    </a:moveTo>
                    <a:cubicBezTo>
                      <a:pt x="149924" y="169736"/>
                      <a:pt x="121063" y="155448"/>
                      <a:pt x="118301" y="146590"/>
                    </a:cubicBezTo>
                    <a:lnTo>
                      <a:pt x="118301" y="134588"/>
                    </a:lnTo>
                    <a:cubicBezTo>
                      <a:pt x="126206" y="126492"/>
                      <a:pt x="132493" y="115157"/>
                      <a:pt x="136208" y="101822"/>
                    </a:cubicBezTo>
                    <a:cubicBezTo>
                      <a:pt x="145066" y="95631"/>
                      <a:pt x="147352" y="82677"/>
                      <a:pt x="139922" y="73628"/>
                    </a:cubicBezTo>
                    <a:lnTo>
                      <a:pt x="139922" y="46768"/>
                    </a:lnTo>
                    <a:cubicBezTo>
                      <a:pt x="139922" y="19050"/>
                      <a:pt x="124492" y="0"/>
                      <a:pt x="89154" y="0"/>
                    </a:cubicBezTo>
                    <a:cubicBezTo>
                      <a:pt x="53816" y="0"/>
                      <a:pt x="38291" y="19050"/>
                      <a:pt x="38291" y="46768"/>
                    </a:cubicBezTo>
                    <a:lnTo>
                      <a:pt x="38291" y="73628"/>
                    </a:lnTo>
                    <a:cubicBezTo>
                      <a:pt x="30861" y="82772"/>
                      <a:pt x="33242" y="95631"/>
                      <a:pt x="42005" y="101822"/>
                    </a:cubicBezTo>
                    <a:cubicBezTo>
                      <a:pt x="45720" y="115062"/>
                      <a:pt x="52007" y="126397"/>
                      <a:pt x="59912" y="134588"/>
                    </a:cubicBezTo>
                    <a:lnTo>
                      <a:pt x="59912" y="146590"/>
                    </a:lnTo>
                    <a:cubicBezTo>
                      <a:pt x="57055" y="155639"/>
                      <a:pt x="30004" y="168974"/>
                      <a:pt x="0" y="181451"/>
                    </a:cubicBezTo>
                  </a:path>
                </a:pathLst>
              </a:custGeom>
              <a:noFill/>
              <a:ln w="19050" cap="rnd">
                <a:solidFill>
                  <a:schemeClr val="bg1"/>
                </a:solidFill>
                <a:prstDash val="solid"/>
                <a:round/>
              </a:ln>
            </p:spPr>
            <p:txBody>
              <a:bodyPr rtlCol="0" anchor="ctr"/>
              <a:lstStyle/>
              <a:p>
                <a:endParaRPr lang="en-US"/>
              </a:p>
            </p:txBody>
          </p:sp>
        </p:grpSp>
      </p:grpSp>
    </p:spTree>
    <p:extLst>
      <p:ext uri="{BB962C8B-B14F-4D97-AF65-F5344CB8AC3E}">
        <p14:creationId xmlns:p14="http://schemas.microsoft.com/office/powerpoint/2010/main" val="265114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trips(downRight)">
                                      <p:cBhvr>
                                        <p:cTn id="7" dur="1500"/>
                                        <p:tgtEl>
                                          <p:spTgt spid="24"/>
                                        </p:tgtEl>
                                      </p:cBhvr>
                                    </p:animEffect>
                                  </p:childTnLst>
                                </p:cTn>
                              </p:par>
                              <p:par>
                                <p:cTn id="8" presetID="16" presetClass="entr" presetSubtype="37" fill="hold" nodeType="withEffect">
                                  <p:stCondLst>
                                    <p:cond delay="500"/>
                                  </p:stCondLst>
                                  <p:childTnLst>
                                    <p:set>
                                      <p:cBhvr>
                                        <p:cTn id="9" dur="1" fill="hold">
                                          <p:stCondLst>
                                            <p:cond delay="0"/>
                                          </p:stCondLst>
                                        </p:cTn>
                                        <p:tgtEl>
                                          <p:spTgt spid="241"/>
                                        </p:tgtEl>
                                        <p:attrNameLst>
                                          <p:attrName>style.visibility</p:attrName>
                                        </p:attrNameLst>
                                      </p:cBhvr>
                                      <p:to>
                                        <p:strVal val="visible"/>
                                      </p:to>
                                    </p:set>
                                    <p:animEffect transition="in" filter="barn(outVertical)">
                                      <p:cBhvr>
                                        <p:cTn id="10" dur="1500"/>
                                        <p:tgtEl>
                                          <p:spTgt spid="241"/>
                                        </p:tgtEl>
                                      </p:cBhvr>
                                    </p:animEffect>
                                  </p:childTnLst>
                                </p:cTn>
                              </p:par>
                              <p:par>
                                <p:cTn id="11" presetID="16" presetClass="entr" presetSubtype="42" fill="hold" nodeType="withEffect">
                                  <p:stCondLst>
                                    <p:cond delay="500"/>
                                  </p:stCondLst>
                                  <p:childTnLst>
                                    <p:set>
                                      <p:cBhvr>
                                        <p:cTn id="12" dur="1" fill="hold">
                                          <p:stCondLst>
                                            <p:cond delay="0"/>
                                          </p:stCondLst>
                                        </p:cTn>
                                        <p:tgtEl>
                                          <p:spTgt spid="245"/>
                                        </p:tgtEl>
                                        <p:attrNameLst>
                                          <p:attrName>style.visibility</p:attrName>
                                        </p:attrNameLst>
                                      </p:cBhvr>
                                      <p:to>
                                        <p:strVal val="visible"/>
                                      </p:to>
                                    </p:set>
                                    <p:animEffect transition="in" filter="barn(outHorizontal)">
                                      <p:cBhvr>
                                        <p:cTn id="13" dur="1500"/>
                                        <p:tgtEl>
                                          <p:spTgt spid="245"/>
                                        </p:tgtEl>
                                      </p:cBhvr>
                                    </p:animEffect>
                                  </p:childTnLst>
                                </p:cTn>
                              </p:par>
                              <p:par>
                                <p:cTn id="14" presetID="23" presetClass="entr" presetSubtype="16" fill="hold" nodeType="withEffect">
                                  <p:stCondLst>
                                    <p:cond delay="1000"/>
                                  </p:stCondLst>
                                  <p:childTnLst>
                                    <p:set>
                                      <p:cBhvr>
                                        <p:cTn id="15" dur="1" fill="hold">
                                          <p:stCondLst>
                                            <p:cond delay="0"/>
                                          </p:stCondLst>
                                        </p:cTn>
                                        <p:tgtEl>
                                          <p:spTgt spid="9"/>
                                        </p:tgtEl>
                                        <p:attrNameLst>
                                          <p:attrName>style.visibility</p:attrName>
                                        </p:attrNameLst>
                                      </p:cBhvr>
                                      <p:to>
                                        <p:strVal val="visible"/>
                                      </p:to>
                                    </p:set>
                                    <p:anim calcmode="lin" valueType="num">
                                      <p:cBhvr>
                                        <p:cTn id="16" dur="1500" fill="hold"/>
                                        <p:tgtEl>
                                          <p:spTgt spid="9"/>
                                        </p:tgtEl>
                                        <p:attrNameLst>
                                          <p:attrName>ppt_w</p:attrName>
                                        </p:attrNameLst>
                                      </p:cBhvr>
                                      <p:tavLst>
                                        <p:tav tm="0">
                                          <p:val>
                                            <p:fltVal val="0"/>
                                          </p:val>
                                        </p:tav>
                                        <p:tav tm="100000">
                                          <p:val>
                                            <p:strVal val="#ppt_w"/>
                                          </p:val>
                                        </p:tav>
                                      </p:tavLst>
                                    </p:anim>
                                    <p:anim calcmode="lin" valueType="num">
                                      <p:cBhvr>
                                        <p:cTn id="17" dur="1500" fill="hold"/>
                                        <p:tgtEl>
                                          <p:spTgt spid="9"/>
                                        </p:tgtEl>
                                        <p:attrNameLst>
                                          <p:attrName>ppt_h</p:attrName>
                                        </p:attrNameLst>
                                      </p:cBhvr>
                                      <p:tavLst>
                                        <p:tav tm="0">
                                          <p:val>
                                            <p:fltVal val="0"/>
                                          </p:val>
                                        </p:tav>
                                        <p:tav tm="100000">
                                          <p:val>
                                            <p:strVal val="#ppt_h"/>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500"/>
                                        <p:tgtEl>
                                          <p:spTgt spid="3"/>
                                        </p:tgtEl>
                                      </p:cBhvr>
                                    </p:animEffect>
                                    <p:anim calcmode="lin" valueType="num">
                                      <p:cBhvr>
                                        <p:cTn id="21" dur="1500" fill="hold"/>
                                        <p:tgtEl>
                                          <p:spTgt spid="3"/>
                                        </p:tgtEl>
                                        <p:attrNameLst>
                                          <p:attrName>ppt_x</p:attrName>
                                        </p:attrNameLst>
                                      </p:cBhvr>
                                      <p:tavLst>
                                        <p:tav tm="0">
                                          <p:val>
                                            <p:strVal val="#ppt_x"/>
                                          </p:val>
                                        </p:tav>
                                        <p:tav tm="100000">
                                          <p:val>
                                            <p:strVal val="#ppt_x"/>
                                          </p:val>
                                        </p:tav>
                                      </p:tavLst>
                                    </p:anim>
                                    <p:anim calcmode="lin" valueType="num">
                                      <p:cBhvr>
                                        <p:cTn id="22" dur="1500" fill="hold"/>
                                        <p:tgtEl>
                                          <p:spTgt spid="3"/>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2500"/>
                                  </p:stCondLst>
                                  <p:childTnLst>
                                    <p:set>
                                      <p:cBhvr>
                                        <p:cTn id="24" dur="1" fill="hold">
                                          <p:stCondLst>
                                            <p:cond delay="0"/>
                                          </p:stCondLst>
                                        </p:cTn>
                                        <p:tgtEl>
                                          <p:spTgt spid="251"/>
                                        </p:tgtEl>
                                        <p:attrNameLst>
                                          <p:attrName>style.visibility</p:attrName>
                                        </p:attrNameLst>
                                      </p:cBhvr>
                                      <p:to>
                                        <p:strVal val="visible"/>
                                      </p:to>
                                    </p:set>
                                    <p:animEffect transition="in" filter="fade">
                                      <p:cBhvr>
                                        <p:cTn id="25" dur="1000"/>
                                        <p:tgtEl>
                                          <p:spTgt spid="251"/>
                                        </p:tgtEl>
                                      </p:cBhvr>
                                    </p:animEffect>
                                  </p:childTnLst>
                                </p:cTn>
                              </p:par>
                              <p:par>
                                <p:cTn id="26" presetID="10" presetClass="entr" presetSubtype="0" fill="hold" grpId="0" nodeType="withEffect">
                                  <p:stCondLst>
                                    <p:cond delay="2500"/>
                                  </p:stCondLst>
                                  <p:childTnLst>
                                    <p:set>
                                      <p:cBhvr>
                                        <p:cTn id="27" dur="1" fill="hold">
                                          <p:stCondLst>
                                            <p:cond delay="0"/>
                                          </p:stCondLst>
                                        </p:cTn>
                                        <p:tgtEl>
                                          <p:spTgt spid="256"/>
                                        </p:tgtEl>
                                        <p:attrNameLst>
                                          <p:attrName>style.visibility</p:attrName>
                                        </p:attrNameLst>
                                      </p:cBhvr>
                                      <p:to>
                                        <p:strVal val="visible"/>
                                      </p:to>
                                    </p:set>
                                    <p:animEffect transition="in" filter="fade">
                                      <p:cBhvr>
                                        <p:cTn id="28" dur="1000"/>
                                        <p:tgtEl>
                                          <p:spTgt spid="256"/>
                                        </p:tgtEl>
                                      </p:cBhvr>
                                    </p:animEffect>
                                  </p:childTnLst>
                                </p:cTn>
                              </p:par>
                              <p:par>
                                <p:cTn id="29" presetID="10" presetClass="entr" presetSubtype="0" fill="hold" grpId="0" nodeType="withEffect">
                                  <p:stCondLst>
                                    <p:cond delay="2500"/>
                                  </p:stCondLst>
                                  <p:childTnLst>
                                    <p:set>
                                      <p:cBhvr>
                                        <p:cTn id="30" dur="1" fill="hold">
                                          <p:stCondLst>
                                            <p:cond delay="0"/>
                                          </p:stCondLst>
                                        </p:cTn>
                                        <p:tgtEl>
                                          <p:spTgt spid="260"/>
                                        </p:tgtEl>
                                        <p:attrNameLst>
                                          <p:attrName>style.visibility</p:attrName>
                                        </p:attrNameLst>
                                      </p:cBhvr>
                                      <p:to>
                                        <p:strVal val="visible"/>
                                      </p:to>
                                    </p:set>
                                    <p:animEffect transition="in" filter="fade">
                                      <p:cBhvr>
                                        <p:cTn id="31" dur="1000"/>
                                        <p:tgtEl>
                                          <p:spTgt spid="260"/>
                                        </p:tgtEl>
                                      </p:cBhvr>
                                    </p:animEffect>
                                  </p:childTnLst>
                                </p:cTn>
                              </p:par>
                              <p:par>
                                <p:cTn id="32" presetID="10" presetClass="entr" presetSubtype="0" fill="hold" grpId="0" nodeType="withEffect">
                                  <p:stCondLst>
                                    <p:cond delay="2500"/>
                                  </p:stCondLst>
                                  <p:childTnLst>
                                    <p:set>
                                      <p:cBhvr>
                                        <p:cTn id="33" dur="1" fill="hold">
                                          <p:stCondLst>
                                            <p:cond delay="0"/>
                                          </p:stCondLst>
                                        </p:cTn>
                                        <p:tgtEl>
                                          <p:spTgt spid="253"/>
                                        </p:tgtEl>
                                        <p:attrNameLst>
                                          <p:attrName>style.visibility</p:attrName>
                                        </p:attrNameLst>
                                      </p:cBhvr>
                                      <p:to>
                                        <p:strVal val="visible"/>
                                      </p:to>
                                    </p:set>
                                    <p:animEffect transition="in" filter="fade">
                                      <p:cBhvr>
                                        <p:cTn id="34" dur="1000"/>
                                        <p:tgtEl>
                                          <p:spTgt spid="253"/>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258"/>
                                        </p:tgtEl>
                                        <p:attrNameLst>
                                          <p:attrName>style.visibility</p:attrName>
                                        </p:attrNameLst>
                                      </p:cBhvr>
                                      <p:to>
                                        <p:strVal val="visible"/>
                                      </p:to>
                                    </p:set>
                                    <p:animEffect transition="in" filter="fade">
                                      <p:cBhvr>
                                        <p:cTn id="37" dur="1000"/>
                                        <p:tgtEl>
                                          <p:spTgt spid="258"/>
                                        </p:tgtEl>
                                      </p:cBhvr>
                                    </p:animEffect>
                                  </p:childTnLst>
                                </p:cTn>
                              </p:par>
                              <p:par>
                                <p:cTn id="38" presetID="10" presetClass="entr" presetSubtype="0" fill="hold" grpId="0" nodeType="withEffect">
                                  <p:stCondLst>
                                    <p:cond delay="2500"/>
                                  </p:stCondLst>
                                  <p:childTnLst>
                                    <p:set>
                                      <p:cBhvr>
                                        <p:cTn id="39" dur="1" fill="hold">
                                          <p:stCondLst>
                                            <p:cond delay="0"/>
                                          </p:stCondLst>
                                        </p:cTn>
                                        <p:tgtEl>
                                          <p:spTgt spid="262"/>
                                        </p:tgtEl>
                                        <p:attrNameLst>
                                          <p:attrName>style.visibility</p:attrName>
                                        </p:attrNameLst>
                                      </p:cBhvr>
                                      <p:to>
                                        <p:strVal val="visible"/>
                                      </p:to>
                                    </p:set>
                                    <p:animEffect transition="in" filter="fade">
                                      <p:cBhvr>
                                        <p:cTn id="40" dur="1000"/>
                                        <p:tgtEl>
                                          <p:spTgt spid="262"/>
                                        </p:tgtEl>
                                      </p:cBhvr>
                                    </p:animEffect>
                                  </p:childTnLst>
                                </p:cTn>
                              </p:par>
                              <p:par>
                                <p:cTn id="41" presetID="12" presetClass="entr" presetSubtype="1" fill="hold" grpId="0" nodeType="withEffect">
                                  <p:stCondLst>
                                    <p:cond delay="3000"/>
                                  </p:stCondLst>
                                  <p:childTnLst>
                                    <p:set>
                                      <p:cBhvr>
                                        <p:cTn id="42" dur="1" fill="hold">
                                          <p:stCondLst>
                                            <p:cond delay="0"/>
                                          </p:stCondLst>
                                        </p:cTn>
                                        <p:tgtEl>
                                          <p:spTgt spid="250"/>
                                        </p:tgtEl>
                                        <p:attrNameLst>
                                          <p:attrName>style.visibility</p:attrName>
                                        </p:attrNameLst>
                                      </p:cBhvr>
                                      <p:to>
                                        <p:strVal val="visible"/>
                                      </p:to>
                                    </p:set>
                                    <p:anim calcmode="lin" valueType="num">
                                      <p:cBhvr additive="base">
                                        <p:cTn id="43" dur="1500"/>
                                        <p:tgtEl>
                                          <p:spTgt spid="250"/>
                                        </p:tgtEl>
                                        <p:attrNameLst>
                                          <p:attrName>ppt_y</p:attrName>
                                        </p:attrNameLst>
                                      </p:cBhvr>
                                      <p:tavLst>
                                        <p:tav tm="0">
                                          <p:val>
                                            <p:strVal val="#ppt_y-#ppt_h*1.125000"/>
                                          </p:val>
                                        </p:tav>
                                        <p:tav tm="100000">
                                          <p:val>
                                            <p:strVal val="#ppt_y"/>
                                          </p:val>
                                        </p:tav>
                                      </p:tavLst>
                                    </p:anim>
                                    <p:animEffect transition="in" filter="wipe(down)">
                                      <p:cBhvr>
                                        <p:cTn id="44" dur="1500"/>
                                        <p:tgtEl>
                                          <p:spTgt spid="250"/>
                                        </p:tgtEl>
                                      </p:cBhvr>
                                    </p:animEffect>
                                  </p:childTnLst>
                                </p:cTn>
                              </p:par>
                              <p:par>
                                <p:cTn id="45" presetID="12" presetClass="entr" presetSubtype="1" fill="hold" grpId="0" nodeType="withEffect">
                                  <p:stCondLst>
                                    <p:cond delay="3000"/>
                                  </p:stCondLst>
                                  <p:childTnLst>
                                    <p:set>
                                      <p:cBhvr>
                                        <p:cTn id="46" dur="1" fill="hold">
                                          <p:stCondLst>
                                            <p:cond delay="0"/>
                                          </p:stCondLst>
                                        </p:cTn>
                                        <p:tgtEl>
                                          <p:spTgt spid="255"/>
                                        </p:tgtEl>
                                        <p:attrNameLst>
                                          <p:attrName>style.visibility</p:attrName>
                                        </p:attrNameLst>
                                      </p:cBhvr>
                                      <p:to>
                                        <p:strVal val="visible"/>
                                      </p:to>
                                    </p:set>
                                    <p:anim calcmode="lin" valueType="num">
                                      <p:cBhvr additive="base">
                                        <p:cTn id="47" dur="1500"/>
                                        <p:tgtEl>
                                          <p:spTgt spid="255"/>
                                        </p:tgtEl>
                                        <p:attrNameLst>
                                          <p:attrName>ppt_y</p:attrName>
                                        </p:attrNameLst>
                                      </p:cBhvr>
                                      <p:tavLst>
                                        <p:tav tm="0">
                                          <p:val>
                                            <p:strVal val="#ppt_y-#ppt_h*1.125000"/>
                                          </p:val>
                                        </p:tav>
                                        <p:tav tm="100000">
                                          <p:val>
                                            <p:strVal val="#ppt_y"/>
                                          </p:val>
                                        </p:tav>
                                      </p:tavLst>
                                    </p:anim>
                                    <p:animEffect transition="in" filter="wipe(down)">
                                      <p:cBhvr>
                                        <p:cTn id="48" dur="1500"/>
                                        <p:tgtEl>
                                          <p:spTgt spid="255"/>
                                        </p:tgtEl>
                                      </p:cBhvr>
                                    </p:animEffect>
                                  </p:childTnLst>
                                </p:cTn>
                              </p:par>
                              <p:par>
                                <p:cTn id="49" presetID="12" presetClass="entr" presetSubtype="1" fill="hold" grpId="0" nodeType="withEffect">
                                  <p:stCondLst>
                                    <p:cond delay="3000"/>
                                  </p:stCondLst>
                                  <p:childTnLst>
                                    <p:set>
                                      <p:cBhvr>
                                        <p:cTn id="50" dur="1" fill="hold">
                                          <p:stCondLst>
                                            <p:cond delay="0"/>
                                          </p:stCondLst>
                                        </p:cTn>
                                        <p:tgtEl>
                                          <p:spTgt spid="252"/>
                                        </p:tgtEl>
                                        <p:attrNameLst>
                                          <p:attrName>style.visibility</p:attrName>
                                        </p:attrNameLst>
                                      </p:cBhvr>
                                      <p:to>
                                        <p:strVal val="visible"/>
                                      </p:to>
                                    </p:set>
                                    <p:anim calcmode="lin" valueType="num">
                                      <p:cBhvr additive="base">
                                        <p:cTn id="51" dur="1500"/>
                                        <p:tgtEl>
                                          <p:spTgt spid="252"/>
                                        </p:tgtEl>
                                        <p:attrNameLst>
                                          <p:attrName>ppt_y</p:attrName>
                                        </p:attrNameLst>
                                      </p:cBhvr>
                                      <p:tavLst>
                                        <p:tav tm="0">
                                          <p:val>
                                            <p:strVal val="#ppt_y-#ppt_h*1.125000"/>
                                          </p:val>
                                        </p:tav>
                                        <p:tav tm="100000">
                                          <p:val>
                                            <p:strVal val="#ppt_y"/>
                                          </p:val>
                                        </p:tav>
                                      </p:tavLst>
                                    </p:anim>
                                    <p:animEffect transition="in" filter="wipe(down)">
                                      <p:cBhvr>
                                        <p:cTn id="52" dur="1500"/>
                                        <p:tgtEl>
                                          <p:spTgt spid="252"/>
                                        </p:tgtEl>
                                      </p:cBhvr>
                                    </p:animEffect>
                                  </p:childTnLst>
                                </p:cTn>
                              </p:par>
                              <p:par>
                                <p:cTn id="53" presetID="12" presetClass="entr" presetSubtype="1" fill="hold" grpId="0" nodeType="withEffect">
                                  <p:stCondLst>
                                    <p:cond delay="3000"/>
                                  </p:stCondLst>
                                  <p:childTnLst>
                                    <p:set>
                                      <p:cBhvr>
                                        <p:cTn id="54" dur="1" fill="hold">
                                          <p:stCondLst>
                                            <p:cond delay="0"/>
                                          </p:stCondLst>
                                        </p:cTn>
                                        <p:tgtEl>
                                          <p:spTgt spid="257"/>
                                        </p:tgtEl>
                                        <p:attrNameLst>
                                          <p:attrName>style.visibility</p:attrName>
                                        </p:attrNameLst>
                                      </p:cBhvr>
                                      <p:to>
                                        <p:strVal val="visible"/>
                                      </p:to>
                                    </p:set>
                                    <p:anim calcmode="lin" valueType="num">
                                      <p:cBhvr additive="base">
                                        <p:cTn id="55" dur="1500"/>
                                        <p:tgtEl>
                                          <p:spTgt spid="257"/>
                                        </p:tgtEl>
                                        <p:attrNameLst>
                                          <p:attrName>ppt_y</p:attrName>
                                        </p:attrNameLst>
                                      </p:cBhvr>
                                      <p:tavLst>
                                        <p:tav tm="0">
                                          <p:val>
                                            <p:strVal val="#ppt_y-#ppt_h*1.125000"/>
                                          </p:val>
                                        </p:tav>
                                        <p:tav tm="100000">
                                          <p:val>
                                            <p:strVal val="#ppt_y"/>
                                          </p:val>
                                        </p:tav>
                                      </p:tavLst>
                                    </p:anim>
                                    <p:animEffect transition="in" filter="wipe(down)">
                                      <p:cBhvr>
                                        <p:cTn id="56" dur="1500"/>
                                        <p:tgtEl>
                                          <p:spTgt spid="257"/>
                                        </p:tgtEl>
                                      </p:cBhvr>
                                    </p:animEffect>
                                  </p:childTnLst>
                                </p:cTn>
                              </p:par>
                              <p:par>
                                <p:cTn id="57" presetID="12" presetClass="entr" presetSubtype="1" fill="hold" grpId="0" nodeType="withEffect">
                                  <p:stCondLst>
                                    <p:cond delay="3000"/>
                                  </p:stCondLst>
                                  <p:childTnLst>
                                    <p:set>
                                      <p:cBhvr>
                                        <p:cTn id="58" dur="1" fill="hold">
                                          <p:stCondLst>
                                            <p:cond delay="0"/>
                                          </p:stCondLst>
                                        </p:cTn>
                                        <p:tgtEl>
                                          <p:spTgt spid="259"/>
                                        </p:tgtEl>
                                        <p:attrNameLst>
                                          <p:attrName>style.visibility</p:attrName>
                                        </p:attrNameLst>
                                      </p:cBhvr>
                                      <p:to>
                                        <p:strVal val="visible"/>
                                      </p:to>
                                    </p:set>
                                    <p:anim calcmode="lin" valueType="num">
                                      <p:cBhvr additive="base">
                                        <p:cTn id="59" dur="1500"/>
                                        <p:tgtEl>
                                          <p:spTgt spid="259"/>
                                        </p:tgtEl>
                                        <p:attrNameLst>
                                          <p:attrName>ppt_y</p:attrName>
                                        </p:attrNameLst>
                                      </p:cBhvr>
                                      <p:tavLst>
                                        <p:tav tm="0">
                                          <p:val>
                                            <p:strVal val="#ppt_y-#ppt_h*1.125000"/>
                                          </p:val>
                                        </p:tav>
                                        <p:tav tm="100000">
                                          <p:val>
                                            <p:strVal val="#ppt_y"/>
                                          </p:val>
                                        </p:tav>
                                      </p:tavLst>
                                    </p:anim>
                                    <p:animEffect transition="in" filter="wipe(down)">
                                      <p:cBhvr>
                                        <p:cTn id="60" dur="1500"/>
                                        <p:tgtEl>
                                          <p:spTgt spid="259"/>
                                        </p:tgtEl>
                                      </p:cBhvr>
                                    </p:animEffect>
                                  </p:childTnLst>
                                </p:cTn>
                              </p:par>
                              <p:par>
                                <p:cTn id="61" presetID="12" presetClass="entr" presetSubtype="1" fill="hold" grpId="0" nodeType="withEffect">
                                  <p:stCondLst>
                                    <p:cond delay="300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1500"/>
                                        <p:tgtEl>
                                          <p:spTgt spid="261"/>
                                        </p:tgtEl>
                                        <p:attrNameLst>
                                          <p:attrName>ppt_y</p:attrName>
                                        </p:attrNameLst>
                                      </p:cBhvr>
                                      <p:tavLst>
                                        <p:tav tm="0">
                                          <p:val>
                                            <p:strVal val="#ppt_y-#ppt_h*1.125000"/>
                                          </p:val>
                                        </p:tav>
                                        <p:tav tm="100000">
                                          <p:val>
                                            <p:strVal val="#ppt_y"/>
                                          </p:val>
                                        </p:tav>
                                      </p:tavLst>
                                    </p:anim>
                                    <p:animEffect transition="in" filter="wipe(down)">
                                      <p:cBhvr>
                                        <p:cTn id="64" dur="1500"/>
                                        <p:tgtEl>
                                          <p:spTgt spid="261"/>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childTnLst>
                                </p:cTn>
                              </p:par>
                              <p:par>
                                <p:cTn id="68" presetID="0" presetClass="path" presetSubtype="0" decel="50000" fill="hold" grpId="1" nodeType="withEffect">
                                  <p:stCondLst>
                                    <p:cond delay="1000"/>
                                  </p:stCondLst>
                                  <p:childTnLst>
                                    <p:animMotion origin="layout" path="M -0.15872 3.33333E-6 L -1.45833E-6 3.33333E-6 " pathEditMode="relative" rAng="0" ptsTypes="AA">
                                      <p:cBhvr>
                                        <p:cTn id="69" dur="8000" fill="hold"/>
                                        <p:tgtEl>
                                          <p:spTgt spid="23"/>
                                        </p:tgtEl>
                                        <p:attrNameLst>
                                          <p:attrName>ppt_x</p:attrName>
                                          <p:attrName>ppt_y</p:attrName>
                                        </p:attrNameLst>
                                      </p:cBhvr>
                                      <p:rCtr x="7930" y="0"/>
                                    </p:animMotion>
                                  </p:childTnLst>
                                </p:cTn>
                              </p:par>
                              <p:par>
                                <p:cTn id="70" presetID="10" presetClass="entr" presetSubtype="0" fill="hold" grpId="0" nodeType="withEffect">
                                  <p:stCondLst>
                                    <p:cond delay="10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childTnLst>
                                </p:cTn>
                              </p:par>
                              <p:par>
                                <p:cTn id="73" presetID="0" presetClass="path" presetSubtype="0" decel="50000" fill="hold" grpId="1" nodeType="withEffect">
                                  <p:stCondLst>
                                    <p:cond delay="1000"/>
                                  </p:stCondLst>
                                  <p:childTnLst>
                                    <p:animMotion origin="layout" path="M 0.20235 3.33333E-6 L -4.79167E-6 3.33333E-6 " pathEditMode="relative" rAng="0" ptsTypes="AA">
                                      <p:cBhvr>
                                        <p:cTn id="74" dur="5000" fill="hold"/>
                                        <p:tgtEl>
                                          <p:spTgt spid="22"/>
                                        </p:tgtEl>
                                        <p:attrNameLst>
                                          <p:attrName>ppt_x</p:attrName>
                                          <p:attrName>ppt_y</p:attrName>
                                        </p:attrNameLst>
                                      </p:cBhvr>
                                      <p:rCtr x="-10117" y="0"/>
                                    </p:animMotion>
                                  </p:childTnLst>
                                </p:cTn>
                              </p:par>
                              <p:par>
                                <p:cTn id="75" presetID="2" presetClass="entr" presetSubtype="4" decel="5000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10000" fill="hold"/>
                                        <p:tgtEl>
                                          <p:spTgt spid="5"/>
                                        </p:tgtEl>
                                        <p:attrNameLst>
                                          <p:attrName>ppt_x</p:attrName>
                                        </p:attrNameLst>
                                      </p:cBhvr>
                                      <p:tavLst>
                                        <p:tav tm="0">
                                          <p:val>
                                            <p:strVal val="#ppt_x"/>
                                          </p:val>
                                        </p:tav>
                                        <p:tav tm="100000">
                                          <p:val>
                                            <p:strVal val="#ppt_x"/>
                                          </p:val>
                                        </p:tav>
                                      </p:tavLst>
                                    </p:anim>
                                    <p:anim calcmode="lin" valueType="num">
                                      <p:cBhvr additive="base">
                                        <p:cTn id="78" dur="10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3" grpId="0" animBg="1"/>
      <p:bldP spid="23" grpId="1" animBg="1"/>
      <p:bldP spid="250" grpId="0"/>
      <p:bldP spid="251" grpId="0"/>
      <p:bldP spid="252" grpId="0"/>
      <p:bldP spid="253" grpId="0"/>
      <p:bldP spid="255" grpId="0"/>
      <p:bldP spid="256" grpId="0"/>
      <p:bldP spid="257" grpId="0"/>
      <p:bldP spid="258" grpId="0"/>
      <p:bldP spid="3" grpId="0" animBg="1"/>
      <p:bldP spid="22" grpId="0" animBg="1"/>
      <p:bldP spid="22" grpId="1" animBg="1"/>
      <p:bldP spid="259" grpId="0"/>
      <p:bldP spid="260" grpId="0"/>
      <p:bldP spid="261" grpId="0"/>
      <p:bldP spid="2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a:extLst>
              <a:ext uri="{FF2B5EF4-FFF2-40B4-BE49-F238E27FC236}">
                <a16:creationId xmlns:a16="http://schemas.microsoft.com/office/drawing/2014/main" id="{89639052-3998-1E5B-2168-012886448272}"/>
              </a:ext>
            </a:extLst>
          </p:cNvPr>
          <p:cNvSpPr/>
          <p:nvPr/>
        </p:nvSpPr>
        <p:spPr>
          <a:xfrm>
            <a:off x="6370662" y="820763"/>
            <a:ext cx="4308432" cy="4308432"/>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raphic 2">
            <a:extLst>
              <a:ext uri="{FF2B5EF4-FFF2-40B4-BE49-F238E27FC236}">
                <a16:creationId xmlns:a16="http://schemas.microsoft.com/office/drawing/2014/main" id="{3838E939-C91B-1B8B-B1A9-C0D86FAC4605}"/>
              </a:ext>
            </a:extLst>
          </p:cNvPr>
          <p:cNvSpPr>
            <a:spLocks/>
          </p:cNvSpPr>
          <p:nvPr/>
        </p:nvSpPr>
        <p:spPr>
          <a:xfrm rot="16200000">
            <a:off x="9850813" y="-1125610"/>
            <a:ext cx="2145301" cy="3892747"/>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lumMod val="95000"/>
                  <a:alpha val="71000"/>
                </a:schemeClr>
              </a:gs>
              <a:gs pos="0">
                <a:schemeClr val="bg1">
                  <a:lumMod val="95000"/>
                  <a:alpha val="25000"/>
                </a:schemeClr>
              </a:gs>
            </a:gsLst>
            <a:lin ang="0" scaled="0"/>
          </a:gradFill>
          <a:ln w="3483" cap="flat">
            <a:noFill/>
            <a:prstDash val="solid"/>
            <a:miter/>
          </a:ln>
        </p:spPr>
        <p:txBody>
          <a:bodyPr rtlCol="0" anchor="ctr"/>
          <a:lstStyle/>
          <a:p>
            <a:endParaRPr lang="en-US" dirty="0"/>
          </a:p>
        </p:txBody>
      </p:sp>
      <p:sp>
        <p:nvSpPr>
          <p:cNvPr id="94" name="Graphic 2">
            <a:extLst>
              <a:ext uri="{FF2B5EF4-FFF2-40B4-BE49-F238E27FC236}">
                <a16:creationId xmlns:a16="http://schemas.microsoft.com/office/drawing/2014/main" id="{BDAFD96F-D686-0503-D2D6-80013F697858}"/>
              </a:ext>
            </a:extLst>
          </p:cNvPr>
          <p:cNvSpPr>
            <a:spLocks/>
          </p:cNvSpPr>
          <p:nvPr/>
        </p:nvSpPr>
        <p:spPr>
          <a:xfrm rot="10800000">
            <a:off x="0" y="-1140895"/>
            <a:ext cx="2479726" cy="4499577"/>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2">
                  <a:alpha val="61906"/>
                </a:schemeClr>
              </a:gs>
              <a:gs pos="100000">
                <a:schemeClr val="bg1">
                  <a:alpha val="30000"/>
                </a:schemeClr>
              </a:gs>
            </a:gsLst>
            <a:lin ang="5400000" scaled="0"/>
          </a:gradFill>
          <a:ln w="3483" cap="flat">
            <a:noFill/>
            <a:prstDash val="solid"/>
            <a:miter/>
          </a:ln>
        </p:spPr>
        <p:txBody>
          <a:bodyPr rtlCol="0" anchor="ctr"/>
          <a:lstStyle/>
          <a:p>
            <a:endParaRPr lang="en-US"/>
          </a:p>
        </p:txBody>
      </p:sp>
      <p:sp>
        <p:nvSpPr>
          <p:cNvPr id="95" name="Oval 94">
            <a:extLst>
              <a:ext uri="{FF2B5EF4-FFF2-40B4-BE49-F238E27FC236}">
                <a16:creationId xmlns:a16="http://schemas.microsoft.com/office/drawing/2014/main" id="{384F7824-112A-A866-C116-4678D9180248}"/>
              </a:ext>
            </a:extLst>
          </p:cNvPr>
          <p:cNvSpPr/>
          <p:nvPr/>
        </p:nvSpPr>
        <p:spPr>
          <a:xfrm>
            <a:off x="2099861" y="4140732"/>
            <a:ext cx="4308432" cy="4308432"/>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EB931-F406-3D92-5BBE-E47CCF035FC5}"/>
              </a:ext>
            </a:extLst>
          </p:cNvPr>
          <p:cNvSpPr>
            <a:spLocks noGrp="1"/>
          </p:cNvSpPr>
          <p:nvPr>
            <p:ph type="title"/>
          </p:nvPr>
        </p:nvSpPr>
        <p:spPr>
          <a:xfrm>
            <a:off x="533400" y="354097"/>
            <a:ext cx="11125200" cy="914400"/>
          </a:xfrm>
        </p:spPr>
        <p:txBody>
          <a:bodyPr anchor="ctr"/>
          <a:lstStyle/>
          <a:p>
            <a:pPr algn="ctr"/>
            <a:r>
              <a:rPr lang="en-US" dirty="0"/>
              <a:t>Customer </a:t>
            </a:r>
            <a:r>
              <a:rPr lang="en-US" dirty="0">
                <a:solidFill>
                  <a:schemeClr val="accent1"/>
                </a:solidFill>
              </a:rPr>
              <a:t>Value Perception</a:t>
            </a:r>
          </a:p>
        </p:txBody>
      </p:sp>
      <p:sp>
        <p:nvSpPr>
          <p:cNvPr id="8" name="Rectangle: Rounded Corners 7">
            <a:extLst>
              <a:ext uri="{FF2B5EF4-FFF2-40B4-BE49-F238E27FC236}">
                <a16:creationId xmlns:a16="http://schemas.microsoft.com/office/drawing/2014/main" id="{679B6420-D92A-DD0B-0911-36ADC3D54219}"/>
              </a:ext>
            </a:extLst>
          </p:cNvPr>
          <p:cNvSpPr/>
          <p:nvPr/>
        </p:nvSpPr>
        <p:spPr>
          <a:xfrm>
            <a:off x="1281236" y="2623291"/>
            <a:ext cx="1215310" cy="448459"/>
          </a:xfrm>
          <a:prstGeom prst="roundRect">
            <a:avLst>
              <a:gd name="adj" fmla="val 50000"/>
            </a:avLst>
          </a:prstGeom>
          <a:gradFill>
            <a:gsLst>
              <a:gs pos="100000">
                <a:schemeClr val="bg1"/>
              </a:gs>
              <a:gs pos="0">
                <a:schemeClr val="bg1">
                  <a:lumMod val="95000"/>
                </a:schemeClr>
              </a:gs>
            </a:gsLst>
            <a:lin ang="19800000" scaled="0"/>
          </a:gra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accent1"/>
                </a:solidFill>
                <a:effectLst/>
                <a:uLnTx/>
                <a:uFillTx/>
                <a:latin typeface="Montserrat" panose="00000500000000000000" pitchFamily="50" charset="0"/>
              </a:rPr>
              <a:t>35%</a:t>
            </a:r>
            <a:endParaRPr kumimoji="0" lang="en-US" sz="1400" b="0" i="0" u="none" strike="noStrike" kern="1200" cap="none" spc="0" normalizeH="0" baseline="0" noProof="0" dirty="0">
              <a:ln>
                <a:noFill/>
              </a:ln>
              <a:solidFill>
                <a:schemeClr val="accent1"/>
              </a:solidFill>
              <a:effectLst/>
              <a:uLnTx/>
              <a:uFillTx/>
              <a:latin typeface="Montserrat" panose="00000500000000000000" pitchFamily="50" charset="0"/>
            </a:endParaRPr>
          </a:p>
        </p:txBody>
      </p:sp>
      <p:sp>
        <p:nvSpPr>
          <p:cNvPr id="6" name="Freeform 5">
            <a:extLst>
              <a:ext uri="{FF2B5EF4-FFF2-40B4-BE49-F238E27FC236}">
                <a16:creationId xmlns:a16="http://schemas.microsoft.com/office/drawing/2014/main" id="{F9C2018E-1AB1-EAB3-79DB-CDCF994D58D1}"/>
              </a:ext>
            </a:extLst>
          </p:cNvPr>
          <p:cNvSpPr/>
          <p:nvPr/>
        </p:nvSpPr>
        <p:spPr>
          <a:xfrm>
            <a:off x="2239912" y="2623290"/>
            <a:ext cx="2668692" cy="448460"/>
          </a:xfrm>
          <a:custGeom>
            <a:avLst/>
            <a:gdLst>
              <a:gd name="connsiteX0" fmla="*/ 0 w 2668692"/>
              <a:gd name="connsiteY0" fmla="*/ 0 h 448460"/>
              <a:gd name="connsiteX1" fmla="*/ 1651438 w 2668692"/>
              <a:gd name="connsiteY1" fmla="*/ 0 h 448460"/>
              <a:gd name="connsiteX2" fmla="*/ 2437857 w 2668692"/>
              <a:gd name="connsiteY2" fmla="*/ 0 h 448460"/>
              <a:gd name="connsiteX3" fmla="*/ 2444462 w 2668692"/>
              <a:gd name="connsiteY3" fmla="*/ 0 h 448460"/>
              <a:gd name="connsiteX4" fmla="*/ 2668692 w 2668692"/>
              <a:gd name="connsiteY4" fmla="*/ 224230 h 448460"/>
              <a:gd name="connsiteX5" fmla="*/ 2668691 w 2668692"/>
              <a:gd name="connsiteY5" fmla="*/ 224230 h 448460"/>
              <a:gd name="connsiteX6" fmla="*/ 2444461 w 2668692"/>
              <a:gd name="connsiteY6" fmla="*/ 448460 h 448460"/>
              <a:gd name="connsiteX7" fmla="*/ 1651438 w 2668692"/>
              <a:gd name="connsiteY7" fmla="*/ 448459 h 448460"/>
              <a:gd name="connsiteX8" fmla="*/ 0 w 2668692"/>
              <a:gd name="connsiteY8" fmla="*/ 448459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692" h="448460">
                <a:moveTo>
                  <a:pt x="0" y="0"/>
                </a:moveTo>
                <a:lnTo>
                  <a:pt x="1651438" y="0"/>
                </a:lnTo>
                <a:lnTo>
                  <a:pt x="2437857" y="0"/>
                </a:lnTo>
                <a:lnTo>
                  <a:pt x="2444462" y="0"/>
                </a:lnTo>
                <a:cubicBezTo>
                  <a:pt x="2568301" y="0"/>
                  <a:pt x="2668692" y="100391"/>
                  <a:pt x="2668692" y="224230"/>
                </a:cubicBezTo>
                <a:lnTo>
                  <a:pt x="2668691" y="224230"/>
                </a:lnTo>
                <a:cubicBezTo>
                  <a:pt x="2668691" y="348069"/>
                  <a:pt x="2568300" y="448460"/>
                  <a:pt x="2444461" y="448460"/>
                </a:cubicBezTo>
                <a:lnTo>
                  <a:pt x="1651438" y="448459"/>
                </a:lnTo>
                <a:lnTo>
                  <a:pt x="0" y="448459"/>
                </a:lnTo>
                <a:close/>
              </a:path>
            </a:pathLst>
          </a:custGeom>
          <a:gradFill>
            <a:gsLst>
              <a:gs pos="100000">
                <a:schemeClr val="accent2"/>
              </a:gs>
              <a:gs pos="0">
                <a:schemeClr val="accent1"/>
              </a:gs>
            </a:gsLst>
            <a:lin ang="0" scaled="0"/>
          </a:grad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b="1" dirty="0">
                <a:latin typeface="Montserrat" panose="00000500000000000000" pitchFamily="50" charset="0"/>
              </a:rPr>
              <a:t>Overall Quality</a:t>
            </a:r>
          </a:p>
        </p:txBody>
      </p:sp>
      <p:sp>
        <p:nvSpPr>
          <p:cNvPr id="23" name="Rectangle: Rounded Corners 22">
            <a:extLst>
              <a:ext uri="{FF2B5EF4-FFF2-40B4-BE49-F238E27FC236}">
                <a16:creationId xmlns:a16="http://schemas.microsoft.com/office/drawing/2014/main" id="{141436FB-40C3-9C7B-7A38-D84DA651156E}"/>
              </a:ext>
            </a:extLst>
          </p:cNvPr>
          <p:cNvSpPr/>
          <p:nvPr/>
        </p:nvSpPr>
        <p:spPr>
          <a:xfrm>
            <a:off x="9695454" y="2623291"/>
            <a:ext cx="1215310" cy="448459"/>
          </a:xfrm>
          <a:prstGeom prst="roundRect">
            <a:avLst>
              <a:gd name="adj" fmla="val 50000"/>
            </a:avLst>
          </a:prstGeom>
          <a:gradFill>
            <a:gsLst>
              <a:gs pos="100000">
                <a:schemeClr val="bg1"/>
              </a:gs>
              <a:gs pos="0">
                <a:schemeClr val="bg1">
                  <a:lumMod val="95000"/>
                </a:schemeClr>
              </a:gs>
            </a:gsLst>
            <a:lin ang="19800000" scaled="0"/>
          </a:gra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237744" rtlCol="0" anchor="ct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chemeClr val="accent1"/>
                </a:solidFill>
                <a:latin typeface="Montserrat" panose="00000500000000000000" pitchFamily="50" charset="0"/>
              </a:rPr>
              <a:t>6</a:t>
            </a:r>
            <a:r>
              <a:rPr kumimoji="0" lang="en-US" sz="1400" b="1" i="0" u="none" strike="noStrike" kern="1200" cap="none" spc="0" normalizeH="0" baseline="0" noProof="0" dirty="0">
                <a:ln>
                  <a:noFill/>
                </a:ln>
                <a:solidFill>
                  <a:schemeClr val="accent1"/>
                </a:solidFill>
                <a:effectLst/>
                <a:uLnTx/>
                <a:uFillTx/>
                <a:latin typeface="Montserrat" panose="00000500000000000000" pitchFamily="50" charset="0"/>
              </a:rPr>
              <a:t>5%</a:t>
            </a:r>
            <a:endParaRPr kumimoji="0" lang="en-US" sz="1400" b="0" i="0" u="none" strike="noStrike" kern="1200" cap="none" spc="0" normalizeH="0" baseline="0" noProof="0" dirty="0">
              <a:ln>
                <a:noFill/>
              </a:ln>
              <a:solidFill>
                <a:schemeClr val="accent1"/>
              </a:solidFill>
              <a:effectLst/>
              <a:uLnTx/>
              <a:uFillTx/>
              <a:latin typeface="Montserrat" panose="00000500000000000000" pitchFamily="50" charset="0"/>
            </a:endParaRPr>
          </a:p>
        </p:txBody>
      </p:sp>
      <p:sp>
        <p:nvSpPr>
          <p:cNvPr id="16" name="Freeform 15">
            <a:extLst>
              <a:ext uri="{FF2B5EF4-FFF2-40B4-BE49-F238E27FC236}">
                <a16:creationId xmlns:a16="http://schemas.microsoft.com/office/drawing/2014/main" id="{0DA61C7D-B62D-2F0A-BF54-E1A667F0FAE0}"/>
              </a:ext>
            </a:extLst>
          </p:cNvPr>
          <p:cNvSpPr/>
          <p:nvPr/>
        </p:nvSpPr>
        <p:spPr>
          <a:xfrm>
            <a:off x="7295154" y="2623290"/>
            <a:ext cx="2695494" cy="448460"/>
          </a:xfrm>
          <a:custGeom>
            <a:avLst/>
            <a:gdLst>
              <a:gd name="connsiteX0" fmla="*/ 0 w 2695494"/>
              <a:gd name="connsiteY0" fmla="*/ 224229 h 448460"/>
              <a:gd name="connsiteX1" fmla="*/ 0 w 2695494"/>
              <a:gd name="connsiteY1" fmla="*/ 224230 h 448460"/>
              <a:gd name="connsiteX2" fmla="*/ 0 w 2695494"/>
              <a:gd name="connsiteY2" fmla="*/ 224230 h 448460"/>
              <a:gd name="connsiteX3" fmla="*/ 224230 w 2695494"/>
              <a:gd name="connsiteY3" fmla="*/ 0 h 448460"/>
              <a:gd name="connsiteX4" fmla="*/ 257637 w 2695494"/>
              <a:gd name="connsiteY4" fmla="*/ 0 h 448460"/>
              <a:gd name="connsiteX5" fmla="*/ 1017254 w 2695494"/>
              <a:gd name="connsiteY5" fmla="*/ 0 h 448460"/>
              <a:gd name="connsiteX6" fmla="*/ 2695494 w 2695494"/>
              <a:gd name="connsiteY6" fmla="*/ 0 h 448460"/>
              <a:gd name="connsiteX7" fmla="*/ 2695494 w 2695494"/>
              <a:gd name="connsiteY7" fmla="*/ 448459 h 448460"/>
              <a:gd name="connsiteX8" fmla="*/ 1017263 w 2695494"/>
              <a:gd name="connsiteY8" fmla="*/ 448459 h 448460"/>
              <a:gd name="connsiteX9" fmla="*/ 1017253 w 2695494"/>
              <a:gd name="connsiteY9" fmla="*/ 448460 h 448460"/>
              <a:gd name="connsiteX10" fmla="*/ 224230 w 2695494"/>
              <a:gd name="connsiteY10" fmla="*/ 448459 h 448460"/>
              <a:gd name="connsiteX11" fmla="*/ 17621 w 2695494"/>
              <a:gd name="connsiteY11" fmla="*/ 311510 h 448460"/>
              <a:gd name="connsiteX12" fmla="*/ 0 w 2695494"/>
              <a:gd name="connsiteY12" fmla="*/ 224230 h 448460"/>
              <a:gd name="connsiteX13" fmla="*/ 17621 w 2695494"/>
              <a:gd name="connsiteY13" fmla="*/ 136950 h 448460"/>
              <a:gd name="connsiteX14" fmla="*/ 224230 w 2695494"/>
              <a:gd name="connsiteY14" fmla="*/ 0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5494" h="448460">
                <a:moveTo>
                  <a:pt x="0" y="224229"/>
                </a:moveTo>
                <a:lnTo>
                  <a:pt x="0" y="224230"/>
                </a:lnTo>
                <a:lnTo>
                  <a:pt x="0" y="224230"/>
                </a:lnTo>
                <a:close/>
                <a:moveTo>
                  <a:pt x="224230" y="0"/>
                </a:moveTo>
                <a:lnTo>
                  <a:pt x="257637" y="0"/>
                </a:lnTo>
                <a:lnTo>
                  <a:pt x="1017254" y="0"/>
                </a:lnTo>
                <a:lnTo>
                  <a:pt x="2695494" y="0"/>
                </a:lnTo>
                <a:lnTo>
                  <a:pt x="2695494" y="448459"/>
                </a:lnTo>
                <a:lnTo>
                  <a:pt x="1017263" y="448459"/>
                </a:lnTo>
                <a:lnTo>
                  <a:pt x="1017253" y="448460"/>
                </a:lnTo>
                <a:lnTo>
                  <a:pt x="224230" y="448459"/>
                </a:lnTo>
                <a:cubicBezTo>
                  <a:pt x="131351" y="448459"/>
                  <a:pt x="51661" y="391989"/>
                  <a:pt x="17621" y="311510"/>
                </a:cubicBezTo>
                <a:lnTo>
                  <a:pt x="0" y="224230"/>
                </a:lnTo>
                <a:lnTo>
                  <a:pt x="17621" y="136950"/>
                </a:lnTo>
                <a:cubicBezTo>
                  <a:pt x="51661" y="56470"/>
                  <a:pt x="131351" y="0"/>
                  <a:pt x="224230" y="0"/>
                </a:cubicBezTo>
                <a:close/>
              </a:path>
            </a:pathLst>
          </a:custGeom>
          <a:gradFill>
            <a:gsLst>
              <a:gs pos="0">
                <a:schemeClr val="accent2"/>
              </a:gs>
              <a:gs pos="100000">
                <a:schemeClr val="accent1"/>
              </a:gs>
            </a:gsLst>
            <a:lin ang="0" scaled="0"/>
          </a:gradFill>
          <a:ln>
            <a:gradFill>
              <a:gsLst>
                <a:gs pos="100000">
                  <a:schemeClr val="accent1"/>
                </a:gs>
                <a:gs pos="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400" b="1" dirty="0">
                <a:latin typeface="Montserrat" panose="00000500000000000000" pitchFamily="50" charset="0"/>
              </a:rPr>
              <a:t>Price</a:t>
            </a:r>
          </a:p>
        </p:txBody>
      </p:sp>
      <p:sp>
        <p:nvSpPr>
          <p:cNvPr id="27" name="Rectangle: Rounded Corners 26">
            <a:extLst>
              <a:ext uri="{FF2B5EF4-FFF2-40B4-BE49-F238E27FC236}">
                <a16:creationId xmlns:a16="http://schemas.microsoft.com/office/drawing/2014/main" id="{0717936E-2245-2EC2-9291-C00B3E65AED1}"/>
              </a:ext>
            </a:extLst>
          </p:cNvPr>
          <p:cNvSpPr/>
          <p:nvPr/>
        </p:nvSpPr>
        <p:spPr>
          <a:xfrm>
            <a:off x="1281236" y="3450835"/>
            <a:ext cx="1215310" cy="448459"/>
          </a:xfrm>
          <a:prstGeom prst="roundRect">
            <a:avLst>
              <a:gd name="adj" fmla="val 50000"/>
            </a:avLst>
          </a:prstGeom>
          <a:solidFill>
            <a:schemeClr val="accent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bg1"/>
                </a:solidFill>
                <a:effectLst/>
                <a:uLnTx/>
                <a:uFillTx/>
                <a:latin typeface="Montserrat" panose="00000500000000000000" pitchFamily="50" charset="0"/>
              </a:rPr>
              <a:t>25%</a:t>
            </a:r>
            <a:endParaRPr kumimoji="0" lang="en-US" sz="1400" b="0" i="0" u="none" strike="noStrike" kern="1200" cap="none" spc="0" normalizeH="0" baseline="0" noProof="0" dirty="0">
              <a:ln>
                <a:noFill/>
              </a:ln>
              <a:solidFill>
                <a:schemeClr val="bg1"/>
              </a:solidFill>
              <a:effectLst/>
              <a:uLnTx/>
              <a:uFillTx/>
              <a:latin typeface="Montserrat" panose="00000500000000000000" pitchFamily="50" charset="0"/>
            </a:endParaRPr>
          </a:p>
        </p:txBody>
      </p:sp>
      <p:sp>
        <p:nvSpPr>
          <p:cNvPr id="20" name="Freeform 19">
            <a:extLst>
              <a:ext uri="{FF2B5EF4-FFF2-40B4-BE49-F238E27FC236}">
                <a16:creationId xmlns:a16="http://schemas.microsoft.com/office/drawing/2014/main" id="{21284E55-D238-924D-B052-C0F8371592B0}"/>
              </a:ext>
            </a:extLst>
          </p:cNvPr>
          <p:cNvSpPr/>
          <p:nvPr/>
        </p:nvSpPr>
        <p:spPr>
          <a:xfrm>
            <a:off x="2239913" y="3450834"/>
            <a:ext cx="2656933" cy="448460"/>
          </a:xfrm>
          <a:custGeom>
            <a:avLst/>
            <a:gdLst>
              <a:gd name="connsiteX0" fmla="*/ 0 w 2656933"/>
              <a:gd name="connsiteY0" fmla="*/ 0 h 448460"/>
              <a:gd name="connsiteX1" fmla="*/ 1639679 w 2656933"/>
              <a:gd name="connsiteY1" fmla="*/ 0 h 448460"/>
              <a:gd name="connsiteX2" fmla="*/ 2432703 w 2656933"/>
              <a:gd name="connsiteY2" fmla="*/ 0 h 448460"/>
              <a:gd name="connsiteX3" fmla="*/ 2437857 w 2656933"/>
              <a:gd name="connsiteY3" fmla="*/ 0 h 448460"/>
              <a:gd name="connsiteX4" fmla="*/ 2437857 w 2656933"/>
              <a:gd name="connsiteY4" fmla="*/ 520 h 448460"/>
              <a:gd name="connsiteX5" fmla="*/ 2477893 w 2656933"/>
              <a:gd name="connsiteY5" fmla="*/ 4556 h 448460"/>
              <a:gd name="connsiteX6" fmla="*/ 2656933 w 2656933"/>
              <a:gd name="connsiteY6" fmla="*/ 224230 h 448460"/>
              <a:gd name="connsiteX7" fmla="*/ 2656932 w 2656933"/>
              <a:gd name="connsiteY7" fmla="*/ 224230 h 448460"/>
              <a:gd name="connsiteX8" fmla="*/ 2477892 w 2656933"/>
              <a:gd name="connsiteY8" fmla="*/ 443905 h 448460"/>
              <a:gd name="connsiteX9" fmla="*/ 2437857 w 2656933"/>
              <a:gd name="connsiteY9" fmla="*/ 447940 h 448460"/>
              <a:gd name="connsiteX10" fmla="*/ 2437857 w 2656933"/>
              <a:gd name="connsiteY10" fmla="*/ 448459 h 448460"/>
              <a:gd name="connsiteX11" fmla="*/ 2432712 w 2656933"/>
              <a:gd name="connsiteY11" fmla="*/ 448459 h 448460"/>
              <a:gd name="connsiteX12" fmla="*/ 2432702 w 2656933"/>
              <a:gd name="connsiteY12" fmla="*/ 448460 h 448460"/>
              <a:gd name="connsiteX13" fmla="*/ 1639679 w 2656933"/>
              <a:gd name="connsiteY13" fmla="*/ 448459 h 448460"/>
              <a:gd name="connsiteX14" fmla="*/ 0 w 2656933"/>
              <a:gd name="connsiteY14" fmla="*/ 448459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6933" h="448460">
                <a:moveTo>
                  <a:pt x="0" y="0"/>
                </a:moveTo>
                <a:lnTo>
                  <a:pt x="1639679" y="0"/>
                </a:lnTo>
                <a:lnTo>
                  <a:pt x="2432703" y="0"/>
                </a:lnTo>
                <a:lnTo>
                  <a:pt x="2437857" y="0"/>
                </a:lnTo>
                <a:lnTo>
                  <a:pt x="2437857" y="520"/>
                </a:lnTo>
                <a:lnTo>
                  <a:pt x="2477893" y="4556"/>
                </a:lnTo>
                <a:cubicBezTo>
                  <a:pt x="2580071" y="25464"/>
                  <a:pt x="2656933" y="115871"/>
                  <a:pt x="2656933" y="224230"/>
                </a:cubicBezTo>
                <a:lnTo>
                  <a:pt x="2656932" y="224230"/>
                </a:lnTo>
                <a:cubicBezTo>
                  <a:pt x="2656932" y="332589"/>
                  <a:pt x="2580070" y="422996"/>
                  <a:pt x="2477892" y="443905"/>
                </a:cubicBezTo>
                <a:lnTo>
                  <a:pt x="2437857" y="447940"/>
                </a:lnTo>
                <a:lnTo>
                  <a:pt x="2437857" y="448459"/>
                </a:lnTo>
                <a:lnTo>
                  <a:pt x="2432712" y="448459"/>
                </a:lnTo>
                <a:lnTo>
                  <a:pt x="2432702" y="448460"/>
                </a:lnTo>
                <a:lnTo>
                  <a:pt x="1639679" y="448459"/>
                </a:lnTo>
                <a:lnTo>
                  <a:pt x="0" y="448459"/>
                </a:lnTo>
                <a:close/>
              </a:path>
            </a:pathLst>
          </a:custGeom>
          <a:gradFill>
            <a:gsLst>
              <a:gs pos="100000">
                <a:schemeClr val="bg1"/>
              </a:gs>
              <a:gs pos="0">
                <a:schemeClr val="bg1">
                  <a:lumMod val="95000"/>
                </a:schemeClr>
              </a:gs>
            </a:gsLst>
            <a:lin ang="0" scaled="0"/>
          </a:gradFill>
          <a:ln>
            <a:gradFill>
              <a:gsLst>
                <a:gs pos="0">
                  <a:schemeClr val="bg1">
                    <a:lumMod val="9500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lIns="91440" rIns="0" rtlCol="0" anchor="ctr">
            <a:noAutofit/>
          </a:bodyPr>
          <a:lstStyle/>
          <a:p>
            <a:pPr algn="ctr"/>
            <a:r>
              <a:rPr lang="en-US" sz="1200" dirty="0">
                <a:solidFill>
                  <a:schemeClr val="tx1"/>
                </a:solidFill>
                <a:latin typeface="Montserrat" panose="00000500000000000000" pitchFamily="50" charset="0"/>
              </a:rPr>
              <a:t>Brand /  Reputation /  Trust</a:t>
            </a:r>
          </a:p>
        </p:txBody>
      </p:sp>
      <p:sp>
        <p:nvSpPr>
          <p:cNvPr id="39" name="Rectangle: Rounded Corners 38">
            <a:extLst>
              <a:ext uri="{FF2B5EF4-FFF2-40B4-BE49-F238E27FC236}">
                <a16:creationId xmlns:a16="http://schemas.microsoft.com/office/drawing/2014/main" id="{14C99658-55FE-3B9C-BB25-BE876A81A699}"/>
              </a:ext>
            </a:extLst>
          </p:cNvPr>
          <p:cNvSpPr/>
          <p:nvPr/>
        </p:nvSpPr>
        <p:spPr>
          <a:xfrm>
            <a:off x="1281236" y="3990911"/>
            <a:ext cx="1215310" cy="448459"/>
          </a:xfrm>
          <a:prstGeom prst="roundRect">
            <a:avLst>
              <a:gd name="adj" fmla="val 50000"/>
            </a:avLst>
          </a:prstGeom>
          <a:solidFill>
            <a:schemeClr val="accent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chemeClr val="bg1"/>
                </a:solidFill>
                <a:latin typeface="Montserrat" panose="00000500000000000000" pitchFamily="50" charset="0"/>
              </a:rPr>
              <a:t>10</a:t>
            </a:r>
            <a:r>
              <a:rPr kumimoji="0" lang="en-US" sz="1400" b="1" i="0" u="none" strike="noStrike" kern="1200" cap="none" spc="0" normalizeH="0" baseline="0" noProof="0" dirty="0">
                <a:ln>
                  <a:noFill/>
                </a:ln>
                <a:solidFill>
                  <a:schemeClr val="bg1"/>
                </a:solidFill>
                <a:effectLst/>
                <a:uLnTx/>
                <a:uFillTx/>
                <a:latin typeface="Montserrat" panose="00000500000000000000" pitchFamily="50" charset="0"/>
              </a:rPr>
              <a:t>%</a:t>
            </a:r>
            <a:endParaRPr kumimoji="0" lang="en-US" sz="1400" b="0" i="0" u="none" strike="noStrike" kern="1200" cap="none" spc="0" normalizeH="0" baseline="0" noProof="0" dirty="0">
              <a:ln>
                <a:noFill/>
              </a:ln>
              <a:solidFill>
                <a:schemeClr val="bg1"/>
              </a:solidFill>
              <a:effectLst/>
              <a:uLnTx/>
              <a:uFillTx/>
              <a:latin typeface="Montserrat" panose="00000500000000000000" pitchFamily="50" charset="0"/>
            </a:endParaRPr>
          </a:p>
        </p:txBody>
      </p:sp>
      <p:sp>
        <p:nvSpPr>
          <p:cNvPr id="21" name="Freeform 20">
            <a:extLst>
              <a:ext uri="{FF2B5EF4-FFF2-40B4-BE49-F238E27FC236}">
                <a16:creationId xmlns:a16="http://schemas.microsoft.com/office/drawing/2014/main" id="{BEB8A6E6-A390-A3E5-3BC2-633673AC672F}"/>
              </a:ext>
            </a:extLst>
          </p:cNvPr>
          <p:cNvSpPr/>
          <p:nvPr/>
        </p:nvSpPr>
        <p:spPr>
          <a:xfrm>
            <a:off x="2239913" y="3990910"/>
            <a:ext cx="2656933" cy="448460"/>
          </a:xfrm>
          <a:custGeom>
            <a:avLst/>
            <a:gdLst>
              <a:gd name="connsiteX0" fmla="*/ 0 w 2656933"/>
              <a:gd name="connsiteY0" fmla="*/ 0 h 448460"/>
              <a:gd name="connsiteX1" fmla="*/ 1639679 w 2656933"/>
              <a:gd name="connsiteY1" fmla="*/ 0 h 448460"/>
              <a:gd name="connsiteX2" fmla="*/ 2432703 w 2656933"/>
              <a:gd name="connsiteY2" fmla="*/ 0 h 448460"/>
              <a:gd name="connsiteX3" fmla="*/ 2437857 w 2656933"/>
              <a:gd name="connsiteY3" fmla="*/ 0 h 448460"/>
              <a:gd name="connsiteX4" fmla="*/ 2437857 w 2656933"/>
              <a:gd name="connsiteY4" fmla="*/ 520 h 448460"/>
              <a:gd name="connsiteX5" fmla="*/ 2477893 w 2656933"/>
              <a:gd name="connsiteY5" fmla="*/ 4556 h 448460"/>
              <a:gd name="connsiteX6" fmla="*/ 2656933 w 2656933"/>
              <a:gd name="connsiteY6" fmla="*/ 224230 h 448460"/>
              <a:gd name="connsiteX7" fmla="*/ 2656932 w 2656933"/>
              <a:gd name="connsiteY7" fmla="*/ 224230 h 448460"/>
              <a:gd name="connsiteX8" fmla="*/ 2477892 w 2656933"/>
              <a:gd name="connsiteY8" fmla="*/ 443905 h 448460"/>
              <a:gd name="connsiteX9" fmla="*/ 2437857 w 2656933"/>
              <a:gd name="connsiteY9" fmla="*/ 447941 h 448460"/>
              <a:gd name="connsiteX10" fmla="*/ 2437857 w 2656933"/>
              <a:gd name="connsiteY10" fmla="*/ 448459 h 448460"/>
              <a:gd name="connsiteX11" fmla="*/ 2432712 w 2656933"/>
              <a:gd name="connsiteY11" fmla="*/ 448459 h 448460"/>
              <a:gd name="connsiteX12" fmla="*/ 2432702 w 2656933"/>
              <a:gd name="connsiteY12" fmla="*/ 448460 h 448460"/>
              <a:gd name="connsiteX13" fmla="*/ 1639679 w 2656933"/>
              <a:gd name="connsiteY13" fmla="*/ 448459 h 448460"/>
              <a:gd name="connsiteX14" fmla="*/ 0 w 2656933"/>
              <a:gd name="connsiteY14" fmla="*/ 448459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6933" h="448460">
                <a:moveTo>
                  <a:pt x="0" y="0"/>
                </a:moveTo>
                <a:lnTo>
                  <a:pt x="1639679" y="0"/>
                </a:lnTo>
                <a:lnTo>
                  <a:pt x="2432703" y="0"/>
                </a:lnTo>
                <a:lnTo>
                  <a:pt x="2437857" y="0"/>
                </a:lnTo>
                <a:lnTo>
                  <a:pt x="2437857" y="520"/>
                </a:lnTo>
                <a:lnTo>
                  <a:pt x="2477893" y="4556"/>
                </a:lnTo>
                <a:cubicBezTo>
                  <a:pt x="2580071" y="25464"/>
                  <a:pt x="2656933" y="115871"/>
                  <a:pt x="2656933" y="224230"/>
                </a:cubicBezTo>
                <a:lnTo>
                  <a:pt x="2656932" y="224230"/>
                </a:lnTo>
                <a:cubicBezTo>
                  <a:pt x="2656932" y="332589"/>
                  <a:pt x="2580070" y="422996"/>
                  <a:pt x="2477892" y="443905"/>
                </a:cubicBezTo>
                <a:lnTo>
                  <a:pt x="2437857" y="447941"/>
                </a:lnTo>
                <a:lnTo>
                  <a:pt x="2437857" y="448459"/>
                </a:lnTo>
                <a:lnTo>
                  <a:pt x="2432712" y="448459"/>
                </a:lnTo>
                <a:lnTo>
                  <a:pt x="2432702" y="448460"/>
                </a:lnTo>
                <a:lnTo>
                  <a:pt x="1639679" y="448459"/>
                </a:lnTo>
                <a:lnTo>
                  <a:pt x="0" y="448459"/>
                </a:lnTo>
                <a:close/>
              </a:path>
            </a:pathLst>
          </a:custGeom>
          <a:gradFill>
            <a:gsLst>
              <a:gs pos="100000">
                <a:schemeClr val="bg1"/>
              </a:gs>
              <a:gs pos="0">
                <a:schemeClr val="bg1">
                  <a:lumMod val="95000"/>
                </a:schemeClr>
              </a:gs>
            </a:gsLst>
            <a:lin ang="0" scaled="0"/>
          </a:gradFill>
          <a:ln>
            <a:gradFill>
              <a:gsLst>
                <a:gs pos="0">
                  <a:schemeClr val="bg1">
                    <a:lumMod val="9500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lIns="91440" rIns="0" rtlCol="0" anchor="ctr">
            <a:noAutofit/>
          </a:bodyPr>
          <a:lstStyle/>
          <a:p>
            <a:pPr algn="ctr"/>
            <a:r>
              <a:rPr lang="en-US" sz="1200" dirty="0">
                <a:solidFill>
                  <a:schemeClr val="tx1"/>
                </a:solidFill>
                <a:latin typeface="Montserrat" panose="00000500000000000000" pitchFamily="50" charset="0"/>
              </a:rPr>
              <a:t>Service reliability</a:t>
            </a:r>
          </a:p>
        </p:txBody>
      </p:sp>
      <p:sp>
        <p:nvSpPr>
          <p:cNvPr id="43" name="Rectangle: Rounded Corners 42">
            <a:extLst>
              <a:ext uri="{FF2B5EF4-FFF2-40B4-BE49-F238E27FC236}">
                <a16:creationId xmlns:a16="http://schemas.microsoft.com/office/drawing/2014/main" id="{ACE8C862-2BA7-D808-20EA-2FD44452E66A}"/>
              </a:ext>
            </a:extLst>
          </p:cNvPr>
          <p:cNvSpPr/>
          <p:nvPr/>
        </p:nvSpPr>
        <p:spPr>
          <a:xfrm>
            <a:off x="1281236" y="4530987"/>
            <a:ext cx="1215310" cy="448459"/>
          </a:xfrm>
          <a:prstGeom prst="roundRect">
            <a:avLst>
              <a:gd name="adj" fmla="val 50000"/>
            </a:avLst>
          </a:prstGeom>
          <a:solidFill>
            <a:schemeClr val="accent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bg1"/>
                </a:solidFill>
                <a:effectLst/>
                <a:uLnTx/>
                <a:uFillTx/>
                <a:latin typeface="Montserrat" panose="00000500000000000000" pitchFamily="50" charset="0"/>
              </a:rPr>
              <a:t>20%</a:t>
            </a:r>
            <a:endParaRPr kumimoji="0" lang="en-US" sz="1400" b="0" i="0" u="none" strike="noStrike" kern="1200" cap="none" spc="0" normalizeH="0" baseline="0" noProof="0" dirty="0">
              <a:ln>
                <a:noFill/>
              </a:ln>
              <a:solidFill>
                <a:schemeClr val="bg1"/>
              </a:solidFill>
              <a:effectLst/>
              <a:uLnTx/>
              <a:uFillTx/>
              <a:latin typeface="Montserrat" panose="00000500000000000000" pitchFamily="50" charset="0"/>
            </a:endParaRPr>
          </a:p>
        </p:txBody>
      </p:sp>
      <p:sp>
        <p:nvSpPr>
          <p:cNvPr id="22" name="Freeform 21">
            <a:extLst>
              <a:ext uri="{FF2B5EF4-FFF2-40B4-BE49-F238E27FC236}">
                <a16:creationId xmlns:a16="http://schemas.microsoft.com/office/drawing/2014/main" id="{8834C6F8-72DC-F1EB-2F49-AC571B25BBD4}"/>
              </a:ext>
            </a:extLst>
          </p:cNvPr>
          <p:cNvSpPr/>
          <p:nvPr/>
        </p:nvSpPr>
        <p:spPr>
          <a:xfrm>
            <a:off x="2239913" y="4530986"/>
            <a:ext cx="2656933" cy="448460"/>
          </a:xfrm>
          <a:custGeom>
            <a:avLst/>
            <a:gdLst>
              <a:gd name="connsiteX0" fmla="*/ 0 w 2656933"/>
              <a:gd name="connsiteY0" fmla="*/ 0 h 448460"/>
              <a:gd name="connsiteX1" fmla="*/ 1639679 w 2656933"/>
              <a:gd name="connsiteY1" fmla="*/ 0 h 448460"/>
              <a:gd name="connsiteX2" fmla="*/ 2432703 w 2656933"/>
              <a:gd name="connsiteY2" fmla="*/ 0 h 448460"/>
              <a:gd name="connsiteX3" fmla="*/ 2437857 w 2656933"/>
              <a:gd name="connsiteY3" fmla="*/ 0 h 448460"/>
              <a:gd name="connsiteX4" fmla="*/ 2437857 w 2656933"/>
              <a:gd name="connsiteY4" fmla="*/ 520 h 448460"/>
              <a:gd name="connsiteX5" fmla="*/ 2477893 w 2656933"/>
              <a:gd name="connsiteY5" fmla="*/ 4556 h 448460"/>
              <a:gd name="connsiteX6" fmla="*/ 2656933 w 2656933"/>
              <a:gd name="connsiteY6" fmla="*/ 224230 h 448460"/>
              <a:gd name="connsiteX7" fmla="*/ 2656932 w 2656933"/>
              <a:gd name="connsiteY7" fmla="*/ 224230 h 448460"/>
              <a:gd name="connsiteX8" fmla="*/ 2477892 w 2656933"/>
              <a:gd name="connsiteY8" fmla="*/ 443905 h 448460"/>
              <a:gd name="connsiteX9" fmla="*/ 2437857 w 2656933"/>
              <a:gd name="connsiteY9" fmla="*/ 447941 h 448460"/>
              <a:gd name="connsiteX10" fmla="*/ 2437857 w 2656933"/>
              <a:gd name="connsiteY10" fmla="*/ 448459 h 448460"/>
              <a:gd name="connsiteX11" fmla="*/ 2432712 w 2656933"/>
              <a:gd name="connsiteY11" fmla="*/ 448459 h 448460"/>
              <a:gd name="connsiteX12" fmla="*/ 2432702 w 2656933"/>
              <a:gd name="connsiteY12" fmla="*/ 448460 h 448460"/>
              <a:gd name="connsiteX13" fmla="*/ 1639679 w 2656933"/>
              <a:gd name="connsiteY13" fmla="*/ 448459 h 448460"/>
              <a:gd name="connsiteX14" fmla="*/ 0 w 2656933"/>
              <a:gd name="connsiteY14" fmla="*/ 448459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6933" h="448460">
                <a:moveTo>
                  <a:pt x="0" y="0"/>
                </a:moveTo>
                <a:lnTo>
                  <a:pt x="1639679" y="0"/>
                </a:lnTo>
                <a:lnTo>
                  <a:pt x="2432703" y="0"/>
                </a:lnTo>
                <a:lnTo>
                  <a:pt x="2437857" y="0"/>
                </a:lnTo>
                <a:lnTo>
                  <a:pt x="2437857" y="520"/>
                </a:lnTo>
                <a:lnTo>
                  <a:pt x="2477893" y="4556"/>
                </a:lnTo>
                <a:cubicBezTo>
                  <a:pt x="2580071" y="25464"/>
                  <a:pt x="2656933" y="115871"/>
                  <a:pt x="2656933" y="224230"/>
                </a:cubicBezTo>
                <a:lnTo>
                  <a:pt x="2656932" y="224230"/>
                </a:lnTo>
                <a:cubicBezTo>
                  <a:pt x="2656932" y="332589"/>
                  <a:pt x="2580070" y="422996"/>
                  <a:pt x="2477892" y="443905"/>
                </a:cubicBezTo>
                <a:lnTo>
                  <a:pt x="2437857" y="447941"/>
                </a:lnTo>
                <a:lnTo>
                  <a:pt x="2437857" y="448459"/>
                </a:lnTo>
                <a:lnTo>
                  <a:pt x="2432712" y="448459"/>
                </a:lnTo>
                <a:lnTo>
                  <a:pt x="2432702" y="448460"/>
                </a:lnTo>
                <a:lnTo>
                  <a:pt x="1639679" y="448459"/>
                </a:lnTo>
                <a:lnTo>
                  <a:pt x="0" y="448459"/>
                </a:lnTo>
                <a:close/>
              </a:path>
            </a:pathLst>
          </a:custGeom>
          <a:gradFill>
            <a:gsLst>
              <a:gs pos="100000">
                <a:schemeClr val="bg1"/>
              </a:gs>
              <a:gs pos="0">
                <a:schemeClr val="bg1">
                  <a:lumMod val="95000"/>
                </a:schemeClr>
              </a:gs>
            </a:gsLst>
            <a:lin ang="0" scaled="0"/>
          </a:gradFill>
          <a:ln>
            <a:gradFill>
              <a:gsLst>
                <a:gs pos="0">
                  <a:schemeClr val="bg1">
                    <a:lumMod val="9500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lIns="91440" rIns="0" rtlCol="0" anchor="ctr">
            <a:noAutofit/>
          </a:bodyPr>
          <a:lstStyle/>
          <a:p>
            <a:pPr algn="ctr"/>
            <a:r>
              <a:rPr lang="en-US" sz="1200" dirty="0">
                <a:solidFill>
                  <a:schemeClr val="tx1"/>
                </a:solidFill>
                <a:latin typeface="Montserrat" panose="00000500000000000000" pitchFamily="50" charset="0"/>
              </a:rPr>
              <a:t>Green offerings</a:t>
            </a:r>
          </a:p>
        </p:txBody>
      </p:sp>
      <p:sp>
        <p:nvSpPr>
          <p:cNvPr id="47" name="Rectangle: Rounded Corners 46">
            <a:extLst>
              <a:ext uri="{FF2B5EF4-FFF2-40B4-BE49-F238E27FC236}">
                <a16:creationId xmlns:a16="http://schemas.microsoft.com/office/drawing/2014/main" id="{C3D4BBF2-59B9-5DA8-08D7-6A8B7CD2DADD}"/>
              </a:ext>
            </a:extLst>
          </p:cNvPr>
          <p:cNvSpPr/>
          <p:nvPr/>
        </p:nvSpPr>
        <p:spPr>
          <a:xfrm>
            <a:off x="1281236" y="5071063"/>
            <a:ext cx="1215310" cy="448459"/>
          </a:xfrm>
          <a:prstGeom prst="roundRect">
            <a:avLst>
              <a:gd name="adj" fmla="val 50000"/>
            </a:avLst>
          </a:prstGeom>
          <a:solidFill>
            <a:schemeClr val="accent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bg1"/>
                </a:solidFill>
                <a:effectLst/>
                <a:uLnTx/>
                <a:uFillTx/>
                <a:latin typeface="Montserrat" panose="00000500000000000000" pitchFamily="50" charset="0"/>
              </a:rPr>
              <a:t>20%</a:t>
            </a:r>
            <a:endParaRPr kumimoji="0" lang="en-US" sz="1400" b="0" i="0" u="none" strike="noStrike" kern="1200" cap="none" spc="0" normalizeH="0" baseline="0" noProof="0" dirty="0">
              <a:ln>
                <a:noFill/>
              </a:ln>
              <a:solidFill>
                <a:schemeClr val="bg1"/>
              </a:solidFill>
              <a:effectLst/>
              <a:uLnTx/>
              <a:uFillTx/>
              <a:latin typeface="Montserrat" panose="00000500000000000000" pitchFamily="50" charset="0"/>
            </a:endParaRPr>
          </a:p>
        </p:txBody>
      </p:sp>
      <p:sp>
        <p:nvSpPr>
          <p:cNvPr id="30" name="Freeform 29">
            <a:extLst>
              <a:ext uri="{FF2B5EF4-FFF2-40B4-BE49-F238E27FC236}">
                <a16:creationId xmlns:a16="http://schemas.microsoft.com/office/drawing/2014/main" id="{31B7B1DA-9680-B08D-0250-10C5C028ABE9}"/>
              </a:ext>
            </a:extLst>
          </p:cNvPr>
          <p:cNvSpPr/>
          <p:nvPr/>
        </p:nvSpPr>
        <p:spPr>
          <a:xfrm>
            <a:off x="2239913" y="5071062"/>
            <a:ext cx="2656933" cy="448460"/>
          </a:xfrm>
          <a:custGeom>
            <a:avLst/>
            <a:gdLst>
              <a:gd name="connsiteX0" fmla="*/ 0 w 2656933"/>
              <a:gd name="connsiteY0" fmla="*/ 0 h 448460"/>
              <a:gd name="connsiteX1" fmla="*/ 1639679 w 2656933"/>
              <a:gd name="connsiteY1" fmla="*/ 0 h 448460"/>
              <a:gd name="connsiteX2" fmla="*/ 2432703 w 2656933"/>
              <a:gd name="connsiteY2" fmla="*/ 0 h 448460"/>
              <a:gd name="connsiteX3" fmla="*/ 2437857 w 2656933"/>
              <a:gd name="connsiteY3" fmla="*/ 0 h 448460"/>
              <a:gd name="connsiteX4" fmla="*/ 2437857 w 2656933"/>
              <a:gd name="connsiteY4" fmla="*/ 520 h 448460"/>
              <a:gd name="connsiteX5" fmla="*/ 2477893 w 2656933"/>
              <a:gd name="connsiteY5" fmla="*/ 4556 h 448460"/>
              <a:gd name="connsiteX6" fmla="*/ 2656933 w 2656933"/>
              <a:gd name="connsiteY6" fmla="*/ 224230 h 448460"/>
              <a:gd name="connsiteX7" fmla="*/ 2656932 w 2656933"/>
              <a:gd name="connsiteY7" fmla="*/ 224230 h 448460"/>
              <a:gd name="connsiteX8" fmla="*/ 2477892 w 2656933"/>
              <a:gd name="connsiteY8" fmla="*/ 443905 h 448460"/>
              <a:gd name="connsiteX9" fmla="*/ 2437857 w 2656933"/>
              <a:gd name="connsiteY9" fmla="*/ 447941 h 448460"/>
              <a:gd name="connsiteX10" fmla="*/ 2437857 w 2656933"/>
              <a:gd name="connsiteY10" fmla="*/ 448459 h 448460"/>
              <a:gd name="connsiteX11" fmla="*/ 2432712 w 2656933"/>
              <a:gd name="connsiteY11" fmla="*/ 448459 h 448460"/>
              <a:gd name="connsiteX12" fmla="*/ 2432702 w 2656933"/>
              <a:gd name="connsiteY12" fmla="*/ 448460 h 448460"/>
              <a:gd name="connsiteX13" fmla="*/ 1639679 w 2656933"/>
              <a:gd name="connsiteY13" fmla="*/ 448459 h 448460"/>
              <a:gd name="connsiteX14" fmla="*/ 0 w 2656933"/>
              <a:gd name="connsiteY14" fmla="*/ 448459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6933" h="448460">
                <a:moveTo>
                  <a:pt x="0" y="0"/>
                </a:moveTo>
                <a:lnTo>
                  <a:pt x="1639679" y="0"/>
                </a:lnTo>
                <a:lnTo>
                  <a:pt x="2432703" y="0"/>
                </a:lnTo>
                <a:lnTo>
                  <a:pt x="2437857" y="0"/>
                </a:lnTo>
                <a:lnTo>
                  <a:pt x="2437857" y="520"/>
                </a:lnTo>
                <a:lnTo>
                  <a:pt x="2477893" y="4556"/>
                </a:lnTo>
                <a:cubicBezTo>
                  <a:pt x="2580071" y="25464"/>
                  <a:pt x="2656933" y="115871"/>
                  <a:pt x="2656933" y="224230"/>
                </a:cubicBezTo>
                <a:lnTo>
                  <a:pt x="2656932" y="224230"/>
                </a:lnTo>
                <a:cubicBezTo>
                  <a:pt x="2656932" y="332589"/>
                  <a:pt x="2580070" y="422996"/>
                  <a:pt x="2477892" y="443905"/>
                </a:cubicBezTo>
                <a:lnTo>
                  <a:pt x="2437857" y="447941"/>
                </a:lnTo>
                <a:lnTo>
                  <a:pt x="2437857" y="448459"/>
                </a:lnTo>
                <a:lnTo>
                  <a:pt x="2432712" y="448459"/>
                </a:lnTo>
                <a:lnTo>
                  <a:pt x="2432702" y="448460"/>
                </a:lnTo>
                <a:lnTo>
                  <a:pt x="1639679" y="448459"/>
                </a:lnTo>
                <a:lnTo>
                  <a:pt x="0" y="448459"/>
                </a:lnTo>
                <a:close/>
              </a:path>
            </a:pathLst>
          </a:custGeom>
          <a:gradFill>
            <a:gsLst>
              <a:gs pos="100000">
                <a:schemeClr val="bg1"/>
              </a:gs>
              <a:gs pos="0">
                <a:schemeClr val="bg1">
                  <a:lumMod val="95000"/>
                </a:schemeClr>
              </a:gs>
            </a:gsLst>
            <a:lin ang="0" scaled="0"/>
          </a:gradFill>
          <a:ln>
            <a:gradFill>
              <a:gsLst>
                <a:gs pos="0">
                  <a:schemeClr val="bg1">
                    <a:lumMod val="9500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lIns="91440" rIns="0" rtlCol="0" anchor="ctr">
            <a:noAutofit/>
          </a:bodyPr>
          <a:lstStyle/>
          <a:p>
            <a:pPr algn="ctr"/>
            <a:r>
              <a:rPr lang="en-US" sz="1200" dirty="0">
                <a:solidFill>
                  <a:schemeClr val="tx1"/>
                </a:solidFill>
                <a:latin typeface="Montserrat" panose="00000500000000000000" pitchFamily="50" charset="0"/>
              </a:rPr>
              <a:t>Customer Service</a:t>
            </a:r>
          </a:p>
        </p:txBody>
      </p:sp>
      <p:sp>
        <p:nvSpPr>
          <p:cNvPr id="51" name="Rectangle: Rounded Corners 50">
            <a:extLst>
              <a:ext uri="{FF2B5EF4-FFF2-40B4-BE49-F238E27FC236}">
                <a16:creationId xmlns:a16="http://schemas.microsoft.com/office/drawing/2014/main" id="{69D75EFD-C79F-1CAD-FAB9-945597D0505C}"/>
              </a:ext>
            </a:extLst>
          </p:cNvPr>
          <p:cNvSpPr/>
          <p:nvPr/>
        </p:nvSpPr>
        <p:spPr>
          <a:xfrm>
            <a:off x="1281236" y="5611139"/>
            <a:ext cx="1215310" cy="448459"/>
          </a:xfrm>
          <a:prstGeom prst="roundRect">
            <a:avLst>
              <a:gd name="adj" fmla="val 50000"/>
            </a:avLst>
          </a:prstGeom>
          <a:solidFill>
            <a:schemeClr val="accent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7744" rtlCol="0" anchor="ct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bg1"/>
                </a:solidFill>
                <a:effectLst/>
                <a:uLnTx/>
                <a:uFillTx/>
                <a:latin typeface="Montserrat" panose="00000500000000000000" pitchFamily="50" charset="0"/>
              </a:rPr>
              <a:t>25%</a:t>
            </a:r>
            <a:endParaRPr kumimoji="0" lang="en-US" sz="1400" b="0" i="0" u="none" strike="noStrike" kern="1200" cap="none" spc="0" normalizeH="0" baseline="0" noProof="0" dirty="0">
              <a:ln>
                <a:noFill/>
              </a:ln>
              <a:solidFill>
                <a:schemeClr val="bg1"/>
              </a:solidFill>
              <a:effectLst/>
              <a:uLnTx/>
              <a:uFillTx/>
              <a:latin typeface="Montserrat" panose="00000500000000000000" pitchFamily="50" charset="0"/>
            </a:endParaRPr>
          </a:p>
        </p:txBody>
      </p:sp>
      <p:sp>
        <p:nvSpPr>
          <p:cNvPr id="32" name="Freeform 31">
            <a:extLst>
              <a:ext uri="{FF2B5EF4-FFF2-40B4-BE49-F238E27FC236}">
                <a16:creationId xmlns:a16="http://schemas.microsoft.com/office/drawing/2014/main" id="{EC4CCCC0-EB5C-CB1C-C095-0955E334811B}"/>
              </a:ext>
            </a:extLst>
          </p:cNvPr>
          <p:cNvSpPr/>
          <p:nvPr/>
        </p:nvSpPr>
        <p:spPr>
          <a:xfrm>
            <a:off x="2239913" y="5611138"/>
            <a:ext cx="2656933" cy="448460"/>
          </a:xfrm>
          <a:custGeom>
            <a:avLst/>
            <a:gdLst>
              <a:gd name="connsiteX0" fmla="*/ 0 w 2656933"/>
              <a:gd name="connsiteY0" fmla="*/ 0 h 448460"/>
              <a:gd name="connsiteX1" fmla="*/ 1639679 w 2656933"/>
              <a:gd name="connsiteY1" fmla="*/ 0 h 448460"/>
              <a:gd name="connsiteX2" fmla="*/ 2432703 w 2656933"/>
              <a:gd name="connsiteY2" fmla="*/ 0 h 448460"/>
              <a:gd name="connsiteX3" fmla="*/ 2437857 w 2656933"/>
              <a:gd name="connsiteY3" fmla="*/ 0 h 448460"/>
              <a:gd name="connsiteX4" fmla="*/ 2437857 w 2656933"/>
              <a:gd name="connsiteY4" fmla="*/ 520 h 448460"/>
              <a:gd name="connsiteX5" fmla="*/ 2477893 w 2656933"/>
              <a:gd name="connsiteY5" fmla="*/ 4556 h 448460"/>
              <a:gd name="connsiteX6" fmla="*/ 2656933 w 2656933"/>
              <a:gd name="connsiteY6" fmla="*/ 224230 h 448460"/>
              <a:gd name="connsiteX7" fmla="*/ 2656932 w 2656933"/>
              <a:gd name="connsiteY7" fmla="*/ 224230 h 448460"/>
              <a:gd name="connsiteX8" fmla="*/ 2477892 w 2656933"/>
              <a:gd name="connsiteY8" fmla="*/ 443905 h 448460"/>
              <a:gd name="connsiteX9" fmla="*/ 2437857 w 2656933"/>
              <a:gd name="connsiteY9" fmla="*/ 447941 h 448460"/>
              <a:gd name="connsiteX10" fmla="*/ 2437857 w 2656933"/>
              <a:gd name="connsiteY10" fmla="*/ 448459 h 448460"/>
              <a:gd name="connsiteX11" fmla="*/ 2432712 w 2656933"/>
              <a:gd name="connsiteY11" fmla="*/ 448459 h 448460"/>
              <a:gd name="connsiteX12" fmla="*/ 2432702 w 2656933"/>
              <a:gd name="connsiteY12" fmla="*/ 448460 h 448460"/>
              <a:gd name="connsiteX13" fmla="*/ 1639679 w 2656933"/>
              <a:gd name="connsiteY13" fmla="*/ 448459 h 448460"/>
              <a:gd name="connsiteX14" fmla="*/ 0 w 2656933"/>
              <a:gd name="connsiteY14" fmla="*/ 448459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6933" h="448460">
                <a:moveTo>
                  <a:pt x="0" y="0"/>
                </a:moveTo>
                <a:lnTo>
                  <a:pt x="1639679" y="0"/>
                </a:lnTo>
                <a:lnTo>
                  <a:pt x="2432703" y="0"/>
                </a:lnTo>
                <a:lnTo>
                  <a:pt x="2437857" y="0"/>
                </a:lnTo>
                <a:lnTo>
                  <a:pt x="2437857" y="520"/>
                </a:lnTo>
                <a:lnTo>
                  <a:pt x="2477893" y="4556"/>
                </a:lnTo>
                <a:cubicBezTo>
                  <a:pt x="2580071" y="25464"/>
                  <a:pt x="2656933" y="115871"/>
                  <a:pt x="2656933" y="224230"/>
                </a:cubicBezTo>
                <a:lnTo>
                  <a:pt x="2656932" y="224230"/>
                </a:lnTo>
                <a:cubicBezTo>
                  <a:pt x="2656932" y="332589"/>
                  <a:pt x="2580070" y="422996"/>
                  <a:pt x="2477892" y="443905"/>
                </a:cubicBezTo>
                <a:lnTo>
                  <a:pt x="2437857" y="447941"/>
                </a:lnTo>
                <a:lnTo>
                  <a:pt x="2437857" y="448459"/>
                </a:lnTo>
                <a:lnTo>
                  <a:pt x="2432712" y="448459"/>
                </a:lnTo>
                <a:lnTo>
                  <a:pt x="2432702" y="448460"/>
                </a:lnTo>
                <a:lnTo>
                  <a:pt x="1639679" y="448459"/>
                </a:lnTo>
                <a:lnTo>
                  <a:pt x="0" y="448459"/>
                </a:lnTo>
                <a:close/>
              </a:path>
            </a:pathLst>
          </a:custGeom>
          <a:gradFill>
            <a:gsLst>
              <a:gs pos="100000">
                <a:schemeClr val="bg1"/>
              </a:gs>
              <a:gs pos="0">
                <a:schemeClr val="bg1">
                  <a:lumMod val="95000"/>
                </a:schemeClr>
              </a:gs>
            </a:gsLst>
            <a:lin ang="0" scaled="0"/>
          </a:gradFill>
          <a:ln>
            <a:gradFill>
              <a:gsLst>
                <a:gs pos="0">
                  <a:schemeClr val="bg1">
                    <a:lumMod val="9500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lIns="91440" rIns="0" rtlCol="0" anchor="ctr">
            <a:noAutofit/>
          </a:bodyPr>
          <a:lstStyle/>
          <a:p>
            <a:pPr algn="ctr"/>
            <a:r>
              <a:rPr lang="en-US" sz="1200" dirty="0">
                <a:solidFill>
                  <a:schemeClr val="tx1"/>
                </a:solidFill>
                <a:latin typeface="Montserrat" panose="00000500000000000000" pitchFamily="50" charset="0"/>
              </a:rPr>
              <a:t>Billing</a:t>
            </a:r>
          </a:p>
        </p:txBody>
      </p:sp>
      <p:sp>
        <p:nvSpPr>
          <p:cNvPr id="70" name="Rectangle: Rounded Corners 69">
            <a:extLst>
              <a:ext uri="{FF2B5EF4-FFF2-40B4-BE49-F238E27FC236}">
                <a16:creationId xmlns:a16="http://schemas.microsoft.com/office/drawing/2014/main" id="{C10E216F-C2F4-97F5-6080-14C7CF807E2F}"/>
              </a:ext>
            </a:extLst>
          </p:cNvPr>
          <p:cNvSpPr/>
          <p:nvPr/>
        </p:nvSpPr>
        <p:spPr>
          <a:xfrm>
            <a:off x="9695454" y="3450835"/>
            <a:ext cx="1215310" cy="448459"/>
          </a:xfrm>
          <a:prstGeom prst="roundRect">
            <a:avLst>
              <a:gd name="adj" fmla="val 50000"/>
            </a:avLst>
          </a:prstGeom>
          <a:solidFill>
            <a:schemeClr val="accent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237744" rtlCol="0" anchor="ct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bg1"/>
                </a:solidFill>
                <a:effectLst/>
                <a:uLnTx/>
                <a:uFillTx/>
                <a:latin typeface="Montserrat" panose="00000500000000000000" pitchFamily="50" charset="0"/>
              </a:rPr>
              <a:t>35%</a:t>
            </a:r>
            <a:endParaRPr kumimoji="0" lang="en-US" sz="1400" b="0" i="0" u="none" strike="noStrike" kern="1200" cap="none" spc="0" normalizeH="0" baseline="0" noProof="0" dirty="0">
              <a:ln>
                <a:noFill/>
              </a:ln>
              <a:solidFill>
                <a:schemeClr val="bg1"/>
              </a:solidFill>
              <a:effectLst/>
              <a:uLnTx/>
              <a:uFillTx/>
              <a:latin typeface="Montserrat" panose="00000500000000000000" pitchFamily="50" charset="0"/>
            </a:endParaRPr>
          </a:p>
        </p:txBody>
      </p:sp>
      <p:sp>
        <p:nvSpPr>
          <p:cNvPr id="34" name="Freeform 33">
            <a:extLst>
              <a:ext uri="{FF2B5EF4-FFF2-40B4-BE49-F238E27FC236}">
                <a16:creationId xmlns:a16="http://schemas.microsoft.com/office/drawing/2014/main" id="{ECCF9ABA-9CA7-3FEB-DFFD-93F2BDF0D3A8}"/>
              </a:ext>
            </a:extLst>
          </p:cNvPr>
          <p:cNvSpPr/>
          <p:nvPr/>
        </p:nvSpPr>
        <p:spPr>
          <a:xfrm>
            <a:off x="7295154" y="3450834"/>
            <a:ext cx="2695494" cy="448460"/>
          </a:xfrm>
          <a:custGeom>
            <a:avLst/>
            <a:gdLst>
              <a:gd name="connsiteX0" fmla="*/ 0 w 2695494"/>
              <a:gd name="connsiteY0" fmla="*/ 224229 h 448460"/>
              <a:gd name="connsiteX1" fmla="*/ 0 w 2695494"/>
              <a:gd name="connsiteY1" fmla="*/ 224230 h 448460"/>
              <a:gd name="connsiteX2" fmla="*/ 0 w 2695494"/>
              <a:gd name="connsiteY2" fmla="*/ 224230 h 448460"/>
              <a:gd name="connsiteX3" fmla="*/ 224230 w 2695494"/>
              <a:gd name="connsiteY3" fmla="*/ 0 h 448460"/>
              <a:gd name="connsiteX4" fmla="*/ 257637 w 2695494"/>
              <a:gd name="connsiteY4" fmla="*/ 0 h 448460"/>
              <a:gd name="connsiteX5" fmla="*/ 1017254 w 2695494"/>
              <a:gd name="connsiteY5" fmla="*/ 0 h 448460"/>
              <a:gd name="connsiteX6" fmla="*/ 2695494 w 2695494"/>
              <a:gd name="connsiteY6" fmla="*/ 0 h 448460"/>
              <a:gd name="connsiteX7" fmla="*/ 2695494 w 2695494"/>
              <a:gd name="connsiteY7" fmla="*/ 448459 h 448460"/>
              <a:gd name="connsiteX8" fmla="*/ 1017263 w 2695494"/>
              <a:gd name="connsiteY8" fmla="*/ 448459 h 448460"/>
              <a:gd name="connsiteX9" fmla="*/ 1017253 w 2695494"/>
              <a:gd name="connsiteY9" fmla="*/ 448460 h 448460"/>
              <a:gd name="connsiteX10" fmla="*/ 224230 w 2695494"/>
              <a:gd name="connsiteY10" fmla="*/ 448459 h 448460"/>
              <a:gd name="connsiteX11" fmla="*/ 17621 w 2695494"/>
              <a:gd name="connsiteY11" fmla="*/ 311510 h 448460"/>
              <a:gd name="connsiteX12" fmla="*/ 0 w 2695494"/>
              <a:gd name="connsiteY12" fmla="*/ 224230 h 448460"/>
              <a:gd name="connsiteX13" fmla="*/ 17621 w 2695494"/>
              <a:gd name="connsiteY13" fmla="*/ 136950 h 448460"/>
              <a:gd name="connsiteX14" fmla="*/ 224230 w 2695494"/>
              <a:gd name="connsiteY14" fmla="*/ 0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5494" h="448460">
                <a:moveTo>
                  <a:pt x="0" y="224229"/>
                </a:moveTo>
                <a:lnTo>
                  <a:pt x="0" y="224230"/>
                </a:lnTo>
                <a:lnTo>
                  <a:pt x="0" y="224230"/>
                </a:lnTo>
                <a:close/>
                <a:moveTo>
                  <a:pt x="224230" y="0"/>
                </a:moveTo>
                <a:lnTo>
                  <a:pt x="257637" y="0"/>
                </a:lnTo>
                <a:lnTo>
                  <a:pt x="1017254" y="0"/>
                </a:lnTo>
                <a:lnTo>
                  <a:pt x="2695494" y="0"/>
                </a:lnTo>
                <a:lnTo>
                  <a:pt x="2695494" y="448459"/>
                </a:lnTo>
                <a:lnTo>
                  <a:pt x="1017263" y="448459"/>
                </a:lnTo>
                <a:lnTo>
                  <a:pt x="1017253" y="448460"/>
                </a:lnTo>
                <a:lnTo>
                  <a:pt x="224230" y="448459"/>
                </a:lnTo>
                <a:cubicBezTo>
                  <a:pt x="131351" y="448459"/>
                  <a:pt x="51661" y="391989"/>
                  <a:pt x="17621" y="311510"/>
                </a:cubicBezTo>
                <a:lnTo>
                  <a:pt x="0" y="224230"/>
                </a:lnTo>
                <a:lnTo>
                  <a:pt x="17621" y="136950"/>
                </a:lnTo>
                <a:cubicBezTo>
                  <a:pt x="51661" y="56470"/>
                  <a:pt x="131351" y="0"/>
                  <a:pt x="224230" y="0"/>
                </a:cubicBezTo>
                <a:close/>
              </a:path>
            </a:pathLst>
          </a:custGeom>
          <a:gradFill>
            <a:gsLst>
              <a:gs pos="0">
                <a:schemeClr val="bg1"/>
              </a:gs>
              <a:gs pos="100000">
                <a:schemeClr val="bg1">
                  <a:lumMod val="95000"/>
                </a:schemeClr>
              </a:gs>
            </a:gsLst>
            <a:lin ang="0" scaled="0"/>
          </a:gradFill>
          <a:ln>
            <a:gradFill>
              <a:gsLst>
                <a:gs pos="100000">
                  <a:schemeClr val="bg1">
                    <a:lumMod val="95000"/>
                  </a:schemeClr>
                </a:gs>
                <a:gs pos="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noAutofit/>
          </a:bodyPr>
          <a:lstStyle/>
          <a:p>
            <a:pPr algn="ctr"/>
            <a:r>
              <a:rPr lang="en-US" sz="1200" dirty="0">
                <a:solidFill>
                  <a:schemeClr val="tx1"/>
                </a:solidFill>
                <a:latin typeface="Montserrat" panose="00000500000000000000" pitchFamily="50" charset="0"/>
              </a:rPr>
              <a:t>Discounts</a:t>
            </a:r>
          </a:p>
        </p:txBody>
      </p:sp>
      <p:sp>
        <p:nvSpPr>
          <p:cNvPr id="74" name="Rectangle: Rounded Corners 73">
            <a:extLst>
              <a:ext uri="{FF2B5EF4-FFF2-40B4-BE49-F238E27FC236}">
                <a16:creationId xmlns:a16="http://schemas.microsoft.com/office/drawing/2014/main" id="{14C081BD-BE8E-4720-B668-E7D8A1286171}"/>
              </a:ext>
            </a:extLst>
          </p:cNvPr>
          <p:cNvSpPr/>
          <p:nvPr/>
        </p:nvSpPr>
        <p:spPr>
          <a:xfrm>
            <a:off x="9695454" y="3990911"/>
            <a:ext cx="1215310" cy="448459"/>
          </a:xfrm>
          <a:prstGeom prst="roundRect">
            <a:avLst>
              <a:gd name="adj" fmla="val 50000"/>
            </a:avLst>
          </a:prstGeom>
          <a:solidFill>
            <a:schemeClr val="accent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237744" rtlCol="0" anchor="ct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chemeClr val="bg1"/>
                </a:solidFill>
                <a:latin typeface="Montserrat" panose="00000500000000000000" pitchFamily="50" charset="0"/>
              </a:rPr>
              <a:t>2</a:t>
            </a:r>
            <a:r>
              <a:rPr kumimoji="0" lang="en-US" sz="1400" b="1" i="0" u="none" strike="noStrike" kern="1200" cap="none" spc="0" normalizeH="0" baseline="0" noProof="0" dirty="0">
                <a:ln>
                  <a:noFill/>
                </a:ln>
                <a:solidFill>
                  <a:schemeClr val="bg1"/>
                </a:solidFill>
                <a:effectLst/>
                <a:uLnTx/>
                <a:uFillTx/>
                <a:latin typeface="Montserrat" panose="00000500000000000000" pitchFamily="50" charset="0"/>
              </a:rPr>
              <a:t>5%</a:t>
            </a:r>
            <a:endParaRPr kumimoji="0" lang="en-US" sz="1400" b="0" i="0" u="none" strike="noStrike" kern="1200" cap="none" spc="0" normalizeH="0" baseline="0" noProof="0" dirty="0">
              <a:ln>
                <a:noFill/>
              </a:ln>
              <a:solidFill>
                <a:schemeClr val="bg1"/>
              </a:solidFill>
              <a:effectLst/>
              <a:uLnTx/>
              <a:uFillTx/>
              <a:latin typeface="Montserrat" panose="00000500000000000000" pitchFamily="50" charset="0"/>
            </a:endParaRPr>
          </a:p>
        </p:txBody>
      </p:sp>
      <p:sp>
        <p:nvSpPr>
          <p:cNvPr id="35" name="Freeform 34">
            <a:extLst>
              <a:ext uri="{FF2B5EF4-FFF2-40B4-BE49-F238E27FC236}">
                <a16:creationId xmlns:a16="http://schemas.microsoft.com/office/drawing/2014/main" id="{65D4C3C5-D20A-781D-7960-72EC0E3B50E1}"/>
              </a:ext>
            </a:extLst>
          </p:cNvPr>
          <p:cNvSpPr/>
          <p:nvPr/>
        </p:nvSpPr>
        <p:spPr>
          <a:xfrm>
            <a:off x="7295154" y="3990910"/>
            <a:ext cx="2695494" cy="448460"/>
          </a:xfrm>
          <a:custGeom>
            <a:avLst/>
            <a:gdLst>
              <a:gd name="connsiteX0" fmla="*/ 0 w 2695494"/>
              <a:gd name="connsiteY0" fmla="*/ 224229 h 448460"/>
              <a:gd name="connsiteX1" fmla="*/ 0 w 2695494"/>
              <a:gd name="connsiteY1" fmla="*/ 224230 h 448460"/>
              <a:gd name="connsiteX2" fmla="*/ 0 w 2695494"/>
              <a:gd name="connsiteY2" fmla="*/ 224230 h 448460"/>
              <a:gd name="connsiteX3" fmla="*/ 224230 w 2695494"/>
              <a:gd name="connsiteY3" fmla="*/ 0 h 448460"/>
              <a:gd name="connsiteX4" fmla="*/ 257637 w 2695494"/>
              <a:gd name="connsiteY4" fmla="*/ 0 h 448460"/>
              <a:gd name="connsiteX5" fmla="*/ 1017254 w 2695494"/>
              <a:gd name="connsiteY5" fmla="*/ 0 h 448460"/>
              <a:gd name="connsiteX6" fmla="*/ 2695494 w 2695494"/>
              <a:gd name="connsiteY6" fmla="*/ 0 h 448460"/>
              <a:gd name="connsiteX7" fmla="*/ 2695494 w 2695494"/>
              <a:gd name="connsiteY7" fmla="*/ 448459 h 448460"/>
              <a:gd name="connsiteX8" fmla="*/ 1017263 w 2695494"/>
              <a:gd name="connsiteY8" fmla="*/ 448459 h 448460"/>
              <a:gd name="connsiteX9" fmla="*/ 1017253 w 2695494"/>
              <a:gd name="connsiteY9" fmla="*/ 448460 h 448460"/>
              <a:gd name="connsiteX10" fmla="*/ 224230 w 2695494"/>
              <a:gd name="connsiteY10" fmla="*/ 448459 h 448460"/>
              <a:gd name="connsiteX11" fmla="*/ 17621 w 2695494"/>
              <a:gd name="connsiteY11" fmla="*/ 311510 h 448460"/>
              <a:gd name="connsiteX12" fmla="*/ 0 w 2695494"/>
              <a:gd name="connsiteY12" fmla="*/ 224230 h 448460"/>
              <a:gd name="connsiteX13" fmla="*/ 17621 w 2695494"/>
              <a:gd name="connsiteY13" fmla="*/ 136950 h 448460"/>
              <a:gd name="connsiteX14" fmla="*/ 224230 w 2695494"/>
              <a:gd name="connsiteY14" fmla="*/ 0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5494" h="448460">
                <a:moveTo>
                  <a:pt x="0" y="224229"/>
                </a:moveTo>
                <a:lnTo>
                  <a:pt x="0" y="224230"/>
                </a:lnTo>
                <a:lnTo>
                  <a:pt x="0" y="224230"/>
                </a:lnTo>
                <a:close/>
                <a:moveTo>
                  <a:pt x="224230" y="0"/>
                </a:moveTo>
                <a:lnTo>
                  <a:pt x="257637" y="0"/>
                </a:lnTo>
                <a:lnTo>
                  <a:pt x="1017254" y="0"/>
                </a:lnTo>
                <a:lnTo>
                  <a:pt x="2695494" y="0"/>
                </a:lnTo>
                <a:lnTo>
                  <a:pt x="2695494" y="448459"/>
                </a:lnTo>
                <a:lnTo>
                  <a:pt x="1017263" y="448459"/>
                </a:lnTo>
                <a:lnTo>
                  <a:pt x="1017253" y="448460"/>
                </a:lnTo>
                <a:lnTo>
                  <a:pt x="224230" y="448459"/>
                </a:lnTo>
                <a:cubicBezTo>
                  <a:pt x="131351" y="448459"/>
                  <a:pt x="51661" y="391989"/>
                  <a:pt x="17621" y="311510"/>
                </a:cubicBezTo>
                <a:lnTo>
                  <a:pt x="0" y="224230"/>
                </a:lnTo>
                <a:lnTo>
                  <a:pt x="17621" y="136950"/>
                </a:lnTo>
                <a:cubicBezTo>
                  <a:pt x="51661" y="56470"/>
                  <a:pt x="131351" y="0"/>
                  <a:pt x="224230" y="0"/>
                </a:cubicBezTo>
                <a:close/>
              </a:path>
            </a:pathLst>
          </a:custGeom>
          <a:gradFill>
            <a:gsLst>
              <a:gs pos="0">
                <a:schemeClr val="bg1"/>
              </a:gs>
              <a:gs pos="100000">
                <a:schemeClr val="bg1">
                  <a:lumMod val="95000"/>
                </a:schemeClr>
              </a:gs>
            </a:gsLst>
            <a:lin ang="0" scaled="0"/>
          </a:gradFill>
          <a:ln>
            <a:gradFill>
              <a:gsLst>
                <a:gs pos="100000">
                  <a:schemeClr val="bg1">
                    <a:lumMod val="95000"/>
                  </a:schemeClr>
                </a:gs>
                <a:gs pos="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noAutofit/>
          </a:bodyPr>
          <a:lstStyle/>
          <a:p>
            <a:pPr algn="ctr"/>
            <a:r>
              <a:rPr lang="en-US" sz="1200" dirty="0">
                <a:solidFill>
                  <a:schemeClr val="tx1"/>
                </a:solidFill>
                <a:latin typeface="Montserrat" panose="00000500000000000000" pitchFamily="50" charset="0"/>
              </a:rPr>
              <a:t>Fixed / capped</a:t>
            </a:r>
          </a:p>
        </p:txBody>
      </p:sp>
      <p:sp>
        <p:nvSpPr>
          <p:cNvPr id="78" name="Rectangle: Rounded Corners 77">
            <a:extLst>
              <a:ext uri="{FF2B5EF4-FFF2-40B4-BE49-F238E27FC236}">
                <a16:creationId xmlns:a16="http://schemas.microsoft.com/office/drawing/2014/main" id="{FE914205-C951-9AC9-E3EE-A0E04FBCAF95}"/>
              </a:ext>
            </a:extLst>
          </p:cNvPr>
          <p:cNvSpPr/>
          <p:nvPr/>
        </p:nvSpPr>
        <p:spPr>
          <a:xfrm>
            <a:off x="9695454" y="4530987"/>
            <a:ext cx="1215310" cy="448459"/>
          </a:xfrm>
          <a:prstGeom prst="roundRect">
            <a:avLst>
              <a:gd name="adj" fmla="val 50000"/>
            </a:avLst>
          </a:prstGeom>
          <a:solidFill>
            <a:schemeClr val="accent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237744" rtlCol="0" anchor="ct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bg1"/>
                </a:solidFill>
                <a:effectLst/>
                <a:uLnTx/>
                <a:uFillTx/>
                <a:latin typeface="Montserrat" panose="00000500000000000000" pitchFamily="50" charset="0"/>
              </a:rPr>
              <a:t>10%</a:t>
            </a:r>
            <a:endParaRPr kumimoji="0" lang="en-US" sz="1400" b="0" i="0" u="none" strike="noStrike" kern="1200" cap="none" spc="0" normalizeH="0" baseline="0" noProof="0" dirty="0">
              <a:ln>
                <a:noFill/>
              </a:ln>
              <a:solidFill>
                <a:schemeClr val="bg1"/>
              </a:solidFill>
              <a:effectLst/>
              <a:uLnTx/>
              <a:uFillTx/>
              <a:latin typeface="Montserrat" panose="00000500000000000000" pitchFamily="50" charset="0"/>
            </a:endParaRPr>
          </a:p>
        </p:txBody>
      </p:sp>
      <p:sp>
        <p:nvSpPr>
          <p:cNvPr id="36" name="Freeform 35">
            <a:extLst>
              <a:ext uri="{FF2B5EF4-FFF2-40B4-BE49-F238E27FC236}">
                <a16:creationId xmlns:a16="http://schemas.microsoft.com/office/drawing/2014/main" id="{308477E8-5AE6-2C47-E6DC-665B7D932513}"/>
              </a:ext>
            </a:extLst>
          </p:cNvPr>
          <p:cNvSpPr/>
          <p:nvPr/>
        </p:nvSpPr>
        <p:spPr>
          <a:xfrm>
            <a:off x="7295154" y="4530986"/>
            <a:ext cx="2695494" cy="448460"/>
          </a:xfrm>
          <a:custGeom>
            <a:avLst/>
            <a:gdLst>
              <a:gd name="connsiteX0" fmla="*/ 0 w 2695494"/>
              <a:gd name="connsiteY0" fmla="*/ 224229 h 448460"/>
              <a:gd name="connsiteX1" fmla="*/ 0 w 2695494"/>
              <a:gd name="connsiteY1" fmla="*/ 224230 h 448460"/>
              <a:gd name="connsiteX2" fmla="*/ 0 w 2695494"/>
              <a:gd name="connsiteY2" fmla="*/ 224230 h 448460"/>
              <a:gd name="connsiteX3" fmla="*/ 224230 w 2695494"/>
              <a:gd name="connsiteY3" fmla="*/ 0 h 448460"/>
              <a:gd name="connsiteX4" fmla="*/ 257637 w 2695494"/>
              <a:gd name="connsiteY4" fmla="*/ 0 h 448460"/>
              <a:gd name="connsiteX5" fmla="*/ 1017254 w 2695494"/>
              <a:gd name="connsiteY5" fmla="*/ 0 h 448460"/>
              <a:gd name="connsiteX6" fmla="*/ 2695494 w 2695494"/>
              <a:gd name="connsiteY6" fmla="*/ 0 h 448460"/>
              <a:gd name="connsiteX7" fmla="*/ 2695494 w 2695494"/>
              <a:gd name="connsiteY7" fmla="*/ 448459 h 448460"/>
              <a:gd name="connsiteX8" fmla="*/ 1017263 w 2695494"/>
              <a:gd name="connsiteY8" fmla="*/ 448459 h 448460"/>
              <a:gd name="connsiteX9" fmla="*/ 1017253 w 2695494"/>
              <a:gd name="connsiteY9" fmla="*/ 448460 h 448460"/>
              <a:gd name="connsiteX10" fmla="*/ 224230 w 2695494"/>
              <a:gd name="connsiteY10" fmla="*/ 448459 h 448460"/>
              <a:gd name="connsiteX11" fmla="*/ 17621 w 2695494"/>
              <a:gd name="connsiteY11" fmla="*/ 311510 h 448460"/>
              <a:gd name="connsiteX12" fmla="*/ 0 w 2695494"/>
              <a:gd name="connsiteY12" fmla="*/ 224230 h 448460"/>
              <a:gd name="connsiteX13" fmla="*/ 17621 w 2695494"/>
              <a:gd name="connsiteY13" fmla="*/ 136950 h 448460"/>
              <a:gd name="connsiteX14" fmla="*/ 224230 w 2695494"/>
              <a:gd name="connsiteY14" fmla="*/ 0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5494" h="448460">
                <a:moveTo>
                  <a:pt x="0" y="224229"/>
                </a:moveTo>
                <a:lnTo>
                  <a:pt x="0" y="224230"/>
                </a:lnTo>
                <a:lnTo>
                  <a:pt x="0" y="224230"/>
                </a:lnTo>
                <a:close/>
                <a:moveTo>
                  <a:pt x="224230" y="0"/>
                </a:moveTo>
                <a:lnTo>
                  <a:pt x="257637" y="0"/>
                </a:lnTo>
                <a:lnTo>
                  <a:pt x="1017254" y="0"/>
                </a:lnTo>
                <a:lnTo>
                  <a:pt x="2695494" y="0"/>
                </a:lnTo>
                <a:lnTo>
                  <a:pt x="2695494" y="448459"/>
                </a:lnTo>
                <a:lnTo>
                  <a:pt x="1017263" y="448459"/>
                </a:lnTo>
                <a:lnTo>
                  <a:pt x="1017253" y="448460"/>
                </a:lnTo>
                <a:lnTo>
                  <a:pt x="224230" y="448459"/>
                </a:lnTo>
                <a:cubicBezTo>
                  <a:pt x="131351" y="448459"/>
                  <a:pt x="51661" y="391989"/>
                  <a:pt x="17621" y="311510"/>
                </a:cubicBezTo>
                <a:lnTo>
                  <a:pt x="0" y="224230"/>
                </a:lnTo>
                <a:lnTo>
                  <a:pt x="17621" y="136950"/>
                </a:lnTo>
                <a:cubicBezTo>
                  <a:pt x="51661" y="56470"/>
                  <a:pt x="131351" y="0"/>
                  <a:pt x="224230" y="0"/>
                </a:cubicBezTo>
                <a:close/>
              </a:path>
            </a:pathLst>
          </a:custGeom>
          <a:gradFill>
            <a:gsLst>
              <a:gs pos="0">
                <a:schemeClr val="bg1"/>
              </a:gs>
              <a:gs pos="100000">
                <a:schemeClr val="bg1">
                  <a:lumMod val="95000"/>
                </a:schemeClr>
              </a:gs>
            </a:gsLst>
            <a:lin ang="0" scaled="0"/>
          </a:gradFill>
          <a:ln>
            <a:gradFill>
              <a:gsLst>
                <a:gs pos="100000">
                  <a:schemeClr val="bg1">
                    <a:lumMod val="95000"/>
                  </a:schemeClr>
                </a:gs>
                <a:gs pos="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noAutofit/>
          </a:bodyPr>
          <a:lstStyle/>
          <a:p>
            <a:pPr algn="ctr"/>
            <a:r>
              <a:rPr lang="en-US" sz="1200" dirty="0">
                <a:solidFill>
                  <a:schemeClr val="tx1"/>
                </a:solidFill>
                <a:latin typeface="Montserrat" panose="00000500000000000000" pitchFamily="50" charset="0"/>
              </a:rPr>
              <a:t>Prepayment meters</a:t>
            </a:r>
          </a:p>
        </p:txBody>
      </p:sp>
      <p:sp>
        <p:nvSpPr>
          <p:cNvPr id="82" name="Rectangle: Rounded Corners 81">
            <a:extLst>
              <a:ext uri="{FF2B5EF4-FFF2-40B4-BE49-F238E27FC236}">
                <a16:creationId xmlns:a16="http://schemas.microsoft.com/office/drawing/2014/main" id="{BD3D3D0A-0F92-40C1-9125-770977782BA2}"/>
              </a:ext>
            </a:extLst>
          </p:cNvPr>
          <p:cNvSpPr/>
          <p:nvPr/>
        </p:nvSpPr>
        <p:spPr>
          <a:xfrm>
            <a:off x="9695454" y="5071063"/>
            <a:ext cx="1215310" cy="448459"/>
          </a:xfrm>
          <a:prstGeom prst="roundRect">
            <a:avLst>
              <a:gd name="adj" fmla="val 50000"/>
            </a:avLst>
          </a:prstGeom>
          <a:solidFill>
            <a:schemeClr val="accent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237744" rtlCol="0" anchor="ct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chemeClr val="bg1"/>
                </a:solidFill>
                <a:latin typeface="Montserrat" panose="00000500000000000000" pitchFamily="50" charset="0"/>
              </a:rPr>
              <a:t>3</a:t>
            </a:r>
            <a:r>
              <a:rPr kumimoji="0" lang="en-US" sz="1400" b="1" i="0" u="none" strike="noStrike" kern="1200" cap="none" spc="0" normalizeH="0" baseline="0" noProof="0" dirty="0">
                <a:ln>
                  <a:noFill/>
                </a:ln>
                <a:solidFill>
                  <a:schemeClr val="bg1"/>
                </a:solidFill>
                <a:effectLst/>
                <a:uLnTx/>
                <a:uFillTx/>
                <a:latin typeface="Montserrat" panose="00000500000000000000" pitchFamily="50" charset="0"/>
              </a:rPr>
              <a:t>0%</a:t>
            </a:r>
            <a:endParaRPr kumimoji="0" lang="en-US" sz="1400" b="0" i="0" u="none" strike="noStrike" kern="1200" cap="none" spc="0" normalizeH="0" baseline="0" noProof="0" dirty="0">
              <a:ln>
                <a:noFill/>
              </a:ln>
              <a:solidFill>
                <a:schemeClr val="bg1"/>
              </a:solidFill>
              <a:effectLst/>
              <a:uLnTx/>
              <a:uFillTx/>
              <a:latin typeface="Montserrat" panose="00000500000000000000" pitchFamily="50" charset="0"/>
            </a:endParaRPr>
          </a:p>
        </p:txBody>
      </p:sp>
      <p:sp>
        <p:nvSpPr>
          <p:cNvPr id="37" name="Freeform 36">
            <a:extLst>
              <a:ext uri="{FF2B5EF4-FFF2-40B4-BE49-F238E27FC236}">
                <a16:creationId xmlns:a16="http://schemas.microsoft.com/office/drawing/2014/main" id="{B7DCAC6F-1C5B-2FE8-42A3-2D7322F462AD}"/>
              </a:ext>
            </a:extLst>
          </p:cNvPr>
          <p:cNvSpPr/>
          <p:nvPr/>
        </p:nvSpPr>
        <p:spPr>
          <a:xfrm>
            <a:off x="7295154" y="5071062"/>
            <a:ext cx="2695494" cy="448460"/>
          </a:xfrm>
          <a:custGeom>
            <a:avLst/>
            <a:gdLst>
              <a:gd name="connsiteX0" fmla="*/ 0 w 2695494"/>
              <a:gd name="connsiteY0" fmla="*/ 224229 h 448460"/>
              <a:gd name="connsiteX1" fmla="*/ 0 w 2695494"/>
              <a:gd name="connsiteY1" fmla="*/ 224230 h 448460"/>
              <a:gd name="connsiteX2" fmla="*/ 0 w 2695494"/>
              <a:gd name="connsiteY2" fmla="*/ 224230 h 448460"/>
              <a:gd name="connsiteX3" fmla="*/ 224230 w 2695494"/>
              <a:gd name="connsiteY3" fmla="*/ 0 h 448460"/>
              <a:gd name="connsiteX4" fmla="*/ 257637 w 2695494"/>
              <a:gd name="connsiteY4" fmla="*/ 0 h 448460"/>
              <a:gd name="connsiteX5" fmla="*/ 1017254 w 2695494"/>
              <a:gd name="connsiteY5" fmla="*/ 0 h 448460"/>
              <a:gd name="connsiteX6" fmla="*/ 2695494 w 2695494"/>
              <a:gd name="connsiteY6" fmla="*/ 0 h 448460"/>
              <a:gd name="connsiteX7" fmla="*/ 2695494 w 2695494"/>
              <a:gd name="connsiteY7" fmla="*/ 448459 h 448460"/>
              <a:gd name="connsiteX8" fmla="*/ 1017263 w 2695494"/>
              <a:gd name="connsiteY8" fmla="*/ 448459 h 448460"/>
              <a:gd name="connsiteX9" fmla="*/ 1017253 w 2695494"/>
              <a:gd name="connsiteY9" fmla="*/ 448460 h 448460"/>
              <a:gd name="connsiteX10" fmla="*/ 224230 w 2695494"/>
              <a:gd name="connsiteY10" fmla="*/ 448459 h 448460"/>
              <a:gd name="connsiteX11" fmla="*/ 17621 w 2695494"/>
              <a:gd name="connsiteY11" fmla="*/ 311510 h 448460"/>
              <a:gd name="connsiteX12" fmla="*/ 0 w 2695494"/>
              <a:gd name="connsiteY12" fmla="*/ 224230 h 448460"/>
              <a:gd name="connsiteX13" fmla="*/ 17621 w 2695494"/>
              <a:gd name="connsiteY13" fmla="*/ 136950 h 448460"/>
              <a:gd name="connsiteX14" fmla="*/ 224230 w 2695494"/>
              <a:gd name="connsiteY14" fmla="*/ 0 h 44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5494" h="448460">
                <a:moveTo>
                  <a:pt x="0" y="224229"/>
                </a:moveTo>
                <a:lnTo>
                  <a:pt x="0" y="224230"/>
                </a:lnTo>
                <a:lnTo>
                  <a:pt x="0" y="224230"/>
                </a:lnTo>
                <a:close/>
                <a:moveTo>
                  <a:pt x="224230" y="0"/>
                </a:moveTo>
                <a:lnTo>
                  <a:pt x="257637" y="0"/>
                </a:lnTo>
                <a:lnTo>
                  <a:pt x="1017254" y="0"/>
                </a:lnTo>
                <a:lnTo>
                  <a:pt x="2695494" y="0"/>
                </a:lnTo>
                <a:lnTo>
                  <a:pt x="2695494" y="448459"/>
                </a:lnTo>
                <a:lnTo>
                  <a:pt x="1017263" y="448459"/>
                </a:lnTo>
                <a:lnTo>
                  <a:pt x="1017253" y="448460"/>
                </a:lnTo>
                <a:lnTo>
                  <a:pt x="224230" y="448459"/>
                </a:lnTo>
                <a:cubicBezTo>
                  <a:pt x="131351" y="448459"/>
                  <a:pt x="51661" y="391989"/>
                  <a:pt x="17621" y="311510"/>
                </a:cubicBezTo>
                <a:lnTo>
                  <a:pt x="0" y="224230"/>
                </a:lnTo>
                <a:lnTo>
                  <a:pt x="17621" y="136950"/>
                </a:lnTo>
                <a:cubicBezTo>
                  <a:pt x="51661" y="56470"/>
                  <a:pt x="131351" y="0"/>
                  <a:pt x="224230" y="0"/>
                </a:cubicBezTo>
                <a:close/>
              </a:path>
            </a:pathLst>
          </a:custGeom>
          <a:gradFill>
            <a:gsLst>
              <a:gs pos="0">
                <a:schemeClr val="bg1"/>
              </a:gs>
              <a:gs pos="100000">
                <a:schemeClr val="bg1">
                  <a:lumMod val="95000"/>
                </a:schemeClr>
              </a:gs>
            </a:gsLst>
            <a:lin ang="0" scaled="0"/>
          </a:gradFill>
          <a:ln>
            <a:gradFill>
              <a:gsLst>
                <a:gs pos="100000">
                  <a:schemeClr val="bg1">
                    <a:lumMod val="95000"/>
                  </a:schemeClr>
                </a:gs>
                <a:gs pos="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lIns="0" rIns="91440" rtlCol="0" anchor="ctr">
            <a:noAutofit/>
          </a:bodyPr>
          <a:lstStyle/>
          <a:p>
            <a:pPr algn="ctr"/>
            <a:r>
              <a:rPr lang="en-US" sz="1200" dirty="0">
                <a:solidFill>
                  <a:schemeClr val="tx1"/>
                </a:solidFill>
                <a:latin typeface="Montserrat" panose="00000500000000000000" pitchFamily="50" charset="0"/>
              </a:rPr>
              <a:t>Green fuel pricing</a:t>
            </a:r>
          </a:p>
        </p:txBody>
      </p:sp>
      <p:cxnSp>
        <p:nvCxnSpPr>
          <p:cNvPr id="12" name="Connector: Elbow 11">
            <a:extLst>
              <a:ext uri="{FF2B5EF4-FFF2-40B4-BE49-F238E27FC236}">
                <a16:creationId xmlns:a16="http://schemas.microsoft.com/office/drawing/2014/main" id="{504FF7BA-F218-F5AB-5682-A835628524BB}"/>
              </a:ext>
            </a:extLst>
          </p:cNvPr>
          <p:cNvCxnSpPr>
            <a:cxnSpLocks/>
            <a:stCxn id="8" idx="1"/>
            <a:endCxn id="51" idx="1"/>
          </p:cNvCxnSpPr>
          <p:nvPr/>
        </p:nvCxnSpPr>
        <p:spPr>
          <a:xfrm rot="10800000" flipV="1">
            <a:off x="1281236" y="2847521"/>
            <a:ext cx="12700" cy="2987848"/>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BF295D7C-A02D-BB83-0291-70C0BF1CCF0B}"/>
              </a:ext>
            </a:extLst>
          </p:cNvPr>
          <p:cNvCxnSpPr>
            <a:cxnSpLocks/>
          </p:cNvCxnSpPr>
          <p:nvPr/>
        </p:nvCxnSpPr>
        <p:spPr>
          <a:xfrm>
            <a:off x="10910764" y="2847521"/>
            <a:ext cx="12700" cy="2447772"/>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B7F766-AB6A-FCB9-9F29-DD758B22CE34}"/>
              </a:ext>
            </a:extLst>
          </p:cNvPr>
          <p:cNvCxnSpPr>
            <a:cxnSpLocks/>
          </p:cNvCxnSpPr>
          <p:nvPr/>
        </p:nvCxnSpPr>
        <p:spPr>
          <a:xfrm>
            <a:off x="6096000" y="2043127"/>
            <a:ext cx="0" cy="355696"/>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C1FA1A01-3BA6-6699-D46B-AC1403DAC261}"/>
              </a:ext>
            </a:extLst>
          </p:cNvPr>
          <p:cNvSpPr/>
          <p:nvPr/>
        </p:nvSpPr>
        <p:spPr>
          <a:xfrm>
            <a:off x="3409950" y="1623243"/>
            <a:ext cx="5372100"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Value to the customer</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grpSp>
        <p:nvGrpSpPr>
          <p:cNvPr id="18" name="Group 17">
            <a:extLst>
              <a:ext uri="{FF2B5EF4-FFF2-40B4-BE49-F238E27FC236}">
                <a16:creationId xmlns:a16="http://schemas.microsoft.com/office/drawing/2014/main" id="{0EFD402C-B12E-13C7-591F-C5A36E96448C}"/>
              </a:ext>
            </a:extLst>
          </p:cNvPr>
          <p:cNvGrpSpPr/>
          <p:nvPr/>
        </p:nvGrpSpPr>
        <p:grpSpPr>
          <a:xfrm>
            <a:off x="1064489" y="3675064"/>
            <a:ext cx="329938" cy="1620228"/>
            <a:chOff x="1064489" y="3675064"/>
            <a:chExt cx="329938" cy="1620228"/>
          </a:xfrm>
        </p:grpSpPr>
        <p:cxnSp>
          <p:nvCxnSpPr>
            <p:cNvPr id="33" name="Straight Connector 32">
              <a:extLst>
                <a:ext uri="{FF2B5EF4-FFF2-40B4-BE49-F238E27FC236}">
                  <a16:creationId xmlns:a16="http://schemas.microsoft.com/office/drawing/2014/main" id="{43871F76-B9F9-D154-7B32-BAD684A4464B}"/>
                </a:ext>
              </a:extLst>
            </p:cNvPr>
            <p:cNvCxnSpPr>
              <a:cxnSpLocks/>
            </p:cNvCxnSpPr>
            <p:nvPr/>
          </p:nvCxnSpPr>
          <p:spPr>
            <a:xfrm>
              <a:off x="1064489" y="5295292"/>
              <a:ext cx="329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AB764A3-B559-A842-CF3C-054C20D0618F}"/>
                </a:ext>
              </a:extLst>
            </p:cNvPr>
            <p:cNvCxnSpPr>
              <a:cxnSpLocks/>
            </p:cNvCxnSpPr>
            <p:nvPr/>
          </p:nvCxnSpPr>
          <p:spPr>
            <a:xfrm>
              <a:off x="1064489" y="4755216"/>
              <a:ext cx="329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6AA280-9174-9276-5871-329D890902F3}"/>
                </a:ext>
              </a:extLst>
            </p:cNvPr>
            <p:cNvCxnSpPr>
              <a:cxnSpLocks/>
            </p:cNvCxnSpPr>
            <p:nvPr/>
          </p:nvCxnSpPr>
          <p:spPr>
            <a:xfrm>
              <a:off x="1064489" y="4215140"/>
              <a:ext cx="329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7A4D67D-66EB-0E34-AF56-1DA43F7BB5D6}"/>
                </a:ext>
              </a:extLst>
            </p:cNvPr>
            <p:cNvCxnSpPr>
              <a:cxnSpLocks/>
            </p:cNvCxnSpPr>
            <p:nvPr/>
          </p:nvCxnSpPr>
          <p:spPr>
            <a:xfrm>
              <a:off x="1064489" y="3675064"/>
              <a:ext cx="32993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9F40891-0607-428F-5660-0997EBDCB5DE}"/>
              </a:ext>
            </a:extLst>
          </p:cNvPr>
          <p:cNvGrpSpPr/>
          <p:nvPr/>
        </p:nvGrpSpPr>
        <p:grpSpPr>
          <a:xfrm>
            <a:off x="10809433" y="3675064"/>
            <a:ext cx="329938" cy="1080152"/>
            <a:chOff x="10809433" y="3675064"/>
            <a:chExt cx="329938" cy="1080152"/>
          </a:xfrm>
        </p:grpSpPr>
        <p:cxnSp>
          <p:nvCxnSpPr>
            <p:cNvPr id="88" name="Straight Connector 87">
              <a:extLst>
                <a:ext uri="{FF2B5EF4-FFF2-40B4-BE49-F238E27FC236}">
                  <a16:creationId xmlns:a16="http://schemas.microsoft.com/office/drawing/2014/main" id="{D9E0B6D6-DCBE-C9EC-E093-E58523A0B7C4}"/>
                </a:ext>
              </a:extLst>
            </p:cNvPr>
            <p:cNvCxnSpPr>
              <a:cxnSpLocks/>
            </p:cNvCxnSpPr>
            <p:nvPr/>
          </p:nvCxnSpPr>
          <p:spPr>
            <a:xfrm>
              <a:off x="10809433" y="4755216"/>
              <a:ext cx="329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82FDB35-AA3A-AAC4-5A26-EC158BE4DE96}"/>
                </a:ext>
              </a:extLst>
            </p:cNvPr>
            <p:cNvCxnSpPr>
              <a:cxnSpLocks/>
            </p:cNvCxnSpPr>
            <p:nvPr/>
          </p:nvCxnSpPr>
          <p:spPr>
            <a:xfrm>
              <a:off x="10809433" y="4215140"/>
              <a:ext cx="329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317EA9-6A16-BBE6-B990-9EF710A4A428}"/>
                </a:ext>
              </a:extLst>
            </p:cNvPr>
            <p:cNvCxnSpPr>
              <a:cxnSpLocks/>
            </p:cNvCxnSpPr>
            <p:nvPr/>
          </p:nvCxnSpPr>
          <p:spPr>
            <a:xfrm>
              <a:off x="10809433" y="3675064"/>
              <a:ext cx="32993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Left Bracket 12">
            <a:extLst>
              <a:ext uri="{FF2B5EF4-FFF2-40B4-BE49-F238E27FC236}">
                <a16:creationId xmlns:a16="http://schemas.microsoft.com/office/drawing/2014/main" id="{DFF575D0-481B-6CDF-DF1B-598326E3DD72}"/>
              </a:ext>
            </a:extLst>
          </p:cNvPr>
          <p:cNvSpPr/>
          <p:nvPr/>
        </p:nvSpPr>
        <p:spPr>
          <a:xfrm rot="5400000">
            <a:off x="5996697" y="-1357960"/>
            <a:ext cx="224470" cy="7738038"/>
          </a:xfrm>
          <a:prstGeom prst="leftBracket">
            <a:avLst>
              <a:gd name="adj"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904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0" presetClass="path" presetSubtype="0" decel="50000" fill="hold" grpId="1" nodeType="withEffect">
                                  <p:stCondLst>
                                    <p:cond delay="0"/>
                                  </p:stCondLst>
                                  <p:childTnLst>
                                    <p:animMotion origin="layout" path="M 0 0.03264 L 0 -4.44444E-6 " pathEditMode="relative" rAng="0" ptsTypes="AA">
                                      <p:cBhvr>
                                        <p:cTn id="9" dur="1500" fill="hold"/>
                                        <p:tgtEl>
                                          <p:spTgt spid="5"/>
                                        </p:tgtEl>
                                        <p:attrNameLst>
                                          <p:attrName>ppt_x</p:attrName>
                                          <p:attrName>ppt_y</p:attrName>
                                        </p:attrNameLst>
                                      </p:cBhvr>
                                      <p:rCtr x="0" y="-1644"/>
                                    </p:animMotion>
                                  </p:childTnLst>
                                </p:cTn>
                              </p:par>
                              <p:par>
                                <p:cTn id="10" presetID="22" presetClass="entr" presetSubtype="1" fill="hold" nodeType="withEffect">
                                  <p:stCondLst>
                                    <p:cond delay="50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par>
                                <p:cTn id="13" presetID="16" presetClass="entr" presetSubtype="37"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1500"/>
                                        <p:tgtEl>
                                          <p:spTgt spid="13"/>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par>
                                <p:cTn id="25" presetID="10" presetClass="entr" presetSubtype="0" fill="hold" grpId="0" nodeType="withEffect">
                                  <p:stCondLst>
                                    <p:cond delay="20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childTnLst>
                                </p:cTn>
                              </p:par>
                              <p:par>
                                <p:cTn id="28" presetID="0" presetClass="path" presetSubtype="0" decel="50000" fill="hold" grpId="1" nodeType="withEffect">
                                  <p:stCondLst>
                                    <p:cond delay="2000"/>
                                  </p:stCondLst>
                                  <p:childTnLst>
                                    <p:animMotion origin="layout" path="M 0.03737 0.00023 L 3.75E-6 2.22222E-6 " pathEditMode="relative" rAng="0" ptsTypes="AA">
                                      <p:cBhvr>
                                        <p:cTn id="29" dur="1500" fill="hold"/>
                                        <p:tgtEl>
                                          <p:spTgt spid="8"/>
                                        </p:tgtEl>
                                        <p:attrNameLst>
                                          <p:attrName>ppt_x</p:attrName>
                                          <p:attrName>ppt_y</p:attrName>
                                        </p:attrNameLst>
                                      </p:cBhvr>
                                      <p:rCtr x="-1927" y="0"/>
                                    </p:animMotion>
                                  </p:childTnLst>
                                </p:cTn>
                              </p:par>
                              <p:par>
                                <p:cTn id="30" presetID="0" presetClass="path" presetSubtype="0" decel="50000" fill="hold" grpId="1" nodeType="withEffect">
                                  <p:stCondLst>
                                    <p:cond delay="2000"/>
                                  </p:stCondLst>
                                  <p:childTnLst>
                                    <p:animMotion origin="layout" path="M -0.03711 3.7037E-6 L 1.04167E-6 3.7037E-6 " pathEditMode="relative" rAng="0" ptsTypes="AA">
                                      <p:cBhvr>
                                        <p:cTn id="31" dur="1500" fill="hold"/>
                                        <p:tgtEl>
                                          <p:spTgt spid="6"/>
                                        </p:tgtEl>
                                        <p:attrNameLst>
                                          <p:attrName>ppt_x</p:attrName>
                                          <p:attrName>ppt_y</p:attrName>
                                        </p:attrNameLst>
                                      </p:cBhvr>
                                      <p:rCtr x="1849" y="0"/>
                                    </p:animMotion>
                                  </p:childTnLst>
                                </p:cTn>
                              </p:par>
                              <p:par>
                                <p:cTn id="32" presetID="0" presetClass="path" presetSubtype="0" decel="50000" fill="hold" grpId="1" nodeType="withEffect">
                                  <p:stCondLst>
                                    <p:cond delay="2000"/>
                                  </p:stCondLst>
                                  <p:childTnLst>
                                    <p:animMotion origin="layout" path="M 0.03711 3.7037E-6 L -3.125E-6 3.7037E-6 " pathEditMode="relative" rAng="0" ptsTypes="AA">
                                      <p:cBhvr>
                                        <p:cTn id="33" dur="1500" fill="hold"/>
                                        <p:tgtEl>
                                          <p:spTgt spid="16"/>
                                        </p:tgtEl>
                                        <p:attrNameLst>
                                          <p:attrName>ppt_x</p:attrName>
                                          <p:attrName>ppt_y</p:attrName>
                                        </p:attrNameLst>
                                      </p:cBhvr>
                                      <p:rCtr x="-1888" y="0"/>
                                    </p:animMotion>
                                  </p:childTnLst>
                                </p:cTn>
                              </p:par>
                              <p:par>
                                <p:cTn id="34" presetID="0" presetClass="path" presetSubtype="0" decel="50000" fill="hold" grpId="1" nodeType="withEffect">
                                  <p:stCondLst>
                                    <p:cond delay="2000"/>
                                  </p:stCondLst>
                                  <p:childTnLst>
                                    <p:animMotion origin="layout" path="M -0.03554 3.7037E-6 L -2.08333E-6 3.7037E-6 " pathEditMode="relative" rAng="0" ptsTypes="AA">
                                      <p:cBhvr>
                                        <p:cTn id="35" dur="1500" fill="hold"/>
                                        <p:tgtEl>
                                          <p:spTgt spid="23"/>
                                        </p:tgtEl>
                                        <p:attrNameLst>
                                          <p:attrName>ppt_x</p:attrName>
                                          <p:attrName>ppt_y</p:attrName>
                                        </p:attrNameLst>
                                      </p:cBhvr>
                                      <p:rCtr x="1771" y="0"/>
                                    </p:animMotion>
                                  </p:childTnLst>
                                </p:cTn>
                              </p:par>
                              <p:par>
                                <p:cTn id="36" presetID="17" presetClass="entr" presetSubtype="1" fill="hold" nodeType="withEffect">
                                  <p:stCondLst>
                                    <p:cond delay="30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1500" fill="hold"/>
                                        <p:tgtEl>
                                          <p:spTgt spid="12"/>
                                        </p:tgtEl>
                                        <p:attrNameLst>
                                          <p:attrName>ppt_x</p:attrName>
                                        </p:attrNameLst>
                                      </p:cBhvr>
                                      <p:tavLst>
                                        <p:tav tm="0">
                                          <p:val>
                                            <p:strVal val="#ppt_x"/>
                                          </p:val>
                                        </p:tav>
                                        <p:tav tm="100000">
                                          <p:val>
                                            <p:strVal val="#ppt_x"/>
                                          </p:val>
                                        </p:tav>
                                      </p:tavLst>
                                    </p:anim>
                                    <p:anim calcmode="lin" valueType="num">
                                      <p:cBhvr>
                                        <p:cTn id="39" dur="1500" fill="hold"/>
                                        <p:tgtEl>
                                          <p:spTgt spid="12"/>
                                        </p:tgtEl>
                                        <p:attrNameLst>
                                          <p:attrName>ppt_y</p:attrName>
                                        </p:attrNameLst>
                                      </p:cBhvr>
                                      <p:tavLst>
                                        <p:tav tm="0">
                                          <p:val>
                                            <p:strVal val="#ppt_y-#ppt_h/2"/>
                                          </p:val>
                                        </p:tav>
                                        <p:tav tm="100000">
                                          <p:val>
                                            <p:strVal val="#ppt_y"/>
                                          </p:val>
                                        </p:tav>
                                      </p:tavLst>
                                    </p:anim>
                                    <p:anim calcmode="lin" valueType="num">
                                      <p:cBhvr>
                                        <p:cTn id="40" dur="1500" fill="hold"/>
                                        <p:tgtEl>
                                          <p:spTgt spid="12"/>
                                        </p:tgtEl>
                                        <p:attrNameLst>
                                          <p:attrName>ppt_w</p:attrName>
                                        </p:attrNameLst>
                                      </p:cBhvr>
                                      <p:tavLst>
                                        <p:tav tm="0">
                                          <p:val>
                                            <p:strVal val="#ppt_w"/>
                                          </p:val>
                                        </p:tav>
                                        <p:tav tm="100000">
                                          <p:val>
                                            <p:strVal val="#ppt_w"/>
                                          </p:val>
                                        </p:tav>
                                      </p:tavLst>
                                    </p:anim>
                                    <p:anim calcmode="lin" valueType="num">
                                      <p:cBhvr>
                                        <p:cTn id="41" dur="1500" fill="hold"/>
                                        <p:tgtEl>
                                          <p:spTgt spid="12"/>
                                        </p:tgtEl>
                                        <p:attrNameLst>
                                          <p:attrName>ppt_h</p:attrName>
                                        </p:attrNameLst>
                                      </p:cBhvr>
                                      <p:tavLst>
                                        <p:tav tm="0">
                                          <p:val>
                                            <p:fltVal val="0"/>
                                          </p:val>
                                        </p:tav>
                                        <p:tav tm="100000">
                                          <p:val>
                                            <p:strVal val="#ppt_h"/>
                                          </p:val>
                                        </p:tav>
                                      </p:tavLst>
                                    </p:anim>
                                  </p:childTnLst>
                                </p:cTn>
                              </p:par>
                              <p:par>
                                <p:cTn id="42" presetID="17" presetClass="entr" presetSubtype="1" fill="hold" nodeType="withEffect">
                                  <p:stCondLst>
                                    <p:cond delay="3000"/>
                                  </p:stCondLst>
                                  <p:childTnLst>
                                    <p:set>
                                      <p:cBhvr>
                                        <p:cTn id="43" dur="1" fill="hold">
                                          <p:stCondLst>
                                            <p:cond delay="0"/>
                                          </p:stCondLst>
                                        </p:cTn>
                                        <p:tgtEl>
                                          <p:spTgt spid="14"/>
                                        </p:tgtEl>
                                        <p:attrNameLst>
                                          <p:attrName>style.visibility</p:attrName>
                                        </p:attrNameLst>
                                      </p:cBhvr>
                                      <p:to>
                                        <p:strVal val="visible"/>
                                      </p:to>
                                    </p:set>
                                    <p:anim calcmode="lin" valueType="num">
                                      <p:cBhvr>
                                        <p:cTn id="44" dur="1500" fill="hold"/>
                                        <p:tgtEl>
                                          <p:spTgt spid="14"/>
                                        </p:tgtEl>
                                        <p:attrNameLst>
                                          <p:attrName>ppt_x</p:attrName>
                                        </p:attrNameLst>
                                      </p:cBhvr>
                                      <p:tavLst>
                                        <p:tav tm="0">
                                          <p:val>
                                            <p:strVal val="#ppt_x"/>
                                          </p:val>
                                        </p:tav>
                                        <p:tav tm="100000">
                                          <p:val>
                                            <p:strVal val="#ppt_x"/>
                                          </p:val>
                                        </p:tav>
                                      </p:tavLst>
                                    </p:anim>
                                    <p:anim calcmode="lin" valueType="num">
                                      <p:cBhvr>
                                        <p:cTn id="45" dur="1500" fill="hold"/>
                                        <p:tgtEl>
                                          <p:spTgt spid="14"/>
                                        </p:tgtEl>
                                        <p:attrNameLst>
                                          <p:attrName>ppt_y</p:attrName>
                                        </p:attrNameLst>
                                      </p:cBhvr>
                                      <p:tavLst>
                                        <p:tav tm="0">
                                          <p:val>
                                            <p:strVal val="#ppt_y-#ppt_h/2"/>
                                          </p:val>
                                        </p:tav>
                                        <p:tav tm="100000">
                                          <p:val>
                                            <p:strVal val="#ppt_y"/>
                                          </p:val>
                                        </p:tav>
                                      </p:tavLst>
                                    </p:anim>
                                    <p:anim calcmode="lin" valueType="num">
                                      <p:cBhvr>
                                        <p:cTn id="46" dur="1500" fill="hold"/>
                                        <p:tgtEl>
                                          <p:spTgt spid="14"/>
                                        </p:tgtEl>
                                        <p:attrNameLst>
                                          <p:attrName>ppt_w</p:attrName>
                                        </p:attrNameLst>
                                      </p:cBhvr>
                                      <p:tavLst>
                                        <p:tav tm="0">
                                          <p:val>
                                            <p:strVal val="#ppt_w"/>
                                          </p:val>
                                        </p:tav>
                                        <p:tav tm="100000">
                                          <p:val>
                                            <p:strVal val="#ppt_w"/>
                                          </p:val>
                                        </p:tav>
                                      </p:tavLst>
                                    </p:anim>
                                    <p:anim calcmode="lin" valueType="num">
                                      <p:cBhvr>
                                        <p:cTn id="47" dur="1500" fill="hold"/>
                                        <p:tgtEl>
                                          <p:spTgt spid="14"/>
                                        </p:tgtEl>
                                        <p:attrNameLst>
                                          <p:attrName>ppt_h</p:attrName>
                                        </p:attrNameLst>
                                      </p:cBhvr>
                                      <p:tavLst>
                                        <p:tav tm="0">
                                          <p:val>
                                            <p:fltVal val="0"/>
                                          </p:val>
                                        </p:tav>
                                        <p:tav tm="100000">
                                          <p:val>
                                            <p:strVal val="#ppt_h"/>
                                          </p:val>
                                        </p:tav>
                                      </p:tavLst>
                                    </p:anim>
                                  </p:childTnLst>
                                </p:cTn>
                              </p:par>
                              <p:par>
                                <p:cTn id="48" presetID="22" presetClass="entr" presetSubtype="8" fill="hold" nodeType="withEffect">
                                  <p:stCondLst>
                                    <p:cond delay="400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1000"/>
                                        <p:tgtEl>
                                          <p:spTgt spid="18"/>
                                        </p:tgtEl>
                                      </p:cBhvr>
                                    </p:animEffect>
                                  </p:childTnLst>
                                </p:cTn>
                              </p:par>
                              <p:par>
                                <p:cTn id="51" presetID="22" presetClass="entr" presetSubtype="2" fill="hold" nodeType="withEffect">
                                  <p:stCondLst>
                                    <p:cond delay="4000"/>
                                  </p:stCondLst>
                                  <p:childTnLst>
                                    <p:set>
                                      <p:cBhvr>
                                        <p:cTn id="52" dur="1" fill="hold">
                                          <p:stCondLst>
                                            <p:cond delay="0"/>
                                          </p:stCondLst>
                                        </p:cTn>
                                        <p:tgtEl>
                                          <p:spTgt spid="19"/>
                                        </p:tgtEl>
                                        <p:attrNameLst>
                                          <p:attrName>style.visibility</p:attrName>
                                        </p:attrNameLst>
                                      </p:cBhvr>
                                      <p:to>
                                        <p:strVal val="visible"/>
                                      </p:to>
                                    </p:set>
                                    <p:animEffect transition="in" filter="wipe(right)">
                                      <p:cBhvr>
                                        <p:cTn id="53" dur="1000"/>
                                        <p:tgtEl>
                                          <p:spTgt spid="19"/>
                                        </p:tgtEl>
                                      </p:cBhvr>
                                    </p:animEffect>
                                  </p:childTnLst>
                                </p:cTn>
                              </p:par>
                              <p:par>
                                <p:cTn id="54" presetID="10" presetClass="entr" presetSubtype="0" fill="hold" grpId="0" nodeType="withEffect">
                                  <p:stCondLst>
                                    <p:cond delay="450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childTnLst>
                                </p:cTn>
                              </p:par>
                              <p:par>
                                <p:cTn id="57" presetID="10" presetClass="entr" presetSubtype="0" fill="hold" grpId="0" nodeType="withEffect">
                                  <p:stCondLst>
                                    <p:cond delay="450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childTnLst>
                                </p:cTn>
                              </p:par>
                              <p:par>
                                <p:cTn id="60" presetID="10" presetClass="entr" presetSubtype="0" fill="hold" grpId="0" nodeType="withEffect">
                                  <p:stCondLst>
                                    <p:cond delay="450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childTnLst>
                                </p:cTn>
                              </p:par>
                              <p:par>
                                <p:cTn id="63" presetID="10" presetClass="entr" presetSubtype="0" fill="hold" grpId="0" nodeType="withEffect">
                                  <p:stCondLst>
                                    <p:cond delay="450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1000"/>
                                        <p:tgtEl>
                                          <p:spTgt spid="47"/>
                                        </p:tgtEl>
                                      </p:cBhvr>
                                    </p:animEffect>
                                  </p:childTnLst>
                                </p:cTn>
                              </p:par>
                              <p:par>
                                <p:cTn id="66" presetID="10" presetClass="entr" presetSubtype="0" fill="hold" grpId="0" nodeType="withEffect">
                                  <p:stCondLst>
                                    <p:cond delay="450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1000"/>
                                        <p:tgtEl>
                                          <p:spTgt spid="51"/>
                                        </p:tgtEl>
                                      </p:cBhvr>
                                    </p:animEffect>
                                  </p:childTnLst>
                                </p:cTn>
                              </p:par>
                              <p:par>
                                <p:cTn id="69" presetID="10" presetClass="entr" presetSubtype="0" fill="hold" grpId="0" nodeType="withEffect">
                                  <p:stCondLst>
                                    <p:cond delay="450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1000"/>
                                        <p:tgtEl>
                                          <p:spTgt spid="70"/>
                                        </p:tgtEl>
                                      </p:cBhvr>
                                    </p:animEffect>
                                  </p:childTnLst>
                                </p:cTn>
                              </p:par>
                              <p:par>
                                <p:cTn id="72" presetID="10" presetClass="entr" presetSubtype="0" fill="hold" grpId="0" nodeType="withEffect">
                                  <p:stCondLst>
                                    <p:cond delay="4500"/>
                                  </p:stCondLst>
                                  <p:childTnLst>
                                    <p:set>
                                      <p:cBhvr>
                                        <p:cTn id="73" dur="1" fill="hold">
                                          <p:stCondLst>
                                            <p:cond delay="0"/>
                                          </p:stCondLst>
                                        </p:cTn>
                                        <p:tgtEl>
                                          <p:spTgt spid="74"/>
                                        </p:tgtEl>
                                        <p:attrNameLst>
                                          <p:attrName>style.visibility</p:attrName>
                                        </p:attrNameLst>
                                      </p:cBhvr>
                                      <p:to>
                                        <p:strVal val="visible"/>
                                      </p:to>
                                    </p:set>
                                    <p:animEffect transition="in" filter="fade">
                                      <p:cBhvr>
                                        <p:cTn id="74" dur="1000"/>
                                        <p:tgtEl>
                                          <p:spTgt spid="74"/>
                                        </p:tgtEl>
                                      </p:cBhvr>
                                    </p:animEffect>
                                  </p:childTnLst>
                                </p:cTn>
                              </p:par>
                              <p:par>
                                <p:cTn id="75" presetID="10" presetClass="entr" presetSubtype="0" fill="hold" grpId="0" nodeType="withEffect">
                                  <p:stCondLst>
                                    <p:cond delay="450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1000"/>
                                        <p:tgtEl>
                                          <p:spTgt spid="78"/>
                                        </p:tgtEl>
                                      </p:cBhvr>
                                    </p:animEffect>
                                  </p:childTnLst>
                                </p:cTn>
                              </p:par>
                              <p:par>
                                <p:cTn id="78" presetID="10" presetClass="entr" presetSubtype="0" fill="hold" grpId="0" nodeType="withEffect">
                                  <p:stCondLst>
                                    <p:cond delay="450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1000"/>
                                        <p:tgtEl>
                                          <p:spTgt spid="82"/>
                                        </p:tgtEl>
                                      </p:cBhvr>
                                    </p:animEffect>
                                  </p:childTnLst>
                                </p:cTn>
                              </p:par>
                              <p:par>
                                <p:cTn id="81" presetID="22" presetClass="entr" presetSubtype="8" fill="hold" grpId="0" nodeType="withEffect">
                                  <p:stCondLst>
                                    <p:cond delay="4500"/>
                                  </p:stCondLst>
                                  <p:childTnLst>
                                    <p:set>
                                      <p:cBhvr>
                                        <p:cTn id="82" dur="1" fill="hold">
                                          <p:stCondLst>
                                            <p:cond delay="0"/>
                                          </p:stCondLst>
                                        </p:cTn>
                                        <p:tgtEl>
                                          <p:spTgt spid="20"/>
                                        </p:tgtEl>
                                        <p:attrNameLst>
                                          <p:attrName>style.visibility</p:attrName>
                                        </p:attrNameLst>
                                      </p:cBhvr>
                                      <p:to>
                                        <p:strVal val="visible"/>
                                      </p:to>
                                    </p:set>
                                    <p:animEffect transition="in" filter="wipe(left)">
                                      <p:cBhvr>
                                        <p:cTn id="83" dur="1500"/>
                                        <p:tgtEl>
                                          <p:spTgt spid="20"/>
                                        </p:tgtEl>
                                      </p:cBhvr>
                                    </p:animEffect>
                                  </p:childTnLst>
                                </p:cTn>
                              </p:par>
                              <p:par>
                                <p:cTn id="84" presetID="22" presetClass="entr" presetSubtype="8" fill="hold" grpId="0" nodeType="withEffect">
                                  <p:stCondLst>
                                    <p:cond delay="450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1500"/>
                                        <p:tgtEl>
                                          <p:spTgt spid="21"/>
                                        </p:tgtEl>
                                      </p:cBhvr>
                                    </p:animEffect>
                                  </p:childTnLst>
                                </p:cTn>
                              </p:par>
                              <p:par>
                                <p:cTn id="87" presetID="22" presetClass="entr" presetSubtype="8" fill="hold" grpId="0" nodeType="withEffect">
                                  <p:stCondLst>
                                    <p:cond delay="4500"/>
                                  </p:stCondLst>
                                  <p:childTnLst>
                                    <p:set>
                                      <p:cBhvr>
                                        <p:cTn id="88" dur="1" fill="hold">
                                          <p:stCondLst>
                                            <p:cond delay="0"/>
                                          </p:stCondLst>
                                        </p:cTn>
                                        <p:tgtEl>
                                          <p:spTgt spid="22"/>
                                        </p:tgtEl>
                                        <p:attrNameLst>
                                          <p:attrName>style.visibility</p:attrName>
                                        </p:attrNameLst>
                                      </p:cBhvr>
                                      <p:to>
                                        <p:strVal val="visible"/>
                                      </p:to>
                                    </p:set>
                                    <p:animEffect transition="in" filter="wipe(left)">
                                      <p:cBhvr>
                                        <p:cTn id="89" dur="1500"/>
                                        <p:tgtEl>
                                          <p:spTgt spid="22"/>
                                        </p:tgtEl>
                                      </p:cBhvr>
                                    </p:animEffect>
                                  </p:childTnLst>
                                </p:cTn>
                              </p:par>
                              <p:par>
                                <p:cTn id="90" presetID="22" presetClass="entr" presetSubtype="8" fill="hold" grpId="0" nodeType="withEffect">
                                  <p:stCondLst>
                                    <p:cond delay="450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1500"/>
                                        <p:tgtEl>
                                          <p:spTgt spid="30"/>
                                        </p:tgtEl>
                                      </p:cBhvr>
                                    </p:animEffect>
                                  </p:childTnLst>
                                </p:cTn>
                              </p:par>
                              <p:par>
                                <p:cTn id="93" presetID="22" presetClass="entr" presetSubtype="8" fill="hold" grpId="0" nodeType="withEffect">
                                  <p:stCondLst>
                                    <p:cond delay="4500"/>
                                  </p:stCondLst>
                                  <p:childTnLst>
                                    <p:set>
                                      <p:cBhvr>
                                        <p:cTn id="94" dur="1" fill="hold">
                                          <p:stCondLst>
                                            <p:cond delay="0"/>
                                          </p:stCondLst>
                                        </p:cTn>
                                        <p:tgtEl>
                                          <p:spTgt spid="32"/>
                                        </p:tgtEl>
                                        <p:attrNameLst>
                                          <p:attrName>style.visibility</p:attrName>
                                        </p:attrNameLst>
                                      </p:cBhvr>
                                      <p:to>
                                        <p:strVal val="visible"/>
                                      </p:to>
                                    </p:set>
                                    <p:animEffect transition="in" filter="wipe(left)">
                                      <p:cBhvr>
                                        <p:cTn id="95" dur="1500"/>
                                        <p:tgtEl>
                                          <p:spTgt spid="32"/>
                                        </p:tgtEl>
                                      </p:cBhvr>
                                    </p:animEffect>
                                  </p:childTnLst>
                                </p:cTn>
                              </p:par>
                              <p:par>
                                <p:cTn id="96" presetID="22" presetClass="entr" presetSubtype="2" fill="hold" grpId="0" nodeType="withEffect">
                                  <p:stCondLst>
                                    <p:cond delay="4500"/>
                                  </p:stCondLst>
                                  <p:childTnLst>
                                    <p:set>
                                      <p:cBhvr>
                                        <p:cTn id="97" dur="1" fill="hold">
                                          <p:stCondLst>
                                            <p:cond delay="0"/>
                                          </p:stCondLst>
                                        </p:cTn>
                                        <p:tgtEl>
                                          <p:spTgt spid="34"/>
                                        </p:tgtEl>
                                        <p:attrNameLst>
                                          <p:attrName>style.visibility</p:attrName>
                                        </p:attrNameLst>
                                      </p:cBhvr>
                                      <p:to>
                                        <p:strVal val="visible"/>
                                      </p:to>
                                    </p:set>
                                    <p:animEffect transition="in" filter="wipe(right)">
                                      <p:cBhvr>
                                        <p:cTn id="98" dur="1500"/>
                                        <p:tgtEl>
                                          <p:spTgt spid="34"/>
                                        </p:tgtEl>
                                      </p:cBhvr>
                                    </p:animEffect>
                                  </p:childTnLst>
                                </p:cTn>
                              </p:par>
                              <p:par>
                                <p:cTn id="99" presetID="22" presetClass="entr" presetSubtype="2" fill="hold" grpId="0" nodeType="withEffect">
                                  <p:stCondLst>
                                    <p:cond delay="4500"/>
                                  </p:stCondLst>
                                  <p:childTnLst>
                                    <p:set>
                                      <p:cBhvr>
                                        <p:cTn id="100" dur="1" fill="hold">
                                          <p:stCondLst>
                                            <p:cond delay="0"/>
                                          </p:stCondLst>
                                        </p:cTn>
                                        <p:tgtEl>
                                          <p:spTgt spid="35"/>
                                        </p:tgtEl>
                                        <p:attrNameLst>
                                          <p:attrName>style.visibility</p:attrName>
                                        </p:attrNameLst>
                                      </p:cBhvr>
                                      <p:to>
                                        <p:strVal val="visible"/>
                                      </p:to>
                                    </p:set>
                                    <p:animEffect transition="in" filter="wipe(right)">
                                      <p:cBhvr>
                                        <p:cTn id="101" dur="1500"/>
                                        <p:tgtEl>
                                          <p:spTgt spid="35"/>
                                        </p:tgtEl>
                                      </p:cBhvr>
                                    </p:animEffect>
                                  </p:childTnLst>
                                </p:cTn>
                              </p:par>
                              <p:par>
                                <p:cTn id="102" presetID="22" presetClass="entr" presetSubtype="2" fill="hold" grpId="0" nodeType="withEffect">
                                  <p:stCondLst>
                                    <p:cond delay="4500"/>
                                  </p:stCondLst>
                                  <p:childTnLst>
                                    <p:set>
                                      <p:cBhvr>
                                        <p:cTn id="103" dur="1" fill="hold">
                                          <p:stCondLst>
                                            <p:cond delay="0"/>
                                          </p:stCondLst>
                                        </p:cTn>
                                        <p:tgtEl>
                                          <p:spTgt spid="36"/>
                                        </p:tgtEl>
                                        <p:attrNameLst>
                                          <p:attrName>style.visibility</p:attrName>
                                        </p:attrNameLst>
                                      </p:cBhvr>
                                      <p:to>
                                        <p:strVal val="visible"/>
                                      </p:to>
                                    </p:set>
                                    <p:animEffect transition="in" filter="wipe(right)">
                                      <p:cBhvr>
                                        <p:cTn id="104" dur="1500"/>
                                        <p:tgtEl>
                                          <p:spTgt spid="36"/>
                                        </p:tgtEl>
                                      </p:cBhvr>
                                    </p:animEffect>
                                  </p:childTnLst>
                                </p:cTn>
                              </p:par>
                              <p:par>
                                <p:cTn id="105" presetID="22" presetClass="entr" presetSubtype="2" fill="hold" grpId="0" nodeType="withEffect">
                                  <p:stCondLst>
                                    <p:cond delay="4500"/>
                                  </p:stCondLst>
                                  <p:childTnLst>
                                    <p:set>
                                      <p:cBhvr>
                                        <p:cTn id="106" dur="1" fill="hold">
                                          <p:stCondLst>
                                            <p:cond delay="0"/>
                                          </p:stCondLst>
                                        </p:cTn>
                                        <p:tgtEl>
                                          <p:spTgt spid="37"/>
                                        </p:tgtEl>
                                        <p:attrNameLst>
                                          <p:attrName>style.visibility</p:attrName>
                                        </p:attrNameLst>
                                      </p:cBhvr>
                                      <p:to>
                                        <p:strVal val="visible"/>
                                      </p:to>
                                    </p:set>
                                    <p:animEffect transition="in" filter="wipe(right)">
                                      <p:cBhvr>
                                        <p:cTn id="107" dur="1500"/>
                                        <p:tgtEl>
                                          <p:spTgt spid="3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fade">
                                      <p:cBhvr>
                                        <p:cTn id="110" dur="1000"/>
                                        <p:tgtEl>
                                          <p:spTgt spid="94"/>
                                        </p:tgtEl>
                                      </p:cBhvr>
                                    </p:animEffect>
                                  </p:childTnLst>
                                </p:cTn>
                              </p:par>
                              <p:par>
                                <p:cTn id="111" presetID="0" presetClass="path" presetSubtype="0" decel="50000" fill="hold" grpId="1" nodeType="withEffect">
                                  <p:stCondLst>
                                    <p:cond delay="0"/>
                                  </p:stCondLst>
                                  <p:childTnLst>
                                    <p:animMotion origin="layout" path="M -2.70833E-6 0.13635 L -2.70833E-6 -4.07407E-6 " pathEditMode="relative" rAng="0" ptsTypes="AA">
                                      <p:cBhvr>
                                        <p:cTn id="112" dur="10000" fill="hold"/>
                                        <p:tgtEl>
                                          <p:spTgt spid="94"/>
                                        </p:tgtEl>
                                        <p:attrNameLst>
                                          <p:attrName>ppt_x</p:attrName>
                                          <p:attrName>ppt_y</p:attrName>
                                        </p:attrNameLst>
                                      </p:cBhvr>
                                      <p:rCtr x="0" y="-6829"/>
                                    </p:animMotion>
                                  </p:childTnLst>
                                </p:cTn>
                              </p:par>
                              <p:par>
                                <p:cTn id="113" presetID="2" presetClass="entr" presetSubtype="2" decel="50000" fill="hold" grpId="0" nodeType="withEffect">
                                  <p:stCondLst>
                                    <p:cond delay="0"/>
                                  </p:stCondLst>
                                  <p:childTnLst>
                                    <p:set>
                                      <p:cBhvr>
                                        <p:cTn id="114" dur="1" fill="hold">
                                          <p:stCondLst>
                                            <p:cond delay="0"/>
                                          </p:stCondLst>
                                        </p:cTn>
                                        <p:tgtEl>
                                          <p:spTgt spid="93"/>
                                        </p:tgtEl>
                                        <p:attrNameLst>
                                          <p:attrName>style.visibility</p:attrName>
                                        </p:attrNameLst>
                                      </p:cBhvr>
                                      <p:to>
                                        <p:strVal val="visible"/>
                                      </p:to>
                                    </p:set>
                                    <p:anim calcmode="lin" valueType="num">
                                      <p:cBhvr additive="base">
                                        <p:cTn id="115" dur="10000" fill="hold"/>
                                        <p:tgtEl>
                                          <p:spTgt spid="93"/>
                                        </p:tgtEl>
                                        <p:attrNameLst>
                                          <p:attrName>ppt_x</p:attrName>
                                        </p:attrNameLst>
                                      </p:cBhvr>
                                      <p:tavLst>
                                        <p:tav tm="0">
                                          <p:val>
                                            <p:strVal val="1+#ppt_w/2"/>
                                          </p:val>
                                        </p:tav>
                                        <p:tav tm="100000">
                                          <p:val>
                                            <p:strVal val="#ppt_x"/>
                                          </p:val>
                                        </p:tav>
                                      </p:tavLst>
                                    </p:anim>
                                    <p:anim calcmode="lin" valueType="num">
                                      <p:cBhvr additive="base">
                                        <p:cTn id="116" dur="10000" fill="hold"/>
                                        <p:tgtEl>
                                          <p:spTgt spid="93"/>
                                        </p:tgtEl>
                                        <p:attrNameLst>
                                          <p:attrName>ppt_y</p:attrName>
                                        </p:attrNameLst>
                                      </p:cBhvr>
                                      <p:tavLst>
                                        <p:tav tm="0">
                                          <p:val>
                                            <p:strVal val="#ppt_y"/>
                                          </p:val>
                                        </p:tav>
                                        <p:tav tm="100000">
                                          <p:val>
                                            <p:strVal val="#ppt_y"/>
                                          </p:val>
                                        </p:tav>
                                      </p:tavLst>
                                    </p:anim>
                                  </p:childTnLst>
                                </p:cTn>
                              </p:par>
                              <p:par>
                                <p:cTn id="117" presetID="2" presetClass="entr" presetSubtype="4" decel="50000" fill="hold" grpId="0" nodeType="withEffect">
                                  <p:stCondLst>
                                    <p:cond delay="0"/>
                                  </p:stCondLst>
                                  <p:childTnLst>
                                    <p:set>
                                      <p:cBhvr>
                                        <p:cTn id="118" dur="1" fill="hold">
                                          <p:stCondLst>
                                            <p:cond delay="0"/>
                                          </p:stCondLst>
                                        </p:cTn>
                                        <p:tgtEl>
                                          <p:spTgt spid="95"/>
                                        </p:tgtEl>
                                        <p:attrNameLst>
                                          <p:attrName>style.visibility</p:attrName>
                                        </p:attrNameLst>
                                      </p:cBhvr>
                                      <p:to>
                                        <p:strVal val="visible"/>
                                      </p:to>
                                    </p:set>
                                    <p:anim calcmode="lin" valueType="num">
                                      <p:cBhvr additive="base">
                                        <p:cTn id="119" dur="5000" fill="hold"/>
                                        <p:tgtEl>
                                          <p:spTgt spid="95"/>
                                        </p:tgtEl>
                                        <p:attrNameLst>
                                          <p:attrName>ppt_x</p:attrName>
                                        </p:attrNameLst>
                                      </p:cBhvr>
                                      <p:tavLst>
                                        <p:tav tm="0">
                                          <p:val>
                                            <p:strVal val="#ppt_x"/>
                                          </p:val>
                                        </p:tav>
                                        <p:tav tm="100000">
                                          <p:val>
                                            <p:strVal val="#ppt_x"/>
                                          </p:val>
                                        </p:tav>
                                      </p:tavLst>
                                    </p:anim>
                                    <p:anim calcmode="lin" valueType="num">
                                      <p:cBhvr additive="base">
                                        <p:cTn id="120" dur="5000" fill="hold"/>
                                        <p:tgtEl>
                                          <p:spTgt spid="95"/>
                                        </p:tgtEl>
                                        <p:attrNameLst>
                                          <p:attrName>ppt_y</p:attrName>
                                        </p:attrNameLst>
                                      </p:cBhvr>
                                      <p:tavLst>
                                        <p:tav tm="0">
                                          <p:val>
                                            <p:strVal val="1+#ppt_h/2"/>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fade">
                                      <p:cBhvr>
                                        <p:cTn id="123" dur="5000"/>
                                        <p:tgtEl>
                                          <p:spTgt spid="54"/>
                                        </p:tgtEl>
                                      </p:cBhvr>
                                    </p:animEffect>
                                    <p:anim calcmode="lin" valueType="num">
                                      <p:cBhvr>
                                        <p:cTn id="124" dur="5000" fill="hold"/>
                                        <p:tgtEl>
                                          <p:spTgt spid="54"/>
                                        </p:tgtEl>
                                        <p:attrNameLst>
                                          <p:attrName>ppt_x</p:attrName>
                                        </p:attrNameLst>
                                      </p:cBhvr>
                                      <p:tavLst>
                                        <p:tav tm="0">
                                          <p:val>
                                            <p:strVal val="#ppt_x"/>
                                          </p:val>
                                        </p:tav>
                                        <p:tav tm="100000">
                                          <p:val>
                                            <p:strVal val="#ppt_x"/>
                                          </p:val>
                                        </p:tav>
                                      </p:tavLst>
                                    </p:anim>
                                    <p:anim calcmode="lin" valueType="num">
                                      <p:cBhvr>
                                        <p:cTn id="125" dur="5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93" grpId="0" animBg="1"/>
      <p:bldP spid="94" grpId="0" animBg="1"/>
      <p:bldP spid="94" grpId="1" animBg="1"/>
      <p:bldP spid="95" grpId="0" animBg="1"/>
      <p:bldP spid="8" grpId="0" animBg="1"/>
      <p:bldP spid="8" grpId="1" animBg="1"/>
      <p:bldP spid="6" grpId="0" animBg="1"/>
      <p:bldP spid="6" grpId="1" animBg="1"/>
      <p:bldP spid="23" grpId="0" animBg="1"/>
      <p:bldP spid="23" grpId="1" animBg="1"/>
      <p:bldP spid="16" grpId="0" animBg="1"/>
      <p:bldP spid="16" grpId="1" animBg="1"/>
      <p:bldP spid="27" grpId="0" animBg="1"/>
      <p:bldP spid="20" grpId="0" animBg="1"/>
      <p:bldP spid="39" grpId="0" animBg="1"/>
      <p:bldP spid="21" grpId="0" animBg="1"/>
      <p:bldP spid="43" grpId="0" animBg="1"/>
      <p:bldP spid="22" grpId="0" animBg="1"/>
      <p:bldP spid="47" grpId="0" animBg="1"/>
      <p:bldP spid="30" grpId="0" animBg="1"/>
      <p:bldP spid="51" grpId="0" animBg="1"/>
      <p:bldP spid="32" grpId="0" animBg="1"/>
      <p:bldP spid="70" grpId="0" animBg="1"/>
      <p:bldP spid="34" grpId="0" animBg="1"/>
      <p:bldP spid="74" grpId="0" animBg="1"/>
      <p:bldP spid="35" grpId="0" animBg="1"/>
      <p:bldP spid="78" grpId="0" animBg="1"/>
      <p:bldP spid="36" grpId="0" animBg="1"/>
      <p:bldP spid="82" grpId="0" animBg="1"/>
      <p:bldP spid="37" grpId="0" animBg="1"/>
      <p:bldP spid="5" grpId="0" animBg="1"/>
      <p:bldP spid="5" grpId="1"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6B27EA0-8A15-3973-DA4B-61CD989526E7}"/>
              </a:ext>
            </a:extLst>
          </p:cNvPr>
          <p:cNvGrpSpPr/>
          <p:nvPr/>
        </p:nvGrpSpPr>
        <p:grpSpPr>
          <a:xfrm>
            <a:off x="-318322" y="-1688165"/>
            <a:ext cx="12192000" cy="8547520"/>
            <a:chOff x="0" y="-1689520"/>
            <a:chExt cx="12192000" cy="8547520"/>
          </a:xfrm>
        </p:grpSpPr>
        <p:sp>
          <p:nvSpPr>
            <p:cNvPr id="4" name="Rectangle 3">
              <a:extLst>
                <a:ext uri="{FF2B5EF4-FFF2-40B4-BE49-F238E27FC236}">
                  <a16:creationId xmlns:a16="http://schemas.microsoft.com/office/drawing/2014/main" id="{0C0EA1D1-F096-9C35-BF8C-0F8226D1D8E4}"/>
                </a:ext>
              </a:extLst>
            </p:cNvPr>
            <p:cNvSpPr/>
            <p:nvPr/>
          </p:nvSpPr>
          <p:spPr>
            <a:xfrm flipH="1">
              <a:off x="0" y="0"/>
              <a:ext cx="12192000" cy="6858000"/>
            </a:xfrm>
            <a:prstGeom prst="rect">
              <a:avLst/>
            </a:prstGeom>
            <a:gradFill>
              <a:gsLst>
                <a:gs pos="41000">
                  <a:schemeClr val="bg1"/>
                </a:gs>
                <a:gs pos="98000">
                  <a:schemeClr val="tx2">
                    <a:lumMod val="20000"/>
                    <a:lumOff val="80000"/>
                    <a:alpha val="1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B196410-AA84-AD1D-C9E2-AC35807DCEA5}"/>
                </a:ext>
              </a:extLst>
            </p:cNvPr>
            <p:cNvSpPr/>
            <p:nvPr/>
          </p:nvSpPr>
          <p:spPr>
            <a:xfrm>
              <a:off x="0" y="-1689520"/>
              <a:ext cx="2820347" cy="2820347"/>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89F596-8473-54A1-9686-BACA440B943F}"/>
              </a:ext>
            </a:extLst>
          </p:cNvPr>
          <p:cNvSpPr>
            <a:spLocks noGrp="1"/>
          </p:cNvSpPr>
          <p:nvPr>
            <p:ph type="title"/>
          </p:nvPr>
        </p:nvSpPr>
        <p:spPr/>
        <p:txBody>
          <a:bodyPr/>
          <a:lstStyle/>
          <a:p>
            <a:pPr algn="ctr"/>
            <a:r>
              <a:rPr lang="en-US" dirty="0">
                <a:solidFill>
                  <a:schemeClr val="accent1"/>
                </a:solidFill>
              </a:rPr>
              <a:t>Value Perception </a:t>
            </a:r>
            <a:r>
              <a:rPr lang="en-US" dirty="0"/>
              <a:t>Map</a:t>
            </a:r>
          </a:p>
        </p:txBody>
      </p:sp>
      <p:sp>
        <p:nvSpPr>
          <p:cNvPr id="8" name="Rectangle: Rounded Corners 7">
            <a:extLst>
              <a:ext uri="{FF2B5EF4-FFF2-40B4-BE49-F238E27FC236}">
                <a16:creationId xmlns:a16="http://schemas.microsoft.com/office/drawing/2014/main" id="{E28A189D-E068-8945-83A0-CE96AE34C020}"/>
              </a:ext>
            </a:extLst>
          </p:cNvPr>
          <p:cNvSpPr/>
          <p:nvPr/>
        </p:nvSpPr>
        <p:spPr>
          <a:xfrm>
            <a:off x="533400" y="1447800"/>
            <a:ext cx="11125200" cy="4876800"/>
          </a:xfrm>
          <a:prstGeom prst="roundRect">
            <a:avLst>
              <a:gd name="adj" fmla="val 6846"/>
            </a:avLst>
          </a:prstGeom>
          <a:solidFill>
            <a:schemeClr val="bg1"/>
          </a:solidFill>
          <a:ln>
            <a:noFill/>
          </a:ln>
          <a:effectLst>
            <a:outerShdw blurRad="381000" dist="254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D17FDAF-0F8C-50FA-D467-C683B9E5E965}"/>
              </a:ext>
            </a:extLst>
          </p:cNvPr>
          <p:cNvSpPr/>
          <p:nvPr/>
        </p:nvSpPr>
        <p:spPr>
          <a:xfrm>
            <a:off x="533400" y="1447800"/>
            <a:ext cx="11125200" cy="4876800"/>
          </a:xfrm>
          <a:prstGeom prst="roundRect">
            <a:avLst>
              <a:gd name="adj" fmla="val 6846"/>
            </a:avLst>
          </a:prstGeom>
          <a:gradFill>
            <a:gsLst>
              <a:gs pos="100000">
                <a:schemeClr val="accent1">
                  <a:lumMod val="20000"/>
                  <a:lumOff val="80000"/>
                  <a:alpha val="2000"/>
                </a:schemeClr>
              </a:gs>
              <a:gs pos="0">
                <a:schemeClr val="accent1">
                  <a:lumMod val="20000"/>
                  <a:lumOff val="80000"/>
                  <a:alpha val="45000"/>
                </a:schemeClr>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raphic 2">
            <a:extLst>
              <a:ext uri="{FF2B5EF4-FFF2-40B4-BE49-F238E27FC236}">
                <a16:creationId xmlns:a16="http://schemas.microsoft.com/office/drawing/2014/main" id="{E711A691-A04A-7988-5CCC-A7B02AD90507}"/>
              </a:ext>
            </a:extLst>
          </p:cNvPr>
          <p:cNvSpPr>
            <a:spLocks/>
          </p:cNvSpPr>
          <p:nvPr/>
        </p:nvSpPr>
        <p:spPr>
          <a:xfrm rot="16200000">
            <a:off x="2450153" y="578816"/>
            <a:ext cx="2133659" cy="38716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1">
                  <a:alpha val="48000"/>
                </a:schemeClr>
              </a:gs>
              <a:gs pos="100000">
                <a:schemeClr val="bg1">
                  <a:alpha val="35000"/>
                </a:schemeClr>
              </a:gs>
            </a:gsLst>
            <a:lin ang="5400000" scaled="0"/>
          </a:gradFill>
          <a:ln w="3483" cap="flat">
            <a:noFill/>
            <a:prstDash val="solid"/>
            <a:miter/>
          </a:ln>
        </p:spPr>
        <p:txBody>
          <a:bodyPr rtlCol="0" anchor="ctr"/>
          <a:lstStyle/>
          <a:p>
            <a:endParaRPr lang="en-US"/>
          </a:p>
        </p:txBody>
      </p:sp>
      <p:sp>
        <p:nvSpPr>
          <p:cNvPr id="22" name="Graphic 2">
            <a:extLst>
              <a:ext uri="{FF2B5EF4-FFF2-40B4-BE49-F238E27FC236}">
                <a16:creationId xmlns:a16="http://schemas.microsoft.com/office/drawing/2014/main" id="{0A3F29F8-AA08-F8D6-49A1-5E2D00EB4B8A}"/>
              </a:ext>
            </a:extLst>
          </p:cNvPr>
          <p:cNvSpPr>
            <a:spLocks/>
          </p:cNvSpPr>
          <p:nvPr/>
        </p:nvSpPr>
        <p:spPr>
          <a:xfrm rot="5400000">
            <a:off x="8619300" y="3854840"/>
            <a:ext cx="1754998" cy="31845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accent1">
                  <a:lumMod val="20000"/>
                  <a:lumOff val="80000"/>
                  <a:alpha val="10000"/>
                </a:schemeClr>
              </a:gs>
              <a:gs pos="100000">
                <a:schemeClr val="accent1">
                  <a:lumMod val="20000"/>
                  <a:lumOff val="80000"/>
                  <a:alpha val="25000"/>
                </a:schemeClr>
              </a:gs>
            </a:gsLst>
            <a:lin ang="5400000" scaled="0"/>
          </a:gradFill>
          <a:ln w="3483" cap="flat">
            <a:noFill/>
            <a:prstDash val="solid"/>
            <a:miter/>
          </a:ln>
        </p:spPr>
        <p:txBody>
          <a:bodyPr rtlCol="0" anchor="ctr"/>
          <a:lstStyle/>
          <a:p>
            <a:endParaRPr lang="en-US"/>
          </a:p>
        </p:txBody>
      </p:sp>
      <p:cxnSp>
        <p:nvCxnSpPr>
          <p:cNvPr id="241" name="Straight Connector 240">
            <a:extLst>
              <a:ext uri="{FF2B5EF4-FFF2-40B4-BE49-F238E27FC236}">
                <a16:creationId xmlns:a16="http://schemas.microsoft.com/office/drawing/2014/main" id="{643CE9AF-DCD8-F2C5-2974-732719B953AD}"/>
              </a:ext>
            </a:extLst>
          </p:cNvPr>
          <p:cNvCxnSpPr>
            <a:cxnSpLocks/>
          </p:cNvCxnSpPr>
          <p:nvPr/>
        </p:nvCxnSpPr>
        <p:spPr>
          <a:xfrm>
            <a:off x="1956812" y="3886200"/>
            <a:ext cx="8278377" cy="0"/>
          </a:xfrm>
          <a:prstGeom prst="line">
            <a:avLst/>
          </a:prstGeom>
          <a:ln w="25400" cap="rnd">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EE8C4E35-6434-7625-60EC-2D9BF07E66A1}"/>
              </a:ext>
            </a:extLst>
          </p:cNvPr>
          <p:cNvCxnSpPr>
            <a:cxnSpLocks/>
          </p:cNvCxnSpPr>
          <p:nvPr/>
        </p:nvCxnSpPr>
        <p:spPr>
          <a:xfrm>
            <a:off x="6096000" y="1925073"/>
            <a:ext cx="0" cy="3960355"/>
          </a:xfrm>
          <a:prstGeom prst="line">
            <a:avLst/>
          </a:prstGeom>
          <a:ln w="25400" cap="rnd">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3B8D05E-3667-A509-0993-055A951C3597}"/>
              </a:ext>
            </a:extLst>
          </p:cNvPr>
          <p:cNvGrpSpPr/>
          <p:nvPr/>
        </p:nvGrpSpPr>
        <p:grpSpPr>
          <a:xfrm>
            <a:off x="742465" y="1727055"/>
            <a:ext cx="10707072" cy="4356391"/>
            <a:chOff x="742465" y="1727055"/>
            <a:chExt cx="10707072" cy="4356391"/>
          </a:xfrm>
        </p:grpSpPr>
        <p:grpSp>
          <p:nvGrpSpPr>
            <p:cNvPr id="11" name="Group 10">
              <a:extLst>
                <a:ext uri="{FF2B5EF4-FFF2-40B4-BE49-F238E27FC236}">
                  <a16:creationId xmlns:a16="http://schemas.microsoft.com/office/drawing/2014/main" id="{D999F909-483A-6A62-2EB7-F822C6E12D80}"/>
                </a:ext>
              </a:extLst>
            </p:cNvPr>
            <p:cNvGrpSpPr/>
            <p:nvPr/>
          </p:nvGrpSpPr>
          <p:grpSpPr>
            <a:xfrm>
              <a:off x="742465" y="2502769"/>
              <a:ext cx="10707072" cy="2770476"/>
              <a:chOff x="586740" y="2502769"/>
              <a:chExt cx="11018521" cy="2770476"/>
            </a:xfrm>
          </p:grpSpPr>
          <p:cxnSp>
            <p:nvCxnSpPr>
              <p:cNvPr id="60" name="Straight Connector 59">
                <a:extLst>
                  <a:ext uri="{FF2B5EF4-FFF2-40B4-BE49-F238E27FC236}">
                    <a16:creationId xmlns:a16="http://schemas.microsoft.com/office/drawing/2014/main" id="{1A4C932A-2150-8795-5D09-4BCCAF4A6451}"/>
                  </a:ext>
                </a:extLst>
              </p:cNvPr>
              <p:cNvCxnSpPr>
                <a:cxnSpLocks/>
              </p:cNvCxnSpPr>
              <p:nvPr/>
            </p:nvCxnSpPr>
            <p:spPr>
              <a:xfrm>
                <a:off x="586740" y="3197660"/>
                <a:ext cx="11018521"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299B49-D215-FAF2-09B7-7468143D9B91}"/>
                  </a:ext>
                </a:extLst>
              </p:cNvPr>
              <p:cNvCxnSpPr>
                <a:cxnSpLocks/>
              </p:cNvCxnSpPr>
              <p:nvPr/>
            </p:nvCxnSpPr>
            <p:spPr>
              <a:xfrm>
                <a:off x="586740" y="2502769"/>
                <a:ext cx="11018521"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48B599-0FC2-D661-137D-CF98D57CAD0B}"/>
                  </a:ext>
                </a:extLst>
              </p:cNvPr>
              <p:cNvCxnSpPr>
                <a:cxnSpLocks/>
              </p:cNvCxnSpPr>
              <p:nvPr/>
            </p:nvCxnSpPr>
            <p:spPr>
              <a:xfrm>
                <a:off x="586740" y="4569603"/>
                <a:ext cx="11018521"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A1F400A-8133-FF6E-A177-BD993B5DAC5F}"/>
                  </a:ext>
                </a:extLst>
              </p:cNvPr>
              <p:cNvCxnSpPr>
                <a:cxnSpLocks/>
              </p:cNvCxnSpPr>
              <p:nvPr/>
            </p:nvCxnSpPr>
            <p:spPr>
              <a:xfrm>
                <a:off x="586740" y="5273245"/>
                <a:ext cx="11018521"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F221563-8FC1-87D8-A847-5723FD12CB07}"/>
                </a:ext>
              </a:extLst>
            </p:cNvPr>
            <p:cNvGrpSpPr/>
            <p:nvPr/>
          </p:nvGrpSpPr>
          <p:grpSpPr>
            <a:xfrm>
              <a:off x="2581776" y="1727055"/>
              <a:ext cx="7019091" cy="4356391"/>
              <a:chOff x="2581776" y="1727055"/>
              <a:chExt cx="7019091" cy="4356391"/>
            </a:xfrm>
          </p:grpSpPr>
          <p:cxnSp>
            <p:nvCxnSpPr>
              <p:cNvPr id="69" name="Straight Connector 68">
                <a:extLst>
                  <a:ext uri="{FF2B5EF4-FFF2-40B4-BE49-F238E27FC236}">
                    <a16:creationId xmlns:a16="http://schemas.microsoft.com/office/drawing/2014/main" id="{5BE4F236-ADB8-2282-4E8C-A1720F4F30C0}"/>
                  </a:ext>
                </a:extLst>
              </p:cNvPr>
              <p:cNvCxnSpPr>
                <a:cxnSpLocks/>
              </p:cNvCxnSpPr>
              <p:nvPr/>
            </p:nvCxnSpPr>
            <p:spPr>
              <a:xfrm>
                <a:off x="7839406" y="1727055"/>
                <a:ext cx="0" cy="4356391"/>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FB1D61B-2DAE-1427-553F-BA4E2DBD1FD0}"/>
                  </a:ext>
                </a:extLst>
              </p:cNvPr>
              <p:cNvCxnSpPr>
                <a:cxnSpLocks/>
              </p:cNvCxnSpPr>
              <p:nvPr/>
            </p:nvCxnSpPr>
            <p:spPr>
              <a:xfrm>
                <a:off x="9600867" y="1727055"/>
                <a:ext cx="0" cy="4356391"/>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684592-4A49-5714-811B-AE7C6E4574B9}"/>
                  </a:ext>
                </a:extLst>
              </p:cNvPr>
              <p:cNvCxnSpPr>
                <a:cxnSpLocks/>
              </p:cNvCxnSpPr>
              <p:nvPr/>
            </p:nvCxnSpPr>
            <p:spPr>
              <a:xfrm>
                <a:off x="4348330" y="1727055"/>
                <a:ext cx="0" cy="4356391"/>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48391E-3D86-8ED3-BF34-F1E4002F7912}"/>
                  </a:ext>
                </a:extLst>
              </p:cNvPr>
              <p:cNvCxnSpPr>
                <a:cxnSpLocks/>
              </p:cNvCxnSpPr>
              <p:nvPr/>
            </p:nvCxnSpPr>
            <p:spPr>
              <a:xfrm>
                <a:off x="2581776" y="1727055"/>
                <a:ext cx="0" cy="4356391"/>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251" name="Content Placeholder 2">
            <a:extLst>
              <a:ext uri="{FF2B5EF4-FFF2-40B4-BE49-F238E27FC236}">
                <a16:creationId xmlns:a16="http://schemas.microsoft.com/office/drawing/2014/main" id="{9BE7A43B-BF91-AE84-D6DB-3F82CD27EEF2}"/>
              </a:ext>
            </a:extLst>
          </p:cNvPr>
          <p:cNvSpPr txBox="1">
            <a:spLocks/>
          </p:cNvSpPr>
          <p:nvPr/>
        </p:nvSpPr>
        <p:spPr>
          <a:xfrm>
            <a:off x="1131819" y="1858291"/>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A</a:t>
            </a:r>
          </a:p>
        </p:txBody>
      </p:sp>
      <p:sp>
        <p:nvSpPr>
          <p:cNvPr id="38" name="Content Placeholder 2">
            <a:extLst>
              <a:ext uri="{FF2B5EF4-FFF2-40B4-BE49-F238E27FC236}">
                <a16:creationId xmlns:a16="http://schemas.microsoft.com/office/drawing/2014/main" id="{5F40FD06-4A3A-B867-7613-16C564E65944}"/>
              </a:ext>
            </a:extLst>
          </p:cNvPr>
          <p:cNvSpPr txBox="1">
            <a:spLocks/>
          </p:cNvSpPr>
          <p:nvPr/>
        </p:nvSpPr>
        <p:spPr>
          <a:xfrm>
            <a:off x="3771798" y="3335036"/>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B</a:t>
            </a:r>
          </a:p>
        </p:txBody>
      </p:sp>
      <p:sp>
        <p:nvSpPr>
          <p:cNvPr id="39" name="Content Placeholder 2">
            <a:extLst>
              <a:ext uri="{FF2B5EF4-FFF2-40B4-BE49-F238E27FC236}">
                <a16:creationId xmlns:a16="http://schemas.microsoft.com/office/drawing/2014/main" id="{3578C7B2-428E-C5B5-DC28-D1B58C6ADBF6}"/>
              </a:ext>
            </a:extLst>
          </p:cNvPr>
          <p:cNvSpPr txBox="1">
            <a:spLocks/>
          </p:cNvSpPr>
          <p:nvPr/>
        </p:nvSpPr>
        <p:spPr>
          <a:xfrm>
            <a:off x="6269760" y="2306809"/>
            <a:ext cx="1535038" cy="311664"/>
          </a:xfrm>
          <a:prstGeom prst="roundRect">
            <a:avLst>
              <a:gd name="adj" fmla="val 50000"/>
            </a:avLst>
          </a:prstGeom>
          <a:solidFill>
            <a:schemeClr val="bg1"/>
          </a:solidFill>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C</a:t>
            </a:r>
          </a:p>
        </p:txBody>
      </p:sp>
      <p:sp>
        <p:nvSpPr>
          <p:cNvPr id="40" name="Content Placeholder 2">
            <a:extLst>
              <a:ext uri="{FF2B5EF4-FFF2-40B4-BE49-F238E27FC236}">
                <a16:creationId xmlns:a16="http://schemas.microsoft.com/office/drawing/2014/main" id="{B1F1FCC4-505B-7819-18B6-F3A7CD982C52}"/>
              </a:ext>
            </a:extLst>
          </p:cNvPr>
          <p:cNvSpPr txBox="1">
            <a:spLocks/>
          </p:cNvSpPr>
          <p:nvPr/>
        </p:nvSpPr>
        <p:spPr>
          <a:xfrm>
            <a:off x="9292001" y="1858291"/>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D</a:t>
            </a:r>
          </a:p>
        </p:txBody>
      </p:sp>
      <p:sp>
        <p:nvSpPr>
          <p:cNvPr id="42" name="Content Placeholder 2">
            <a:extLst>
              <a:ext uri="{FF2B5EF4-FFF2-40B4-BE49-F238E27FC236}">
                <a16:creationId xmlns:a16="http://schemas.microsoft.com/office/drawing/2014/main" id="{CEB53CD1-45A6-15CB-21E6-3C3FF2F610B0}"/>
              </a:ext>
            </a:extLst>
          </p:cNvPr>
          <p:cNvSpPr txBox="1">
            <a:spLocks/>
          </p:cNvSpPr>
          <p:nvPr/>
        </p:nvSpPr>
        <p:spPr>
          <a:xfrm>
            <a:off x="8308194" y="2585595"/>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E</a:t>
            </a:r>
          </a:p>
        </p:txBody>
      </p:sp>
      <p:sp>
        <p:nvSpPr>
          <p:cNvPr id="44" name="Content Placeholder 2">
            <a:extLst>
              <a:ext uri="{FF2B5EF4-FFF2-40B4-BE49-F238E27FC236}">
                <a16:creationId xmlns:a16="http://schemas.microsoft.com/office/drawing/2014/main" id="{369E8641-FC4A-8B65-F4CE-0561D715B95A}"/>
              </a:ext>
            </a:extLst>
          </p:cNvPr>
          <p:cNvSpPr txBox="1">
            <a:spLocks/>
          </p:cNvSpPr>
          <p:nvPr/>
        </p:nvSpPr>
        <p:spPr>
          <a:xfrm>
            <a:off x="9202143" y="3101754"/>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F</a:t>
            </a:r>
          </a:p>
        </p:txBody>
      </p:sp>
      <p:sp>
        <p:nvSpPr>
          <p:cNvPr id="45" name="Content Placeholder 2">
            <a:extLst>
              <a:ext uri="{FF2B5EF4-FFF2-40B4-BE49-F238E27FC236}">
                <a16:creationId xmlns:a16="http://schemas.microsoft.com/office/drawing/2014/main" id="{69ADD95A-1072-839A-77DE-7068529D1A96}"/>
              </a:ext>
            </a:extLst>
          </p:cNvPr>
          <p:cNvSpPr txBox="1">
            <a:spLocks/>
          </p:cNvSpPr>
          <p:nvPr/>
        </p:nvSpPr>
        <p:spPr>
          <a:xfrm>
            <a:off x="7638535" y="3491932"/>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G</a:t>
            </a:r>
          </a:p>
        </p:txBody>
      </p:sp>
      <p:sp>
        <p:nvSpPr>
          <p:cNvPr id="46" name="Content Placeholder 2">
            <a:extLst>
              <a:ext uri="{FF2B5EF4-FFF2-40B4-BE49-F238E27FC236}">
                <a16:creationId xmlns:a16="http://schemas.microsoft.com/office/drawing/2014/main" id="{B378AC1D-8410-1E66-4DE9-689D05DA54DC}"/>
              </a:ext>
            </a:extLst>
          </p:cNvPr>
          <p:cNvSpPr txBox="1">
            <a:spLocks/>
          </p:cNvSpPr>
          <p:nvPr/>
        </p:nvSpPr>
        <p:spPr>
          <a:xfrm>
            <a:off x="1131819" y="4191956"/>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H</a:t>
            </a:r>
          </a:p>
        </p:txBody>
      </p:sp>
      <p:sp>
        <p:nvSpPr>
          <p:cNvPr id="47" name="Content Placeholder 2">
            <a:extLst>
              <a:ext uri="{FF2B5EF4-FFF2-40B4-BE49-F238E27FC236}">
                <a16:creationId xmlns:a16="http://schemas.microsoft.com/office/drawing/2014/main" id="{E09EC002-5017-85FD-8F9F-C34D1E0DF8A4}"/>
              </a:ext>
            </a:extLst>
          </p:cNvPr>
          <p:cNvSpPr txBox="1">
            <a:spLocks/>
          </p:cNvSpPr>
          <p:nvPr/>
        </p:nvSpPr>
        <p:spPr>
          <a:xfrm>
            <a:off x="3655102" y="4437441"/>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I</a:t>
            </a:r>
          </a:p>
        </p:txBody>
      </p:sp>
      <p:sp>
        <p:nvSpPr>
          <p:cNvPr id="48" name="Content Placeholder 2">
            <a:extLst>
              <a:ext uri="{FF2B5EF4-FFF2-40B4-BE49-F238E27FC236}">
                <a16:creationId xmlns:a16="http://schemas.microsoft.com/office/drawing/2014/main" id="{0A3A38B9-9ED5-51CD-377F-EA7C39272BFB}"/>
              </a:ext>
            </a:extLst>
          </p:cNvPr>
          <p:cNvSpPr txBox="1">
            <a:spLocks/>
          </p:cNvSpPr>
          <p:nvPr/>
        </p:nvSpPr>
        <p:spPr>
          <a:xfrm>
            <a:off x="4242640" y="5111026"/>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J</a:t>
            </a:r>
          </a:p>
        </p:txBody>
      </p:sp>
      <p:sp>
        <p:nvSpPr>
          <p:cNvPr id="49" name="Content Placeholder 2">
            <a:extLst>
              <a:ext uri="{FF2B5EF4-FFF2-40B4-BE49-F238E27FC236}">
                <a16:creationId xmlns:a16="http://schemas.microsoft.com/office/drawing/2014/main" id="{16A305D3-733A-BE62-C690-C2E354FC45BF}"/>
              </a:ext>
            </a:extLst>
          </p:cNvPr>
          <p:cNvSpPr txBox="1">
            <a:spLocks/>
          </p:cNvSpPr>
          <p:nvPr/>
        </p:nvSpPr>
        <p:spPr>
          <a:xfrm>
            <a:off x="6413572" y="5335105"/>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M</a:t>
            </a:r>
          </a:p>
        </p:txBody>
      </p:sp>
      <p:sp>
        <p:nvSpPr>
          <p:cNvPr id="50" name="Content Placeholder 2">
            <a:extLst>
              <a:ext uri="{FF2B5EF4-FFF2-40B4-BE49-F238E27FC236}">
                <a16:creationId xmlns:a16="http://schemas.microsoft.com/office/drawing/2014/main" id="{80283E58-6BC9-526D-2DD7-DED278271DBB}"/>
              </a:ext>
            </a:extLst>
          </p:cNvPr>
          <p:cNvSpPr txBox="1">
            <a:spLocks/>
          </p:cNvSpPr>
          <p:nvPr/>
        </p:nvSpPr>
        <p:spPr>
          <a:xfrm>
            <a:off x="6143615" y="4589268"/>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L</a:t>
            </a:r>
          </a:p>
        </p:txBody>
      </p:sp>
      <p:sp>
        <p:nvSpPr>
          <p:cNvPr id="3" name="Rectangle: Rounded Corners 2">
            <a:extLst>
              <a:ext uri="{FF2B5EF4-FFF2-40B4-BE49-F238E27FC236}">
                <a16:creationId xmlns:a16="http://schemas.microsoft.com/office/drawing/2014/main" id="{190990A9-CB06-3BF5-58DF-DEF26E1B1ADB}"/>
              </a:ext>
            </a:extLst>
          </p:cNvPr>
          <p:cNvSpPr/>
          <p:nvPr/>
        </p:nvSpPr>
        <p:spPr>
          <a:xfrm>
            <a:off x="8109363" y="4476194"/>
            <a:ext cx="3339686" cy="1650778"/>
          </a:xfrm>
          <a:prstGeom prst="roundRect">
            <a:avLst>
              <a:gd name="adj" fmla="val 10667"/>
            </a:avLst>
          </a:prstGeom>
          <a:gradFill flip="none" rotWithShape="1">
            <a:gsLst>
              <a:gs pos="33000">
                <a:srgbClr val="6388FA"/>
              </a:gs>
              <a:gs pos="100000">
                <a:schemeClr val="accent1"/>
              </a:gs>
              <a:gs pos="0">
                <a:schemeClr val="accent1">
                  <a:lumMod val="40000"/>
                  <a:lumOff val="60000"/>
                </a:schemeClr>
              </a:gs>
            </a:gsLst>
            <a:lin ang="3000000" scaled="0"/>
            <a:tileRect/>
          </a:gradFill>
          <a:ln w="12700" cap="rnd">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Montserrat" panose="00000500000000000000" pitchFamily="50" charset="0"/>
              </a:rPr>
              <a:t>Gap in the Market?</a:t>
            </a:r>
          </a:p>
        </p:txBody>
      </p:sp>
      <p:sp>
        <p:nvSpPr>
          <p:cNvPr id="51" name="Content Placeholder 2">
            <a:extLst>
              <a:ext uri="{FF2B5EF4-FFF2-40B4-BE49-F238E27FC236}">
                <a16:creationId xmlns:a16="http://schemas.microsoft.com/office/drawing/2014/main" id="{D80B49CF-BF56-35BA-E9DC-5B5683BC4EDA}"/>
              </a:ext>
            </a:extLst>
          </p:cNvPr>
          <p:cNvSpPr txBox="1">
            <a:spLocks/>
          </p:cNvSpPr>
          <p:nvPr/>
        </p:nvSpPr>
        <p:spPr>
          <a:xfrm>
            <a:off x="8327184" y="3968805"/>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Competitor K</a:t>
            </a:r>
          </a:p>
        </p:txBody>
      </p:sp>
      <p:sp>
        <p:nvSpPr>
          <p:cNvPr id="33" name="Rectangle: Rounded Corners 32">
            <a:extLst>
              <a:ext uri="{FF2B5EF4-FFF2-40B4-BE49-F238E27FC236}">
                <a16:creationId xmlns:a16="http://schemas.microsoft.com/office/drawing/2014/main" id="{34959D57-D817-462A-2DA2-8B7D117641BA}"/>
              </a:ext>
            </a:extLst>
          </p:cNvPr>
          <p:cNvSpPr/>
          <p:nvPr/>
        </p:nvSpPr>
        <p:spPr>
          <a:xfrm>
            <a:off x="703921" y="3698908"/>
            <a:ext cx="1588491" cy="370627"/>
          </a:xfrm>
          <a:prstGeom prst="roundRect">
            <a:avLst>
              <a:gd name="adj" fmla="val 50000"/>
            </a:avLst>
          </a:prstGeom>
          <a:solidFill>
            <a:schemeClr val="bg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200" b="1" dirty="0">
                <a:solidFill>
                  <a:schemeClr val="accent1"/>
                </a:solidFill>
                <a:latin typeface="Montserrat" panose="00000500000000000000" pitchFamily="50" charset="0"/>
              </a:rPr>
              <a:t>Luxury</a:t>
            </a:r>
            <a:endParaRPr lang="en-US" sz="1200" dirty="0">
              <a:solidFill>
                <a:schemeClr val="accent1"/>
              </a:solidFill>
              <a:latin typeface="Montserrat" panose="00000500000000000000" pitchFamily="50" charset="0"/>
            </a:endParaRPr>
          </a:p>
        </p:txBody>
      </p:sp>
      <p:sp>
        <p:nvSpPr>
          <p:cNvPr id="35" name="Rectangle: Rounded Corners 34">
            <a:extLst>
              <a:ext uri="{FF2B5EF4-FFF2-40B4-BE49-F238E27FC236}">
                <a16:creationId xmlns:a16="http://schemas.microsoft.com/office/drawing/2014/main" id="{E6D159CF-080F-CB78-570C-3105C783A7B0}"/>
              </a:ext>
            </a:extLst>
          </p:cNvPr>
          <p:cNvSpPr/>
          <p:nvPr/>
        </p:nvSpPr>
        <p:spPr>
          <a:xfrm>
            <a:off x="5301754" y="1623078"/>
            <a:ext cx="1588491" cy="370627"/>
          </a:xfrm>
          <a:prstGeom prst="roundRect">
            <a:avLst>
              <a:gd name="adj" fmla="val 50000"/>
            </a:avLst>
          </a:prstGeom>
          <a:solidFill>
            <a:schemeClr val="bg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200" b="1" dirty="0">
                <a:solidFill>
                  <a:schemeClr val="accent1"/>
                </a:solidFill>
                <a:latin typeface="Montserrat" panose="00000500000000000000" pitchFamily="50" charset="0"/>
              </a:rPr>
              <a:t>Sporty</a:t>
            </a:r>
            <a:endParaRPr lang="en-US" sz="1200" dirty="0">
              <a:solidFill>
                <a:schemeClr val="accent1"/>
              </a:solidFill>
              <a:latin typeface="Montserrat" panose="00000500000000000000" pitchFamily="50" charset="0"/>
            </a:endParaRPr>
          </a:p>
        </p:txBody>
      </p:sp>
      <p:sp>
        <p:nvSpPr>
          <p:cNvPr id="36" name="Rectangle: Rounded Corners 35">
            <a:extLst>
              <a:ext uri="{FF2B5EF4-FFF2-40B4-BE49-F238E27FC236}">
                <a16:creationId xmlns:a16="http://schemas.microsoft.com/office/drawing/2014/main" id="{91BE9743-42F8-0B8B-653C-C69DF2C5DB60}"/>
              </a:ext>
            </a:extLst>
          </p:cNvPr>
          <p:cNvSpPr/>
          <p:nvPr/>
        </p:nvSpPr>
        <p:spPr>
          <a:xfrm>
            <a:off x="5301754" y="5768661"/>
            <a:ext cx="1588491" cy="370627"/>
          </a:xfrm>
          <a:prstGeom prst="roundRect">
            <a:avLst>
              <a:gd name="adj" fmla="val 50000"/>
            </a:avLst>
          </a:prstGeom>
          <a:solidFill>
            <a:schemeClr val="bg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200" b="1" dirty="0">
                <a:solidFill>
                  <a:schemeClr val="accent1"/>
                </a:solidFill>
                <a:latin typeface="Montserrat" panose="00000500000000000000" pitchFamily="50" charset="0"/>
              </a:rPr>
              <a:t>Family</a:t>
            </a:r>
            <a:endParaRPr lang="en-US" sz="1200" dirty="0">
              <a:solidFill>
                <a:schemeClr val="accent1"/>
              </a:solidFill>
              <a:latin typeface="Montserrat" panose="00000500000000000000" pitchFamily="50" charset="0"/>
            </a:endParaRPr>
          </a:p>
        </p:txBody>
      </p:sp>
      <p:sp>
        <p:nvSpPr>
          <p:cNvPr id="34" name="Rectangle: Rounded Corners 33">
            <a:extLst>
              <a:ext uri="{FF2B5EF4-FFF2-40B4-BE49-F238E27FC236}">
                <a16:creationId xmlns:a16="http://schemas.microsoft.com/office/drawing/2014/main" id="{71126455-4DEC-F4B7-95BD-3354D4494E12}"/>
              </a:ext>
            </a:extLst>
          </p:cNvPr>
          <p:cNvSpPr/>
          <p:nvPr/>
        </p:nvSpPr>
        <p:spPr>
          <a:xfrm>
            <a:off x="9861044" y="3698908"/>
            <a:ext cx="1588491" cy="370627"/>
          </a:xfrm>
          <a:prstGeom prst="roundRect">
            <a:avLst>
              <a:gd name="adj" fmla="val 50000"/>
            </a:avLst>
          </a:prstGeom>
          <a:solidFill>
            <a:schemeClr val="bg1"/>
          </a:solidFill>
          <a:ln>
            <a:solidFill>
              <a:schemeClr val="accent1"/>
            </a:solid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200" b="1" dirty="0">
                <a:solidFill>
                  <a:schemeClr val="accent1"/>
                </a:solidFill>
                <a:latin typeface="Montserrat" panose="00000500000000000000" pitchFamily="50" charset="0"/>
              </a:rPr>
              <a:t>Economy</a:t>
            </a:r>
            <a:endParaRPr lang="en-US" sz="1200" dirty="0">
              <a:solidFill>
                <a:schemeClr val="accent1"/>
              </a:solidFill>
              <a:latin typeface="Montserrat" panose="00000500000000000000" pitchFamily="50" charset="0"/>
            </a:endParaRPr>
          </a:p>
        </p:txBody>
      </p:sp>
    </p:spTree>
    <p:extLst>
      <p:ext uri="{BB962C8B-B14F-4D97-AF65-F5344CB8AC3E}">
        <p14:creationId xmlns:p14="http://schemas.microsoft.com/office/powerpoint/2010/main" val="338332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6" presetClass="entr" presetSubtype="37" fill="hold" nodeType="withEffect">
                                  <p:stCondLst>
                                    <p:cond delay="1000"/>
                                  </p:stCondLst>
                                  <p:childTnLst>
                                    <p:set>
                                      <p:cBhvr>
                                        <p:cTn id="9" dur="1" fill="hold">
                                          <p:stCondLst>
                                            <p:cond delay="0"/>
                                          </p:stCondLst>
                                        </p:cTn>
                                        <p:tgtEl>
                                          <p:spTgt spid="241"/>
                                        </p:tgtEl>
                                        <p:attrNameLst>
                                          <p:attrName>style.visibility</p:attrName>
                                        </p:attrNameLst>
                                      </p:cBhvr>
                                      <p:to>
                                        <p:strVal val="visible"/>
                                      </p:to>
                                    </p:set>
                                    <p:animEffect transition="in" filter="barn(outVertical)">
                                      <p:cBhvr>
                                        <p:cTn id="10" dur="1000"/>
                                        <p:tgtEl>
                                          <p:spTgt spid="241"/>
                                        </p:tgtEl>
                                      </p:cBhvr>
                                    </p:animEffect>
                                  </p:childTnLst>
                                </p:cTn>
                              </p:par>
                              <p:par>
                                <p:cTn id="11" presetID="16" presetClass="entr" presetSubtype="42" fill="hold" nodeType="withEffect">
                                  <p:stCondLst>
                                    <p:cond delay="1000"/>
                                  </p:stCondLst>
                                  <p:childTnLst>
                                    <p:set>
                                      <p:cBhvr>
                                        <p:cTn id="12" dur="1" fill="hold">
                                          <p:stCondLst>
                                            <p:cond delay="0"/>
                                          </p:stCondLst>
                                        </p:cTn>
                                        <p:tgtEl>
                                          <p:spTgt spid="245"/>
                                        </p:tgtEl>
                                        <p:attrNameLst>
                                          <p:attrName>style.visibility</p:attrName>
                                        </p:attrNameLst>
                                      </p:cBhvr>
                                      <p:to>
                                        <p:strVal val="visible"/>
                                      </p:to>
                                    </p:set>
                                    <p:animEffect transition="in" filter="barn(outHorizontal)">
                                      <p:cBhvr>
                                        <p:cTn id="13" dur="1000"/>
                                        <p:tgtEl>
                                          <p:spTgt spid="245"/>
                                        </p:tgtEl>
                                      </p:cBhvr>
                                    </p:animEffect>
                                  </p:childTnLst>
                                </p:cTn>
                              </p:par>
                              <p:par>
                                <p:cTn id="14" presetID="12" presetClass="entr" presetSubtype="4" fill="hold" grpId="0" nodeType="withEffect">
                                  <p:stCondLst>
                                    <p:cond delay="100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1500"/>
                                        <p:tgtEl>
                                          <p:spTgt spid="35"/>
                                        </p:tgtEl>
                                        <p:attrNameLst>
                                          <p:attrName>ppt_y</p:attrName>
                                        </p:attrNameLst>
                                      </p:cBhvr>
                                      <p:tavLst>
                                        <p:tav tm="0">
                                          <p:val>
                                            <p:strVal val="#ppt_y+#ppt_h*1.125000"/>
                                          </p:val>
                                        </p:tav>
                                        <p:tav tm="100000">
                                          <p:val>
                                            <p:strVal val="#ppt_y"/>
                                          </p:val>
                                        </p:tav>
                                      </p:tavLst>
                                    </p:anim>
                                    <p:animEffect transition="in" filter="wipe(up)">
                                      <p:cBhvr>
                                        <p:cTn id="17" dur="1500"/>
                                        <p:tgtEl>
                                          <p:spTgt spid="35"/>
                                        </p:tgtEl>
                                      </p:cBhvr>
                                    </p:animEffect>
                                  </p:childTnLst>
                                </p:cTn>
                              </p:par>
                              <p:par>
                                <p:cTn id="18" presetID="12" presetClass="entr" presetSubtype="1" fill="hold" grpId="0" nodeType="withEffect">
                                  <p:stCondLst>
                                    <p:cond delay="100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1500"/>
                                        <p:tgtEl>
                                          <p:spTgt spid="36"/>
                                        </p:tgtEl>
                                        <p:attrNameLst>
                                          <p:attrName>ppt_y</p:attrName>
                                        </p:attrNameLst>
                                      </p:cBhvr>
                                      <p:tavLst>
                                        <p:tav tm="0">
                                          <p:val>
                                            <p:strVal val="#ppt_y-#ppt_h*1.125000"/>
                                          </p:val>
                                        </p:tav>
                                        <p:tav tm="100000">
                                          <p:val>
                                            <p:strVal val="#ppt_y"/>
                                          </p:val>
                                        </p:tav>
                                      </p:tavLst>
                                    </p:anim>
                                    <p:animEffect transition="in" filter="wipe(down)">
                                      <p:cBhvr>
                                        <p:cTn id="21" dur="1500"/>
                                        <p:tgtEl>
                                          <p:spTgt spid="36"/>
                                        </p:tgtEl>
                                      </p:cBhvr>
                                    </p:animEffect>
                                  </p:childTnLst>
                                </p:cTn>
                              </p:par>
                              <p:par>
                                <p:cTn id="22" presetID="12" presetClass="entr" presetSubtype="2" fill="hold" grpId="0" nodeType="withEffect">
                                  <p:stCondLst>
                                    <p:cond delay="100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1500"/>
                                        <p:tgtEl>
                                          <p:spTgt spid="33"/>
                                        </p:tgtEl>
                                        <p:attrNameLst>
                                          <p:attrName>ppt_x</p:attrName>
                                        </p:attrNameLst>
                                      </p:cBhvr>
                                      <p:tavLst>
                                        <p:tav tm="0">
                                          <p:val>
                                            <p:strVal val="#ppt_x+#ppt_w*1.125000"/>
                                          </p:val>
                                        </p:tav>
                                        <p:tav tm="100000">
                                          <p:val>
                                            <p:strVal val="#ppt_x"/>
                                          </p:val>
                                        </p:tav>
                                      </p:tavLst>
                                    </p:anim>
                                    <p:animEffect transition="in" filter="wipe(left)">
                                      <p:cBhvr>
                                        <p:cTn id="25" dur="1500"/>
                                        <p:tgtEl>
                                          <p:spTgt spid="33"/>
                                        </p:tgtEl>
                                      </p:cBhvr>
                                    </p:animEffect>
                                  </p:childTnLst>
                                </p:cTn>
                              </p:par>
                              <p:par>
                                <p:cTn id="26" presetID="12" presetClass="entr" presetSubtype="8" fill="hold" grpId="0" nodeType="withEffect">
                                  <p:stCondLst>
                                    <p:cond delay="100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1500"/>
                                        <p:tgtEl>
                                          <p:spTgt spid="34"/>
                                        </p:tgtEl>
                                        <p:attrNameLst>
                                          <p:attrName>ppt_x</p:attrName>
                                        </p:attrNameLst>
                                      </p:cBhvr>
                                      <p:tavLst>
                                        <p:tav tm="0">
                                          <p:val>
                                            <p:strVal val="#ppt_x-#ppt_w*1.125000"/>
                                          </p:val>
                                        </p:tav>
                                        <p:tav tm="100000">
                                          <p:val>
                                            <p:strVal val="#ppt_x"/>
                                          </p:val>
                                        </p:tav>
                                      </p:tavLst>
                                    </p:anim>
                                    <p:animEffect transition="in" filter="wipe(right)">
                                      <p:cBhvr>
                                        <p:cTn id="29" dur="1500"/>
                                        <p:tgtEl>
                                          <p:spTgt spid="34"/>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childTnLst>
                                </p:cTn>
                              </p:par>
                              <p:par>
                                <p:cTn id="33" presetID="0" presetClass="path" presetSubtype="0" decel="50000" fill="hold" grpId="1" nodeType="withEffect">
                                  <p:stCondLst>
                                    <p:cond delay="1000"/>
                                  </p:stCondLst>
                                  <p:childTnLst>
                                    <p:animMotion origin="layout" path="M -0.36537 0.00718 L -0.05482 0.00116 " pathEditMode="relative" rAng="0" ptsTypes="AA">
                                      <p:cBhvr>
                                        <p:cTn id="34" dur="10000" fill="hold"/>
                                        <p:tgtEl>
                                          <p:spTgt spid="22"/>
                                        </p:tgtEl>
                                        <p:attrNameLst>
                                          <p:attrName>ppt_x</p:attrName>
                                          <p:attrName>ppt_y</p:attrName>
                                        </p:attrNameLst>
                                      </p:cBhvr>
                                      <p:rCtr x="15521" y="-301"/>
                                    </p:animMotion>
                                  </p:childTnLst>
                                </p:cTn>
                              </p:par>
                              <p:par>
                                <p:cTn id="35" presetID="10" presetClass="entr" presetSubtype="0" fill="hold" grpId="0" nodeType="withEffect">
                                  <p:stCondLst>
                                    <p:cond delay="10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childTnLst>
                                </p:cTn>
                              </p:par>
                              <p:par>
                                <p:cTn id="38" presetID="0" presetClass="path" presetSubtype="0" decel="50000" fill="hold" grpId="1" nodeType="withEffect">
                                  <p:stCondLst>
                                    <p:cond delay="1000"/>
                                  </p:stCondLst>
                                  <p:childTnLst>
                                    <p:animMotion origin="layout" path="M 0.33815 3.33333E-6 L -1.45833E-6 3.33333E-6 " pathEditMode="relative" rAng="0" ptsTypes="AA">
                                      <p:cBhvr>
                                        <p:cTn id="39" dur="12000" fill="hold"/>
                                        <p:tgtEl>
                                          <p:spTgt spid="23"/>
                                        </p:tgtEl>
                                        <p:attrNameLst>
                                          <p:attrName>ppt_x</p:attrName>
                                          <p:attrName>ppt_y</p:attrName>
                                        </p:attrNameLst>
                                      </p:cBhvr>
                                      <p:rCtr x="-16914" y="0"/>
                                    </p:animMotion>
                                  </p:childTnLst>
                                </p:cTn>
                              </p:par>
                              <p:par>
                                <p:cTn id="40" presetID="4" presetClass="entr" presetSubtype="32" fill="hold" nodeType="withEffect">
                                  <p:stCondLst>
                                    <p:cond delay="1500"/>
                                  </p:stCondLst>
                                  <p:childTnLst>
                                    <p:set>
                                      <p:cBhvr>
                                        <p:cTn id="41" dur="1" fill="hold">
                                          <p:stCondLst>
                                            <p:cond delay="0"/>
                                          </p:stCondLst>
                                        </p:cTn>
                                        <p:tgtEl>
                                          <p:spTgt spid="15"/>
                                        </p:tgtEl>
                                        <p:attrNameLst>
                                          <p:attrName>style.visibility</p:attrName>
                                        </p:attrNameLst>
                                      </p:cBhvr>
                                      <p:to>
                                        <p:strVal val="visible"/>
                                      </p:to>
                                    </p:set>
                                    <p:animEffect transition="in" filter="box(out)">
                                      <p:cBhvr>
                                        <p:cTn id="42" dur="2000"/>
                                        <p:tgtEl>
                                          <p:spTgt spid="15"/>
                                        </p:tgtEl>
                                      </p:cBhvr>
                                    </p:animEffect>
                                  </p:childTnLst>
                                </p:cTn>
                              </p:par>
                              <p:par>
                                <p:cTn id="43" presetID="55" presetClass="entr" presetSubtype="0" fill="hold" grpId="0" nodeType="withEffect">
                                  <p:stCondLst>
                                    <p:cond delay="3000"/>
                                  </p:stCondLst>
                                  <p:childTnLst>
                                    <p:set>
                                      <p:cBhvr>
                                        <p:cTn id="44" dur="1" fill="hold">
                                          <p:stCondLst>
                                            <p:cond delay="0"/>
                                          </p:stCondLst>
                                        </p:cTn>
                                        <p:tgtEl>
                                          <p:spTgt spid="251"/>
                                        </p:tgtEl>
                                        <p:attrNameLst>
                                          <p:attrName>style.visibility</p:attrName>
                                        </p:attrNameLst>
                                      </p:cBhvr>
                                      <p:to>
                                        <p:strVal val="visible"/>
                                      </p:to>
                                    </p:set>
                                    <p:anim calcmode="lin" valueType="num">
                                      <p:cBhvr>
                                        <p:cTn id="45" dur="1500" fill="hold"/>
                                        <p:tgtEl>
                                          <p:spTgt spid="251"/>
                                        </p:tgtEl>
                                        <p:attrNameLst>
                                          <p:attrName>ppt_w</p:attrName>
                                        </p:attrNameLst>
                                      </p:cBhvr>
                                      <p:tavLst>
                                        <p:tav tm="0">
                                          <p:val>
                                            <p:strVal val="#ppt_w*0.70"/>
                                          </p:val>
                                        </p:tav>
                                        <p:tav tm="100000">
                                          <p:val>
                                            <p:strVal val="#ppt_w"/>
                                          </p:val>
                                        </p:tav>
                                      </p:tavLst>
                                    </p:anim>
                                    <p:anim calcmode="lin" valueType="num">
                                      <p:cBhvr>
                                        <p:cTn id="46" dur="1500" fill="hold"/>
                                        <p:tgtEl>
                                          <p:spTgt spid="251"/>
                                        </p:tgtEl>
                                        <p:attrNameLst>
                                          <p:attrName>ppt_h</p:attrName>
                                        </p:attrNameLst>
                                      </p:cBhvr>
                                      <p:tavLst>
                                        <p:tav tm="0">
                                          <p:val>
                                            <p:strVal val="#ppt_h"/>
                                          </p:val>
                                        </p:tav>
                                        <p:tav tm="100000">
                                          <p:val>
                                            <p:strVal val="#ppt_h"/>
                                          </p:val>
                                        </p:tav>
                                      </p:tavLst>
                                    </p:anim>
                                    <p:animEffect transition="in" filter="fade">
                                      <p:cBhvr>
                                        <p:cTn id="47" dur="1500"/>
                                        <p:tgtEl>
                                          <p:spTgt spid="251"/>
                                        </p:tgtEl>
                                      </p:cBhvr>
                                    </p:animEffect>
                                  </p:childTnLst>
                                </p:cTn>
                              </p:par>
                              <p:par>
                                <p:cTn id="48" presetID="55" presetClass="entr" presetSubtype="0" fill="hold" grpId="0" nodeType="withEffect">
                                  <p:stCondLst>
                                    <p:cond delay="3000"/>
                                  </p:stCondLst>
                                  <p:childTnLst>
                                    <p:set>
                                      <p:cBhvr>
                                        <p:cTn id="49" dur="1" fill="hold">
                                          <p:stCondLst>
                                            <p:cond delay="0"/>
                                          </p:stCondLst>
                                        </p:cTn>
                                        <p:tgtEl>
                                          <p:spTgt spid="38"/>
                                        </p:tgtEl>
                                        <p:attrNameLst>
                                          <p:attrName>style.visibility</p:attrName>
                                        </p:attrNameLst>
                                      </p:cBhvr>
                                      <p:to>
                                        <p:strVal val="visible"/>
                                      </p:to>
                                    </p:set>
                                    <p:anim calcmode="lin" valueType="num">
                                      <p:cBhvr>
                                        <p:cTn id="50" dur="1500" fill="hold"/>
                                        <p:tgtEl>
                                          <p:spTgt spid="38"/>
                                        </p:tgtEl>
                                        <p:attrNameLst>
                                          <p:attrName>ppt_w</p:attrName>
                                        </p:attrNameLst>
                                      </p:cBhvr>
                                      <p:tavLst>
                                        <p:tav tm="0">
                                          <p:val>
                                            <p:strVal val="#ppt_w*0.70"/>
                                          </p:val>
                                        </p:tav>
                                        <p:tav tm="100000">
                                          <p:val>
                                            <p:strVal val="#ppt_w"/>
                                          </p:val>
                                        </p:tav>
                                      </p:tavLst>
                                    </p:anim>
                                    <p:anim calcmode="lin" valueType="num">
                                      <p:cBhvr>
                                        <p:cTn id="51" dur="1500" fill="hold"/>
                                        <p:tgtEl>
                                          <p:spTgt spid="38"/>
                                        </p:tgtEl>
                                        <p:attrNameLst>
                                          <p:attrName>ppt_h</p:attrName>
                                        </p:attrNameLst>
                                      </p:cBhvr>
                                      <p:tavLst>
                                        <p:tav tm="0">
                                          <p:val>
                                            <p:strVal val="#ppt_h"/>
                                          </p:val>
                                        </p:tav>
                                        <p:tav tm="100000">
                                          <p:val>
                                            <p:strVal val="#ppt_h"/>
                                          </p:val>
                                        </p:tav>
                                      </p:tavLst>
                                    </p:anim>
                                    <p:animEffect transition="in" filter="fade">
                                      <p:cBhvr>
                                        <p:cTn id="52" dur="1500"/>
                                        <p:tgtEl>
                                          <p:spTgt spid="38"/>
                                        </p:tgtEl>
                                      </p:cBhvr>
                                    </p:animEffect>
                                  </p:childTnLst>
                                </p:cTn>
                              </p:par>
                              <p:par>
                                <p:cTn id="53" presetID="55" presetClass="entr" presetSubtype="0" fill="hold" grpId="0" nodeType="withEffect">
                                  <p:stCondLst>
                                    <p:cond delay="3000"/>
                                  </p:stCondLst>
                                  <p:childTnLst>
                                    <p:set>
                                      <p:cBhvr>
                                        <p:cTn id="54" dur="1" fill="hold">
                                          <p:stCondLst>
                                            <p:cond delay="0"/>
                                          </p:stCondLst>
                                        </p:cTn>
                                        <p:tgtEl>
                                          <p:spTgt spid="46"/>
                                        </p:tgtEl>
                                        <p:attrNameLst>
                                          <p:attrName>style.visibility</p:attrName>
                                        </p:attrNameLst>
                                      </p:cBhvr>
                                      <p:to>
                                        <p:strVal val="visible"/>
                                      </p:to>
                                    </p:set>
                                    <p:anim calcmode="lin" valueType="num">
                                      <p:cBhvr>
                                        <p:cTn id="55" dur="1500" fill="hold"/>
                                        <p:tgtEl>
                                          <p:spTgt spid="46"/>
                                        </p:tgtEl>
                                        <p:attrNameLst>
                                          <p:attrName>ppt_w</p:attrName>
                                        </p:attrNameLst>
                                      </p:cBhvr>
                                      <p:tavLst>
                                        <p:tav tm="0">
                                          <p:val>
                                            <p:strVal val="#ppt_w*0.70"/>
                                          </p:val>
                                        </p:tav>
                                        <p:tav tm="100000">
                                          <p:val>
                                            <p:strVal val="#ppt_w"/>
                                          </p:val>
                                        </p:tav>
                                      </p:tavLst>
                                    </p:anim>
                                    <p:anim calcmode="lin" valueType="num">
                                      <p:cBhvr>
                                        <p:cTn id="56" dur="1500" fill="hold"/>
                                        <p:tgtEl>
                                          <p:spTgt spid="46"/>
                                        </p:tgtEl>
                                        <p:attrNameLst>
                                          <p:attrName>ppt_h</p:attrName>
                                        </p:attrNameLst>
                                      </p:cBhvr>
                                      <p:tavLst>
                                        <p:tav tm="0">
                                          <p:val>
                                            <p:strVal val="#ppt_h"/>
                                          </p:val>
                                        </p:tav>
                                        <p:tav tm="100000">
                                          <p:val>
                                            <p:strVal val="#ppt_h"/>
                                          </p:val>
                                        </p:tav>
                                      </p:tavLst>
                                    </p:anim>
                                    <p:animEffect transition="in" filter="fade">
                                      <p:cBhvr>
                                        <p:cTn id="57" dur="1500"/>
                                        <p:tgtEl>
                                          <p:spTgt spid="46"/>
                                        </p:tgtEl>
                                      </p:cBhvr>
                                    </p:animEffect>
                                  </p:childTnLst>
                                </p:cTn>
                              </p:par>
                              <p:par>
                                <p:cTn id="58" presetID="55" presetClass="entr" presetSubtype="0" fill="hold" grpId="0" nodeType="withEffect">
                                  <p:stCondLst>
                                    <p:cond delay="3000"/>
                                  </p:stCondLst>
                                  <p:childTnLst>
                                    <p:set>
                                      <p:cBhvr>
                                        <p:cTn id="59" dur="1" fill="hold">
                                          <p:stCondLst>
                                            <p:cond delay="0"/>
                                          </p:stCondLst>
                                        </p:cTn>
                                        <p:tgtEl>
                                          <p:spTgt spid="47"/>
                                        </p:tgtEl>
                                        <p:attrNameLst>
                                          <p:attrName>style.visibility</p:attrName>
                                        </p:attrNameLst>
                                      </p:cBhvr>
                                      <p:to>
                                        <p:strVal val="visible"/>
                                      </p:to>
                                    </p:set>
                                    <p:anim calcmode="lin" valueType="num">
                                      <p:cBhvr>
                                        <p:cTn id="60" dur="1500" fill="hold"/>
                                        <p:tgtEl>
                                          <p:spTgt spid="47"/>
                                        </p:tgtEl>
                                        <p:attrNameLst>
                                          <p:attrName>ppt_w</p:attrName>
                                        </p:attrNameLst>
                                      </p:cBhvr>
                                      <p:tavLst>
                                        <p:tav tm="0">
                                          <p:val>
                                            <p:strVal val="#ppt_w*0.70"/>
                                          </p:val>
                                        </p:tav>
                                        <p:tav tm="100000">
                                          <p:val>
                                            <p:strVal val="#ppt_w"/>
                                          </p:val>
                                        </p:tav>
                                      </p:tavLst>
                                    </p:anim>
                                    <p:anim calcmode="lin" valueType="num">
                                      <p:cBhvr>
                                        <p:cTn id="61" dur="1500" fill="hold"/>
                                        <p:tgtEl>
                                          <p:spTgt spid="47"/>
                                        </p:tgtEl>
                                        <p:attrNameLst>
                                          <p:attrName>ppt_h</p:attrName>
                                        </p:attrNameLst>
                                      </p:cBhvr>
                                      <p:tavLst>
                                        <p:tav tm="0">
                                          <p:val>
                                            <p:strVal val="#ppt_h"/>
                                          </p:val>
                                        </p:tav>
                                        <p:tav tm="100000">
                                          <p:val>
                                            <p:strVal val="#ppt_h"/>
                                          </p:val>
                                        </p:tav>
                                      </p:tavLst>
                                    </p:anim>
                                    <p:animEffect transition="in" filter="fade">
                                      <p:cBhvr>
                                        <p:cTn id="62" dur="1500"/>
                                        <p:tgtEl>
                                          <p:spTgt spid="47"/>
                                        </p:tgtEl>
                                      </p:cBhvr>
                                    </p:animEffect>
                                  </p:childTnLst>
                                </p:cTn>
                              </p:par>
                              <p:par>
                                <p:cTn id="63" presetID="55" presetClass="entr" presetSubtype="0" fill="hold" grpId="0" nodeType="withEffect">
                                  <p:stCondLst>
                                    <p:cond delay="3000"/>
                                  </p:stCondLst>
                                  <p:childTnLst>
                                    <p:set>
                                      <p:cBhvr>
                                        <p:cTn id="64" dur="1" fill="hold">
                                          <p:stCondLst>
                                            <p:cond delay="0"/>
                                          </p:stCondLst>
                                        </p:cTn>
                                        <p:tgtEl>
                                          <p:spTgt spid="48"/>
                                        </p:tgtEl>
                                        <p:attrNameLst>
                                          <p:attrName>style.visibility</p:attrName>
                                        </p:attrNameLst>
                                      </p:cBhvr>
                                      <p:to>
                                        <p:strVal val="visible"/>
                                      </p:to>
                                    </p:set>
                                    <p:anim calcmode="lin" valueType="num">
                                      <p:cBhvr>
                                        <p:cTn id="65" dur="1500" fill="hold"/>
                                        <p:tgtEl>
                                          <p:spTgt spid="48"/>
                                        </p:tgtEl>
                                        <p:attrNameLst>
                                          <p:attrName>ppt_w</p:attrName>
                                        </p:attrNameLst>
                                      </p:cBhvr>
                                      <p:tavLst>
                                        <p:tav tm="0">
                                          <p:val>
                                            <p:strVal val="#ppt_w*0.70"/>
                                          </p:val>
                                        </p:tav>
                                        <p:tav tm="100000">
                                          <p:val>
                                            <p:strVal val="#ppt_w"/>
                                          </p:val>
                                        </p:tav>
                                      </p:tavLst>
                                    </p:anim>
                                    <p:anim calcmode="lin" valueType="num">
                                      <p:cBhvr>
                                        <p:cTn id="66" dur="1500" fill="hold"/>
                                        <p:tgtEl>
                                          <p:spTgt spid="48"/>
                                        </p:tgtEl>
                                        <p:attrNameLst>
                                          <p:attrName>ppt_h</p:attrName>
                                        </p:attrNameLst>
                                      </p:cBhvr>
                                      <p:tavLst>
                                        <p:tav tm="0">
                                          <p:val>
                                            <p:strVal val="#ppt_h"/>
                                          </p:val>
                                        </p:tav>
                                        <p:tav tm="100000">
                                          <p:val>
                                            <p:strVal val="#ppt_h"/>
                                          </p:val>
                                        </p:tav>
                                      </p:tavLst>
                                    </p:anim>
                                    <p:animEffect transition="in" filter="fade">
                                      <p:cBhvr>
                                        <p:cTn id="67" dur="1500"/>
                                        <p:tgtEl>
                                          <p:spTgt spid="48"/>
                                        </p:tgtEl>
                                      </p:cBhvr>
                                    </p:animEffect>
                                  </p:childTnLst>
                                </p:cTn>
                              </p:par>
                              <p:par>
                                <p:cTn id="68" presetID="55" presetClass="entr" presetSubtype="0" fill="hold" grpId="0" nodeType="withEffect">
                                  <p:stCondLst>
                                    <p:cond delay="3000"/>
                                  </p:stCondLst>
                                  <p:childTnLst>
                                    <p:set>
                                      <p:cBhvr>
                                        <p:cTn id="69" dur="1" fill="hold">
                                          <p:stCondLst>
                                            <p:cond delay="0"/>
                                          </p:stCondLst>
                                        </p:cTn>
                                        <p:tgtEl>
                                          <p:spTgt spid="50"/>
                                        </p:tgtEl>
                                        <p:attrNameLst>
                                          <p:attrName>style.visibility</p:attrName>
                                        </p:attrNameLst>
                                      </p:cBhvr>
                                      <p:to>
                                        <p:strVal val="visible"/>
                                      </p:to>
                                    </p:set>
                                    <p:anim calcmode="lin" valueType="num">
                                      <p:cBhvr>
                                        <p:cTn id="70" dur="1500" fill="hold"/>
                                        <p:tgtEl>
                                          <p:spTgt spid="50"/>
                                        </p:tgtEl>
                                        <p:attrNameLst>
                                          <p:attrName>ppt_w</p:attrName>
                                        </p:attrNameLst>
                                      </p:cBhvr>
                                      <p:tavLst>
                                        <p:tav tm="0">
                                          <p:val>
                                            <p:strVal val="#ppt_w*0.70"/>
                                          </p:val>
                                        </p:tav>
                                        <p:tav tm="100000">
                                          <p:val>
                                            <p:strVal val="#ppt_w"/>
                                          </p:val>
                                        </p:tav>
                                      </p:tavLst>
                                    </p:anim>
                                    <p:anim calcmode="lin" valueType="num">
                                      <p:cBhvr>
                                        <p:cTn id="71" dur="1500" fill="hold"/>
                                        <p:tgtEl>
                                          <p:spTgt spid="50"/>
                                        </p:tgtEl>
                                        <p:attrNameLst>
                                          <p:attrName>ppt_h</p:attrName>
                                        </p:attrNameLst>
                                      </p:cBhvr>
                                      <p:tavLst>
                                        <p:tav tm="0">
                                          <p:val>
                                            <p:strVal val="#ppt_h"/>
                                          </p:val>
                                        </p:tav>
                                        <p:tav tm="100000">
                                          <p:val>
                                            <p:strVal val="#ppt_h"/>
                                          </p:val>
                                        </p:tav>
                                      </p:tavLst>
                                    </p:anim>
                                    <p:animEffect transition="in" filter="fade">
                                      <p:cBhvr>
                                        <p:cTn id="72" dur="1500"/>
                                        <p:tgtEl>
                                          <p:spTgt spid="50"/>
                                        </p:tgtEl>
                                      </p:cBhvr>
                                    </p:animEffect>
                                  </p:childTnLst>
                                </p:cTn>
                              </p:par>
                              <p:par>
                                <p:cTn id="73" presetID="55" presetClass="entr" presetSubtype="0" fill="hold" grpId="0" nodeType="withEffect">
                                  <p:stCondLst>
                                    <p:cond delay="3000"/>
                                  </p:stCondLst>
                                  <p:childTnLst>
                                    <p:set>
                                      <p:cBhvr>
                                        <p:cTn id="74" dur="1" fill="hold">
                                          <p:stCondLst>
                                            <p:cond delay="0"/>
                                          </p:stCondLst>
                                        </p:cTn>
                                        <p:tgtEl>
                                          <p:spTgt spid="49"/>
                                        </p:tgtEl>
                                        <p:attrNameLst>
                                          <p:attrName>style.visibility</p:attrName>
                                        </p:attrNameLst>
                                      </p:cBhvr>
                                      <p:to>
                                        <p:strVal val="visible"/>
                                      </p:to>
                                    </p:set>
                                    <p:anim calcmode="lin" valueType="num">
                                      <p:cBhvr>
                                        <p:cTn id="75" dur="1500" fill="hold"/>
                                        <p:tgtEl>
                                          <p:spTgt spid="49"/>
                                        </p:tgtEl>
                                        <p:attrNameLst>
                                          <p:attrName>ppt_w</p:attrName>
                                        </p:attrNameLst>
                                      </p:cBhvr>
                                      <p:tavLst>
                                        <p:tav tm="0">
                                          <p:val>
                                            <p:strVal val="#ppt_w*0.70"/>
                                          </p:val>
                                        </p:tav>
                                        <p:tav tm="100000">
                                          <p:val>
                                            <p:strVal val="#ppt_w"/>
                                          </p:val>
                                        </p:tav>
                                      </p:tavLst>
                                    </p:anim>
                                    <p:anim calcmode="lin" valueType="num">
                                      <p:cBhvr>
                                        <p:cTn id="76" dur="1500" fill="hold"/>
                                        <p:tgtEl>
                                          <p:spTgt spid="49"/>
                                        </p:tgtEl>
                                        <p:attrNameLst>
                                          <p:attrName>ppt_h</p:attrName>
                                        </p:attrNameLst>
                                      </p:cBhvr>
                                      <p:tavLst>
                                        <p:tav tm="0">
                                          <p:val>
                                            <p:strVal val="#ppt_h"/>
                                          </p:val>
                                        </p:tav>
                                        <p:tav tm="100000">
                                          <p:val>
                                            <p:strVal val="#ppt_h"/>
                                          </p:val>
                                        </p:tav>
                                      </p:tavLst>
                                    </p:anim>
                                    <p:animEffect transition="in" filter="fade">
                                      <p:cBhvr>
                                        <p:cTn id="77" dur="1500"/>
                                        <p:tgtEl>
                                          <p:spTgt spid="49"/>
                                        </p:tgtEl>
                                      </p:cBhvr>
                                    </p:animEffect>
                                  </p:childTnLst>
                                </p:cTn>
                              </p:par>
                              <p:par>
                                <p:cTn id="78" presetID="55" presetClass="entr" presetSubtype="0" fill="hold" grpId="0" nodeType="withEffect">
                                  <p:stCondLst>
                                    <p:cond delay="3000"/>
                                  </p:stCondLst>
                                  <p:childTnLst>
                                    <p:set>
                                      <p:cBhvr>
                                        <p:cTn id="79" dur="1" fill="hold">
                                          <p:stCondLst>
                                            <p:cond delay="0"/>
                                          </p:stCondLst>
                                        </p:cTn>
                                        <p:tgtEl>
                                          <p:spTgt spid="39"/>
                                        </p:tgtEl>
                                        <p:attrNameLst>
                                          <p:attrName>style.visibility</p:attrName>
                                        </p:attrNameLst>
                                      </p:cBhvr>
                                      <p:to>
                                        <p:strVal val="visible"/>
                                      </p:to>
                                    </p:set>
                                    <p:anim calcmode="lin" valueType="num">
                                      <p:cBhvr>
                                        <p:cTn id="80" dur="1500" fill="hold"/>
                                        <p:tgtEl>
                                          <p:spTgt spid="39"/>
                                        </p:tgtEl>
                                        <p:attrNameLst>
                                          <p:attrName>ppt_w</p:attrName>
                                        </p:attrNameLst>
                                      </p:cBhvr>
                                      <p:tavLst>
                                        <p:tav tm="0">
                                          <p:val>
                                            <p:strVal val="#ppt_w*0.70"/>
                                          </p:val>
                                        </p:tav>
                                        <p:tav tm="100000">
                                          <p:val>
                                            <p:strVal val="#ppt_w"/>
                                          </p:val>
                                        </p:tav>
                                      </p:tavLst>
                                    </p:anim>
                                    <p:anim calcmode="lin" valueType="num">
                                      <p:cBhvr>
                                        <p:cTn id="81" dur="1500" fill="hold"/>
                                        <p:tgtEl>
                                          <p:spTgt spid="39"/>
                                        </p:tgtEl>
                                        <p:attrNameLst>
                                          <p:attrName>ppt_h</p:attrName>
                                        </p:attrNameLst>
                                      </p:cBhvr>
                                      <p:tavLst>
                                        <p:tav tm="0">
                                          <p:val>
                                            <p:strVal val="#ppt_h"/>
                                          </p:val>
                                        </p:tav>
                                        <p:tav tm="100000">
                                          <p:val>
                                            <p:strVal val="#ppt_h"/>
                                          </p:val>
                                        </p:tav>
                                      </p:tavLst>
                                    </p:anim>
                                    <p:animEffect transition="in" filter="fade">
                                      <p:cBhvr>
                                        <p:cTn id="82" dur="1500"/>
                                        <p:tgtEl>
                                          <p:spTgt spid="39"/>
                                        </p:tgtEl>
                                      </p:cBhvr>
                                    </p:animEffect>
                                  </p:childTnLst>
                                </p:cTn>
                              </p:par>
                              <p:par>
                                <p:cTn id="83" presetID="55" presetClass="entr" presetSubtype="0" fill="hold" grpId="0" nodeType="withEffect">
                                  <p:stCondLst>
                                    <p:cond delay="3000"/>
                                  </p:stCondLst>
                                  <p:childTnLst>
                                    <p:set>
                                      <p:cBhvr>
                                        <p:cTn id="84" dur="1" fill="hold">
                                          <p:stCondLst>
                                            <p:cond delay="0"/>
                                          </p:stCondLst>
                                        </p:cTn>
                                        <p:tgtEl>
                                          <p:spTgt spid="45"/>
                                        </p:tgtEl>
                                        <p:attrNameLst>
                                          <p:attrName>style.visibility</p:attrName>
                                        </p:attrNameLst>
                                      </p:cBhvr>
                                      <p:to>
                                        <p:strVal val="visible"/>
                                      </p:to>
                                    </p:set>
                                    <p:anim calcmode="lin" valueType="num">
                                      <p:cBhvr>
                                        <p:cTn id="85" dur="1500" fill="hold"/>
                                        <p:tgtEl>
                                          <p:spTgt spid="45"/>
                                        </p:tgtEl>
                                        <p:attrNameLst>
                                          <p:attrName>ppt_w</p:attrName>
                                        </p:attrNameLst>
                                      </p:cBhvr>
                                      <p:tavLst>
                                        <p:tav tm="0">
                                          <p:val>
                                            <p:strVal val="#ppt_w*0.70"/>
                                          </p:val>
                                        </p:tav>
                                        <p:tav tm="100000">
                                          <p:val>
                                            <p:strVal val="#ppt_w"/>
                                          </p:val>
                                        </p:tav>
                                      </p:tavLst>
                                    </p:anim>
                                    <p:anim calcmode="lin" valueType="num">
                                      <p:cBhvr>
                                        <p:cTn id="86" dur="1500" fill="hold"/>
                                        <p:tgtEl>
                                          <p:spTgt spid="45"/>
                                        </p:tgtEl>
                                        <p:attrNameLst>
                                          <p:attrName>ppt_h</p:attrName>
                                        </p:attrNameLst>
                                      </p:cBhvr>
                                      <p:tavLst>
                                        <p:tav tm="0">
                                          <p:val>
                                            <p:strVal val="#ppt_h"/>
                                          </p:val>
                                        </p:tav>
                                        <p:tav tm="100000">
                                          <p:val>
                                            <p:strVal val="#ppt_h"/>
                                          </p:val>
                                        </p:tav>
                                      </p:tavLst>
                                    </p:anim>
                                    <p:animEffect transition="in" filter="fade">
                                      <p:cBhvr>
                                        <p:cTn id="87" dur="1500"/>
                                        <p:tgtEl>
                                          <p:spTgt spid="45"/>
                                        </p:tgtEl>
                                      </p:cBhvr>
                                    </p:animEffect>
                                  </p:childTnLst>
                                </p:cTn>
                              </p:par>
                              <p:par>
                                <p:cTn id="88" presetID="55" presetClass="entr" presetSubtype="0" fill="hold" grpId="0" nodeType="withEffect">
                                  <p:stCondLst>
                                    <p:cond delay="3000"/>
                                  </p:stCondLst>
                                  <p:childTnLst>
                                    <p:set>
                                      <p:cBhvr>
                                        <p:cTn id="89" dur="1" fill="hold">
                                          <p:stCondLst>
                                            <p:cond delay="0"/>
                                          </p:stCondLst>
                                        </p:cTn>
                                        <p:tgtEl>
                                          <p:spTgt spid="51"/>
                                        </p:tgtEl>
                                        <p:attrNameLst>
                                          <p:attrName>style.visibility</p:attrName>
                                        </p:attrNameLst>
                                      </p:cBhvr>
                                      <p:to>
                                        <p:strVal val="visible"/>
                                      </p:to>
                                    </p:set>
                                    <p:anim calcmode="lin" valueType="num">
                                      <p:cBhvr>
                                        <p:cTn id="90" dur="1500" fill="hold"/>
                                        <p:tgtEl>
                                          <p:spTgt spid="51"/>
                                        </p:tgtEl>
                                        <p:attrNameLst>
                                          <p:attrName>ppt_w</p:attrName>
                                        </p:attrNameLst>
                                      </p:cBhvr>
                                      <p:tavLst>
                                        <p:tav tm="0">
                                          <p:val>
                                            <p:strVal val="#ppt_w*0.70"/>
                                          </p:val>
                                        </p:tav>
                                        <p:tav tm="100000">
                                          <p:val>
                                            <p:strVal val="#ppt_w"/>
                                          </p:val>
                                        </p:tav>
                                      </p:tavLst>
                                    </p:anim>
                                    <p:anim calcmode="lin" valueType="num">
                                      <p:cBhvr>
                                        <p:cTn id="91" dur="1500" fill="hold"/>
                                        <p:tgtEl>
                                          <p:spTgt spid="51"/>
                                        </p:tgtEl>
                                        <p:attrNameLst>
                                          <p:attrName>ppt_h</p:attrName>
                                        </p:attrNameLst>
                                      </p:cBhvr>
                                      <p:tavLst>
                                        <p:tav tm="0">
                                          <p:val>
                                            <p:strVal val="#ppt_h"/>
                                          </p:val>
                                        </p:tav>
                                        <p:tav tm="100000">
                                          <p:val>
                                            <p:strVal val="#ppt_h"/>
                                          </p:val>
                                        </p:tav>
                                      </p:tavLst>
                                    </p:anim>
                                    <p:animEffect transition="in" filter="fade">
                                      <p:cBhvr>
                                        <p:cTn id="92" dur="1500"/>
                                        <p:tgtEl>
                                          <p:spTgt spid="51"/>
                                        </p:tgtEl>
                                      </p:cBhvr>
                                    </p:animEffect>
                                  </p:childTnLst>
                                </p:cTn>
                              </p:par>
                              <p:par>
                                <p:cTn id="93" presetID="55" presetClass="entr" presetSubtype="0" fill="hold" grpId="0" nodeType="withEffect">
                                  <p:stCondLst>
                                    <p:cond delay="3000"/>
                                  </p:stCondLst>
                                  <p:childTnLst>
                                    <p:set>
                                      <p:cBhvr>
                                        <p:cTn id="94" dur="1" fill="hold">
                                          <p:stCondLst>
                                            <p:cond delay="0"/>
                                          </p:stCondLst>
                                        </p:cTn>
                                        <p:tgtEl>
                                          <p:spTgt spid="42"/>
                                        </p:tgtEl>
                                        <p:attrNameLst>
                                          <p:attrName>style.visibility</p:attrName>
                                        </p:attrNameLst>
                                      </p:cBhvr>
                                      <p:to>
                                        <p:strVal val="visible"/>
                                      </p:to>
                                    </p:set>
                                    <p:anim calcmode="lin" valueType="num">
                                      <p:cBhvr>
                                        <p:cTn id="95" dur="1500" fill="hold"/>
                                        <p:tgtEl>
                                          <p:spTgt spid="42"/>
                                        </p:tgtEl>
                                        <p:attrNameLst>
                                          <p:attrName>ppt_w</p:attrName>
                                        </p:attrNameLst>
                                      </p:cBhvr>
                                      <p:tavLst>
                                        <p:tav tm="0">
                                          <p:val>
                                            <p:strVal val="#ppt_w*0.70"/>
                                          </p:val>
                                        </p:tav>
                                        <p:tav tm="100000">
                                          <p:val>
                                            <p:strVal val="#ppt_w"/>
                                          </p:val>
                                        </p:tav>
                                      </p:tavLst>
                                    </p:anim>
                                    <p:anim calcmode="lin" valueType="num">
                                      <p:cBhvr>
                                        <p:cTn id="96" dur="1500" fill="hold"/>
                                        <p:tgtEl>
                                          <p:spTgt spid="42"/>
                                        </p:tgtEl>
                                        <p:attrNameLst>
                                          <p:attrName>ppt_h</p:attrName>
                                        </p:attrNameLst>
                                      </p:cBhvr>
                                      <p:tavLst>
                                        <p:tav tm="0">
                                          <p:val>
                                            <p:strVal val="#ppt_h"/>
                                          </p:val>
                                        </p:tav>
                                        <p:tav tm="100000">
                                          <p:val>
                                            <p:strVal val="#ppt_h"/>
                                          </p:val>
                                        </p:tav>
                                      </p:tavLst>
                                    </p:anim>
                                    <p:animEffect transition="in" filter="fade">
                                      <p:cBhvr>
                                        <p:cTn id="97" dur="1500"/>
                                        <p:tgtEl>
                                          <p:spTgt spid="42"/>
                                        </p:tgtEl>
                                      </p:cBhvr>
                                    </p:animEffect>
                                  </p:childTnLst>
                                </p:cTn>
                              </p:par>
                              <p:par>
                                <p:cTn id="98" presetID="55" presetClass="entr" presetSubtype="0" fill="hold" grpId="0" nodeType="withEffect">
                                  <p:stCondLst>
                                    <p:cond delay="3000"/>
                                  </p:stCondLst>
                                  <p:childTnLst>
                                    <p:set>
                                      <p:cBhvr>
                                        <p:cTn id="99" dur="1" fill="hold">
                                          <p:stCondLst>
                                            <p:cond delay="0"/>
                                          </p:stCondLst>
                                        </p:cTn>
                                        <p:tgtEl>
                                          <p:spTgt spid="40"/>
                                        </p:tgtEl>
                                        <p:attrNameLst>
                                          <p:attrName>style.visibility</p:attrName>
                                        </p:attrNameLst>
                                      </p:cBhvr>
                                      <p:to>
                                        <p:strVal val="visible"/>
                                      </p:to>
                                    </p:set>
                                    <p:anim calcmode="lin" valueType="num">
                                      <p:cBhvr>
                                        <p:cTn id="100" dur="1500" fill="hold"/>
                                        <p:tgtEl>
                                          <p:spTgt spid="40"/>
                                        </p:tgtEl>
                                        <p:attrNameLst>
                                          <p:attrName>ppt_w</p:attrName>
                                        </p:attrNameLst>
                                      </p:cBhvr>
                                      <p:tavLst>
                                        <p:tav tm="0">
                                          <p:val>
                                            <p:strVal val="#ppt_w*0.70"/>
                                          </p:val>
                                        </p:tav>
                                        <p:tav tm="100000">
                                          <p:val>
                                            <p:strVal val="#ppt_w"/>
                                          </p:val>
                                        </p:tav>
                                      </p:tavLst>
                                    </p:anim>
                                    <p:anim calcmode="lin" valueType="num">
                                      <p:cBhvr>
                                        <p:cTn id="101" dur="1500" fill="hold"/>
                                        <p:tgtEl>
                                          <p:spTgt spid="40"/>
                                        </p:tgtEl>
                                        <p:attrNameLst>
                                          <p:attrName>ppt_h</p:attrName>
                                        </p:attrNameLst>
                                      </p:cBhvr>
                                      <p:tavLst>
                                        <p:tav tm="0">
                                          <p:val>
                                            <p:strVal val="#ppt_h"/>
                                          </p:val>
                                        </p:tav>
                                        <p:tav tm="100000">
                                          <p:val>
                                            <p:strVal val="#ppt_h"/>
                                          </p:val>
                                        </p:tav>
                                      </p:tavLst>
                                    </p:anim>
                                    <p:animEffect transition="in" filter="fade">
                                      <p:cBhvr>
                                        <p:cTn id="102" dur="1500"/>
                                        <p:tgtEl>
                                          <p:spTgt spid="40"/>
                                        </p:tgtEl>
                                      </p:cBhvr>
                                    </p:animEffect>
                                  </p:childTnLst>
                                </p:cTn>
                              </p:par>
                              <p:par>
                                <p:cTn id="103" presetID="55" presetClass="entr" presetSubtype="0" fill="hold" grpId="0" nodeType="withEffect">
                                  <p:stCondLst>
                                    <p:cond delay="3000"/>
                                  </p:stCondLst>
                                  <p:childTnLst>
                                    <p:set>
                                      <p:cBhvr>
                                        <p:cTn id="104" dur="1" fill="hold">
                                          <p:stCondLst>
                                            <p:cond delay="0"/>
                                          </p:stCondLst>
                                        </p:cTn>
                                        <p:tgtEl>
                                          <p:spTgt spid="44"/>
                                        </p:tgtEl>
                                        <p:attrNameLst>
                                          <p:attrName>style.visibility</p:attrName>
                                        </p:attrNameLst>
                                      </p:cBhvr>
                                      <p:to>
                                        <p:strVal val="visible"/>
                                      </p:to>
                                    </p:set>
                                    <p:anim calcmode="lin" valueType="num">
                                      <p:cBhvr>
                                        <p:cTn id="105" dur="1500" fill="hold"/>
                                        <p:tgtEl>
                                          <p:spTgt spid="44"/>
                                        </p:tgtEl>
                                        <p:attrNameLst>
                                          <p:attrName>ppt_w</p:attrName>
                                        </p:attrNameLst>
                                      </p:cBhvr>
                                      <p:tavLst>
                                        <p:tav tm="0">
                                          <p:val>
                                            <p:strVal val="#ppt_w*0.70"/>
                                          </p:val>
                                        </p:tav>
                                        <p:tav tm="100000">
                                          <p:val>
                                            <p:strVal val="#ppt_w"/>
                                          </p:val>
                                        </p:tav>
                                      </p:tavLst>
                                    </p:anim>
                                    <p:anim calcmode="lin" valueType="num">
                                      <p:cBhvr>
                                        <p:cTn id="106" dur="1500" fill="hold"/>
                                        <p:tgtEl>
                                          <p:spTgt spid="44"/>
                                        </p:tgtEl>
                                        <p:attrNameLst>
                                          <p:attrName>ppt_h</p:attrName>
                                        </p:attrNameLst>
                                      </p:cBhvr>
                                      <p:tavLst>
                                        <p:tav tm="0">
                                          <p:val>
                                            <p:strVal val="#ppt_h"/>
                                          </p:val>
                                        </p:tav>
                                        <p:tav tm="100000">
                                          <p:val>
                                            <p:strVal val="#ppt_h"/>
                                          </p:val>
                                        </p:tav>
                                      </p:tavLst>
                                    </p:anim>
                                    <p:animEffect transition="in" filter="fade">
                                      <p:cBhvr>
                                        <p:cTn id="107" dur="1500"/>
                                        <p:tgtEl>
                                          <p:spTgt spid="44"/>
                                        </p:tgtEl>
                                      </p:cBhvr>
                                    </p:animEffect>
                                  </p:childTnLst>
                                </p:cTn>
                              </p:par>
                              <p:par>
                                <p:cTn id="108" presetID="10" presetClass="entr" presetSubtype="0" fill="hold" grpId="0" nodeType="withEffect">
                                  <p:stCondLst>
                                    <p:cond delay="3500"/>
                                  </p:stCondLst>
                                  <p:childTnLst>
                                    <p:set>
                                      <p:cBhvr>
                                        <p:cTn id="109" dur="1" fill="hold">
                                          <p:stCondLst>
                                            <p:cond delay="0"/>
                                          </p:stCondLst>
                                        </p:cTn>
                                        <p:tgtEl>
                                          <p:spTgt spid="3"/>
                                        </p:tgtEl>
                                        <p:attrNameLst>
                                          <p:attrName>style.visibility</p:attrName>
                                        </p:attrNameLst>
                                      </p:cBhvr>
                                      <p:to>
                                        <p:strVal val="visible"/>
                                      </p:to>
                                    </p:set>
                                    <p:animEffect transition="in" filter="fade">
                                      <p:cBhvr>
                                        <p:cTn id="110" dur="1500"/>
                                        <p:tgtEl>
                                          <p:spTgt spid="3"/>
                                        </p:tgtEl>
                                      </p:cBhvr>
                                    </p:animEffect>
                                  </p:childTnLst>
                                </p:cTn>
                              </p:par>
                              <p:par>
                                <p:cTn id="111" presetID="0" presetClass="path" presetSubtype="0" decel="50000" fill="hold" grpId="1" nodeType="withEffect">
                                  <p:stCondLst>
                                    <p:cond delay="3500"/>
                                  </p:stCondLst>
                                  <p:childTnLst>
                                    <p:animMotion origin="layout" path="M 0.02045 0.03981 L -3.33333E-6 1.85185E-6 " pathEditMode="relative" rAng="0" ptsTypes="AA">
                                      <p:cBhvr>
                                        <p:cTn id="112" dur="1500" fill="hold"/>
                                        <p:tgtEl>
                                          <p:spTgt spid="3"/>
                                        </p:tgtEl>
                                        <p:attrNameLst>
                                          <p:attrName>ppt_x</p:attrName>
                                          <p:attrName>ppt_y</p:attrName>
                                        </p:attrNameLst>
                                      </p:cBhvr>
                                      <p:rCtr x="-1029" y="-1991"/>
                                    </p:animMotion>
                                  </p:childTnLst>
                                </p:cTn>
                              </p:par>
                              <p:par>
                                <p:cTn id="113" presetID="2" presetClass="exit" presetSubtype="2" decel="50000" fill="hold" nodeType="withEffect">
                                  <p:stCondLst>
                                    <p:cond delay="0"/>
                                  </p:stCondLst>
                                  <p:childTnLst>
                                    <p:anim calcmode="lin" valueType="num">
                                      <p:cBhvr additive="base">
                                        <p:cTn id="114" dur="35000"/>
                                        <p:tgtEl>
                                          <p:spTgt spid="25"/>
                                        </p:tgtEl>
                                        <p:attrNameLst>
                                          <p:attrName>ppt_x</p:attrName>
                                        </p:attrNameLst>
                                      </p:cBhvr>
                                      <p:tavLst>
                                        <p:tav tm="0">
                                          <p:val>
                                            <p:strVal val="ppt_x"/>
                                          </p:val>
                                        </p:tav>
                                        <p:tav tm="100000">
                                          <p:val>
                                            <p:strVal val="1+ppt_w/2"/>
                                          </p:val>
                                        </p:tav>
                                      </p:tavLst>
                                    </p:anim>
                                    <p:anim calcmode="lin" valueType="num">
                                      <p:cBhvr additive="base">
                                        <p:cTn id="115" dur="35000"/>
                                        <p:tgtEl>
                                          <p:spTgt spid="25"/>
                                        </p:tgtEl>
                                        <p:attrNameLst>
                                          <p:attrName>ppt_y</p:attrName>
                                        </p:attrNameLst>
                                      </p:cBhvr>
                                      <p:tavLst>
                                        <p:tav tm="0">
                                          <p:val>
                                            <p:strVal val="ppt_y"/>
                                          </p:val>
                                        </p:tav>
                                        <p:tav tm="100000">
                                          <p:val>
                                            <p:strVal val="ppt_y"/>
                                          </p:val>
                                        </p:tav>
                                      </p:tavLst>
                                    </p:anim>
                                    <p:set>
                                      <p:cBhvr>
                                        <p:cTn id="116" dur="1" fill="hold">
                                          <p:stCondLst>
                                            <p:cond delay="34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23" grpId="1" animBg="1"/>
      <p:bldP spid="22" grpId="0" animBg="1"/>
      <p:bldP spid="22" grpId="1" animBg="1"/>
      <p:bldP spid="251" grpId="0" animBg="1"/>
      <p:bldP spid="38" grpId="0" animBg="1"/>
      <p:bldP spid="39" grpId="0" animBg="1"/>
      <p:bldP spid="40" grpId="0" animBg="1"/>
      <p:bldP spid="42" grpId="0" animBg="1"/>
      <p:bldP spid="44" grpId="0" animBg="1"/>
      <p:bldP spid="45" grpId="0" animBg="1"/>
      <p:bldP spid="46" grpId="0" animBg="1"/>
      <p:bldP spid="47" grpId="0" animBg="1"/>
      <p:bldP spid="48" grpId="0" animBg="1"/>
      <p:bldP spid="49" grpId="0" animBg="1"/>
      <p:bldP spid="50" grpId="0" animBg="1"/>
      <p:bldP spid="3" grpId="0" animBg="1"/>
      <p:bldP spid="3" grpId="1" animBg="1"/>
      <p:bldP spid="51" grpId="0" animBg="1"/>
      <p:bldP spid="33" grpId="0" animBg="1"/>
      <p:bldP spid="35" grpId="0" animBg="1"/>
      <p:bldP spid="36"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6B27EA0-8A15-3973-DA4B-61CD989526E7}"/>
              </a:ext>
            </a:extLst>
          </p:cNvPr>
          <p:cNvGrpSpPr/>
          <p:nvPr/>
        </p:nvGrpSpPr>
        <p:grpSpPr>
          <a:xfrm>
            <a:off x="-1502702" y="0"/>
            <a:ext cx="15858758" cy="6858000"/>
            <a:chOff x="-1502702" y="0"/>
            <a:chExt cx="15858758" cy="6858000"/>
          </a:xfrm>
        </p:grpSpPr>
        <p:sp>
          <p:nvSpPr>
            <p:cNvPr id="4" name="Rectangle 3">
              <a:extLst>
                <a:ext uri="{FF2B5EF4-FFF2-40B4-BE49-F238E27FC236}">
                  <a16:creationId xmlns:a16="http://schemas.microsoft.com/office/drawing/2014/main" id="{0C0EA1D1-F096-9C35-BF8C-0F8226D1D8E4}"/>
                </a:ext>
              </a:extLst>
            </p:cNvPr>
            <p:cNvSpPr/>
            <p:nvPr/>
          </p:nvSpPr>
          <p:spPr>
            <a:xfrm flipH="1">
              <a:off x="0" y="0"/>
              <a:ext cx="12192000" cy="6858000"/>
            </a:xfrm>
            <a:prstGeom prst="rect">
              <a:avLst/>
            </a:prstGeom>
            <a:gradFill>
              <a:gsLst>
                <a:gs pos="41000">
                  <a:schemeClr val="bg1"/>
                </a:gs>
                <a:gs pos="98000">
                  <a:schemeClr val="tx2">
                    <a:lumMod val="20000"/>
                    <a:lumOff val="80000"/>
                    <a:alpha val="1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B196410-AA84-AD1D-C9E2-AC35807DCEA5}"/>
                </a:ext>
              </a:extLst>
            </p:cNvPr>
            <p:cNvSpPr/>
            <p:nvPr/>
          </p:nvSpPr>
          <p:spPr>
            <a:xfrm>
              <a:off x="-1502702" y="891294"/>
              <a:ext cx="2820347" cy="2820347"/>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277CC29-E014-CFEF-4C94-729A7BC8623A}"/>
                </a:ext>
              </a:extLst>
            </p:cNvPr>
            <p:cNvSpPr/>
            <p:nvPr/>
          </p:nvSpPr>
          <p:spPr>
            <a:xfrm>
              <a:off x="9813859" y="1975284"/>
              <a:ext cx="4542197" cy="4542197"/>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89F596-8473-54A1-9686-BACA440B943F}"/>
              </a:ext>
            </a:extLst>
          </p:cNvPr>
          <p:cNvSpPr>
            <a:spLocks noGrp="1"/>
          </p:cNvSpPr>
          <p:nvPr>
            <p:ph type="title"/>
          </p:nvPr>
        </p:nvSpPr>
        <p:spPr/>
        <p:txBody>
          <a:bodyPr/>
          <a:lstStyle/>
          <a:p>
            <a:pPr algn="ctr"/>
            <a:r>
              <a:rPr lang="en-US" dirty="0">
                <a:solidFill>
                  <a:schemeClr val="accent1"/>
                </a:solidFill>
              </a:rPr>
              <a:t>Customer Value </a:t>
            </a:r>
            <a:r>
              <a:rPr lang="en-US" dirty="0"/>
              <a:t>Map</a:t>
            </a:r>
          </a:p>
        </p:txBody>
      </p:sp>
      <p:grpSp>
        <p:nvGrpSpPr>
          <p:cNvPr id="17" name="Group 16">
            <a:extLst>
              <a:ext uri="{FF2B5EF4-FFF2-40B4-BE49-F238E27FC236}">
                <a16:creationId xmlns:a16="http://schemas.microsoft.com/office/drawing/2014/main" id="{6C52FF7D-D2C2-D08B-F621-D3587E0598AB}"/>
              </a:ext>
            </a:extLst>
          </p:cNvPr>
          <p:cNvGrpSpPr/>
          <p:nvPr/>
        </p:nvGrpSpPr>
        <p:grpSpPr>
          <a:xfrm>
            <a:off x="533400" y="1447799"/>
            <a:ext cx="11125200" cy="4876803"/>
            <a:chOff x="533400" y="1447799"/>
            <a:chExt cx="11125200" cy="4876803"/>
          </a:xfrm>
        </p:grpSpPr>
        <p:sp>
          <p:nvSpPr>
            <p:cNvPr id="8" name="Rectangle: Rounded Corners 7">
              <a:extLst>
                <a:ext uri="{FF2B5EF4-FFF2-40B4-BE49-F238E27FC236}">
                  <a16:creationId xmlns:a16="http://schemas.microsoft.com/office/drawing/2014/main" id="{E28A189D-E068-8945-83A0-CE96AE34C020}"/>
                </a:ext>
              </a:extLst>
            </p:cNvPr>
            <p:cNvSpPr/>
            <p:nvPr/>
          </p:nvSpPr>
          <p:spPr>
            <a:xfrm>
              <a:off x="533400" y="1447800"/>
              <a:ext cx="11125200" cy="4876800"/>
            </a:xfrm>
            <a:prstGeom prst="roundRect">
              <a:avLst>
                <a:gd name="adj" fmla="val 6846"/>
              </a:avLst>
            </a:prstGeom>
            <a:solidFill>
              <a:schemeClr val="bg1"/>
            </a:solidFill>
            <a:ln>
              <a:noFill/>
            </a:ln>
            <a:effectLst>
              <a:outerShdw blurRad="381000" dist="254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746AF51-607B-9378-6780-CFB9ECA919F0}"/>
                </a:ext>
              </a:extLst>
            </p:cNvPr>
            <p:cNvGrpSpPr/>
            <p:nvPr/>
          </p:nvGrpSpPr>
          <p:grpSpPr>
            <a:xfrm>
              <a:off x="533400" y="1447799"/>
              <a:ext cx="11125200" cy="4876803"/>
              <a:chOff x="361950" y="1447799"/>
              <a:chExt cx="11125200" cy="4876803"/>
            </a:xfrm>
          </p:grpSpPr>
          <p:sp>
            <p:nvSpPr>
              <p:cNvPr id="24" name="Rectangle: Rounded Corners 23">
                <a:extLst>
                  <a:ext uri="{FF2B5EF4-FFF2-40B4-BE49-F238E27FC236}">
                    <a16:creationId xmlns:a16="http://schemas.microsoft.com/office/drawing/2014/main" id="{3D17FDAF-0F8C-50FA-D467-C683B9E5E965}"/>
                  </a:ext>
                </a:extLst>
              </p:cNvPr>
              <p:cNvSpPr/>
              <p:nvPr/>
            </p:nvSpPr>
            <p:spPr>
              <a:xfrm>
                <a:off x="361950" y="1447800"/>
                <a:ext cx="11125200" cy="4876800"/>
              </a:xfrm>
              <a:prstGeom prst="roundRect">
                <a:avLst>
                  <a:gd name="adj" fmla="val 6846"/>
                </a:avLst>
              </a:prstGeom>
              <a:gradFill>
                <a:gsLst>
                  <a:gs pos="100000">
                    <a:schemeClr val="accent1">
                      <a:lumMod val="20000"/>
                      <a:lumOff val="80000"/>
                      <a:alpha val="2000"/>
                    </a:schemeClr>
                  </a:gs>
                  <a:gs pos="0">
                    <a:schemeClr val="accent1">
                      <a:lumMod val="20000"/>
                      <a:lumOff val="80000"/>
                      <a:alpha val="45000"/>
                    </a:schemeClr>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raphic 2">
                <a:extLst>
                  <a:ext uri="{FF2B5EF4-FFF2-40B4-BE49-F238E27FC236}">
                    <a16:creationId xmlns:a16="http://schemas.microsoft.com/office/drawing/2014/main" id="{E711A691-A04A-7988-5CCC-A7B02AD90507}"/>
                  </a:ext>
                </a:extLst>
              </p:cNvPr>
              <p:cNvSpPr>
                <a:spLocks/>
              </p:cNvSpPr>
              <p:nvPr/>
            </p:nvSpPr>
            <p:spPr>
              <a:xfrm rot="16200000">
                <a:off x="2278703" y="578816"/>
                <a:ext cx="2133659" cy="38716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1">
                      <a:alpha val="48000"/>
                    </a:schemeClr>
                  </a:gs>
                  <a:gs pos="100000">
                    <a:schemeClr val="bg1">
                      <a:alpha val="35000"/>
                    </a:schemeClr>
                  </a:gs>
                </a:gsLst>
                <a:lin ang="5400000" scaled="0"/>
              </a:gradFill>
              <a:ln w="3483" cap="flat">
                <a:noFill/>
                <a:prstDash val="solid"/>
                <a:miter/>
              </a:ln>
            </p:spPr>
            <p:txBody>
              <a:bodyPr rtlCol="0" anchor="ctr"/>
              <a:lstStyle/>
              <a:p>
                <a:endParaRPr lang="en-US"/>
              </a:p>
            </p:txBody>
          </p:sp>
          <p:sp>
            <p:nvSpPr>
              <p:cNvPr id="22" name="Graphic 2">
                <a:extLst>
                  <a:ext uri="{FF2B5EF4-FFF2-40B4-BE49-F238E27FC236}">
                    <a16:creationId xmlns:a16="http://schemas.microsoft.com/office/drawing/2014/main" id="{0A3F29F8-AA08-F8D6-49A1-5E2D00EB4B8A}"/>
                  </a:ext>
                </a:extLst>
              </p:cNvPr>
              <p:cNvSpPr>
                <a:spLocks/>
              </p:cNvSpPr>
              <p:nvPr/>
            </p:nvSpPr>
            <p:spPr>
              <a:xfrm rot="5400000">
                <a:off x="8447850" y="3854840"/>
                <a:ext cx="1754998" cy="318452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accent1">
                      <a:lumMod val="20000"/>
                      <a:lumOff val="80000"/>
                      <a:alpha val="10000"/>
                    </a:schemeClr>
                  </a:gs>
                  <a:gs pos="100000">
                    <a:schemeClr val="accent1">
                      <a:lumMod val="20000"/>
                      <a:lumOff val="80000"/>
                      <a:alpha val="25000"/>
                    </a:schemeClr>
                  </a:gs>
                </a:gsLst>
                <a:lin ang="5400000" scaled="0"/>
              </a:gradFill>
              <a:ln w="3483" cap="flat">
                <a:noFill/>
                <a:prstDash val="solid"/>
                <a:miter/>
              </a:ln>
            </p:spPr>
            <p:txBody>
              <a:bodyPr rtlCol="0" anchor="ctr"/>
              <a:lstStyle/>
              <a:p>
                <a:endParaRPr lang="en-US"/>
              </a:p>
            </p:txBody>
          </p:sp>
        </p:grpSp>
      </p:grpSp>
      <p:cxnSp>
        <p:nvCxnSpPr>
          <p:cNvPr id="241" name="Straight Connector 240">
            <a:extLst>
              <a:ext uri="{FF2B5EF4-FFF2-40B4-BE49-F238E27FC236}">
                <a16:creationId xmlns:a16="http://schemas.microsoft.com/office/drawing/2014/main" id="{643CE9AF-DCD8-F2C5-2974-732719B953AD}"/>
              </a:ext>
            </a:extLst>
          </p:cNvPr>
          <p:cNvCxnSpPr>
            <a:cxnSpLocks/>
          </p:cNvCxnSpPr>
          <p:nvPr/>
        </p:nvCxnSpPr>
        <p:spPr>
          <a:xfrm>
            <a:off x="1264759" y="3821552"/>
            <a:ext cx="9662482" cy="0"/>
          </a:xfrm>
          <a:prstGeom prst="line">
            <a:avLst/>
          </a:prstGeom>
          <a:ln w="25400" cap="rnd">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EE8C4E35-6434-7625-60EC-2D9BF07E66A1}"/>
              </a:ext>
            </a:extLst>
          </p:cNvPr>
          <p:cNvCxnSpPr>
            <a:cxnSpLocks/>
          </p:cNvCxnSpPr>
          <p:nvPr/>
        </p:nvCxnSpPr>
        <p:spPr>
          <a:xfrm>
            <a:off x="6096000" y="1804280"/>
            <a:ext cx="0" cy="4034544"/>
          </a:xfrm>
          <a:prstGeom prst="line">
            <a:avLst/>
          </a:prstGeom>
          <a:ln w="25400" cap="rnd">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3B8D05E-3667-A509-0993-055A951C3597}"/>
              </a:ext>
            </a:extLst>
          </p:cNvPr>
          <p:cNvGrpSpPr/>
          <p:nvPr/>
        </p:nvGrpSpPr>
        <p:grpSpPr>
          <a:xfrm>
            <a:off x="1264759" y="1876766"/>
            <a:ext cx="9662482" cy="3908716"/>
            <a:chOff x="742465" y="1727055"/>
            <a:chExt cx="10707072" cy="4356391"/>
          </a:xfrm>
        </p:grpSpPr>
        <p:grpSp>
          <p:nvGrpSpPr>
            <p:cNvPr id="11" name="Group 10">
              <a:extLst>
                <a:ext uri="{FF2B5EF4-FFF2-40B4-BE49-F238E27FC236}">
                  <a16:creationId xmlns:a16="http://schemas.microsoft.com/office/drawing/2014/main" id="{D999F909-483A-6A62-2EB7-F822C6E12D80}"/>
                </a:ext>
              </a:extLst>
            </p:cNvPr>
            <p:cNvGrpSpPr/>
            <p:nvPr/>
          </p:nvGrpSpPr>
          <p:grpSpPr>
            <a:xfrm>
              <a:off x="742465" y="2502769"/>
              <a:ext cx="10707072" cy="2770476"/>
              <a:chOff x="586740" y="2502769"/>
              <a:chExt cx="11018521" cy="2770476"/>
            </a:xfrm>
          </p:grpSpPr>
          <p:cxnSp>
            <p:nvCxnSpPr>
              <p:cNvPr id="60" name="Straight Connector 59">
                <a:extLst>
                  <a:ext uri="{FF2B5EF4-FFF2-40B4-BE49-F238E27FC236}">
                    <a16:creationId xmlns:a16="http://schemas.microsoft.com/office/drawing/2014/main" id="{1A4C932A-2150-8795-5D09-4BCCAF4A6451}"/>
                  </a:ext>
                </a:extLst>
              </p:cNvPr>
              <p:cNvCxnSpPr>
                <a:cxnSpLocks/>
              </p:cNvCxnSpPr>
              <p:nvPr/>
            </p:nvCxnSpPr>
            <p:spPr>
              <a:xfrm>
                <a:off x="586740" y="3197660"/>
                <a:ext cx="11018521"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3299B49-D215-FAF2-09B7-7468143D9B91}"/>
                  </a:ext>
                </a:extLst>
              </p:cNvPr>
              <p:cNvCxnSpPr>
                <a:cxnSpLocks/>
              </p:cNvCxnSpPr>
              <p:nvPr/>
            </p:nvCxnSpPr>
            <p:spPr>
              <a:xfrm>
                <a:off x="586740" y="2502769"/>
                <a:ext cx="11018521"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48B599-0FC2-D661-137D-CF98D57CAD0B}"/>
                  </a:ext>
                </a:extLst>
              </p:cNvPr>
              <p:cNvCxnSpPr>
                <a:cxnSpLocks/>
              </p:cNvCxnSpPr>
              <p:nvPr/>
            </p:nvCxnSpPr>
            <p:spPr>
              <a:xfrm>
                <a:off x="586740" y="4569603"/>
                <a:ext cx="11018521"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A1F400A-8133-FF6E-A177-BD993B5DAC5F}"/>
                  </a:ext>
                </a:extLst>
              </p:cNvPr>
              <p:cNvCxnSpPr>
                <a:cxnSpLocks/>
              </p:cNvCxnSpPr>
              <p:nvPr/>
            </p:nvCxnSpPr>
            <p:spPr>
              <a:xfrm>
                <a:off x="586740" y="5273245"/>
                <a:ext cx="11018521"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F221563-8FC1-87D8-A847-5723FD12CB07}"/>
                </a:ext>
              </a:extLst>
            </p:cNvPr>
            <p:cNvGrpSpPr/>
            <p:nvPr/>
          </p:nvGrpSpPr>
          <p:grpSpPr>
            <a:xfrm>
              <a:off x="2581776" y="1727055"/>
              <a:ext cx="7019091" cy="4356391"/>
              <a:chOff x="2581776" y="1727055"/>
              <a:chExt cx="7019091" cy="4356391"/>
            </a:xfrm>
          </p:grpSpPr>
          <p:cxnSp>
            <p:nvCxnSpPr>
              <p:cNvPr id="69" name="Straight Connector 68">
                <a:extLst>
                  <a:ext uri="{FF2B5EF4-FFF2-40B4-BE49-F238E27FC236}">
                    <a16:creationId xmlns:a16="http://schemas.microsoft.com/office/drawing/2014/main" id="{5BE4F236-ADB8-2282-4E8C-A1720F4F30C0}"/>
                  </a:ext>
                </a:extLst>
              </p:cNvPr>
              <p:cNvCxnSpPr>
                <a:cxnSpLocks/>
              </p:cNvCxnSpPr>
              <p:nvPr/>
            </p:nvCxnSpPr>
            <p:spPr>
              <a:xfrm>
                <a:off x="7839406" y="1727055"/>
                <a:ext cx="0" cy="4356391"/>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FB1D61B-2DAE-1427-553F-BA4E2DBD1FD0}"/>
                  </a:ext>
                </a:extLst>
              </p:cNvPr>
              <p:cNvCxnSpPr>
                <a:cxnSpLocks/>
              </p:cNvCxnSpPr>
              <p:nvPr/>
            </p:nvCxnSpPr>
            <p:spPr>
              <a:xfrm>
                <a:off x="9600867" y="1727055"/>
                <a:ext cx="0" cy="4356391"/>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684592-4A49-5714-811B-AE7C6E4574B9}"/>
                  </a:ext>
                </a:extLst>
              </p:cNvPr>
              <p:cNvCxnSpPr>
                <a:cxnSpLocks/>
              </p:cNvCxnSpPr>
              <p:nvPr/>
            </p:nvCxnSpPr>
            <p:spPr>
              <a:xfrm>
                <a:off x="4348330" y="1727055"/>
                <a:ext cx="0" cy="4356391"/>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48391E-3D86-8ED3-BF34-F1E4002F7912}"/>
                  </a:ext>
                </a:extLst>
              </p:cNvPr>
              <p:cNvCxnSpPr>
                <a:cxnSpLocks/>
              </p:cNvCxnSpPr>
              <p:nvPr/>
            </p:nvCxnSpPr>
            <p:spPr>
              <a:xfrm>
                <a:off x="2581776" y="1727055"/>
                <a:ext cx="0" cy="4356391"/>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52" name="Group 51">
            <a:extLst>
              <a:ext uri="{FF2B5EF4-FFF2-40B4-BE49-F238E27FC236}">
                <a16:creationId xmlns:a16="http://schemas.microsoft.com/office/drawing/2014/main" id="{33C7F76A-65F0-8BE8-1B29-5D706866D413}"/>
              </a:ext>
            </a:extLst>
          </p:cNvPr>
          <p:cNvGrpSpPr/>
          <p:nvPr/>
        </p:nvGrpSpPr>
        <p:grpSpPr>
          <a:xfrm>
            <a:off x="1081718" y="1804280"/>
            <a:ext cx="10028565" cy="4034544"/>
            <a:chOff x="533400" y="1967552"/>
            <a:chExt cx="8036986" cy="3142957"/>
          </a:xfrm>
        </p:grpSpPr>
        <p:cxnSp>
          <p:nvCxnSpPr>
            <p:cNvPr id="53" name="Straight Connector 52">
              <a:extLst>
                <a:ext uri="{FF2B5EF4-FFF2-40B4-BE49-F238E27FC236}">
                  <a16:creationId xmlns:a16="http://schemas.microsoft.com/office/drawing/2014/main" id="{366E92F8-445C-8827-3DB0-9D0B0D324F42}"/>
                </a:ext>
              </a:extLst>
            </p:cNvPr>
            <p:cNvCxnSpPr>
              <a:cxnSpLocks/>
            </p:cNvCxnSpPr>
            <p:nvPr/>
          </p:nvCxnSpPr>
          <p:spPr>
            <a:xfrm>
              <a:off x="533400" y="1967552"/>
              <a:ext cx="0" cy="314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63A631-B8E2-BAA0-225A-D7D047B927B2}"/>
                </a:ext>
              </a:extLst>
            </p:cNvPr>
            <p:cNvCxnSpPr/>
            <p:nvPr/>
          </p:nvCxnSpPr>
          <p:spPr>
            <a:xfrm>
              <a:off x="533400" y="5110509"/>
              <a:ext cx="803698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5" name="Content Placeholder 2">
            <a:extLst>
              <a:ext uri="{FF2B5EF4-FFF2-40B4-BE49-F238E27FC236}">
                <a16:creationId xmlns:a16="http://schemas.microsoft.com/office/drawing/2014/main" id="{A27877FE-F3A7-3A06-2881-0300BB72D2C1}"/>
              </a:ext>
            </a:extLst>
          </p:cNvPr>
          <p:cNvSpPr txBox="1">
            <a:spLocks/>
          </p:cNvSpPr>
          <p:nvPr/>
        </p:nvSpPr>
        <p:spPr>
          <a:xfrm>
            <a:off x="4600322" y="5943153"/>
            <a:ext cx="2991357"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dirty="0">
                <a:solidFill>
                  <a:schemeClr val="tx2"/>
                </a:solidFill>
              </a:rPr>
              <a:t>Relative Satisfaction / Quality</a:t>
            </a:r>
          </a:p>
        </p:txBody>
      </p:sp>
      <p:sp>
        <p:nvSpPr>
          <p:cNvPr id="56" name="Content Placeholder 2">
            <a:extLst>
              <a:ext uri="{FF2B5EF4-FFF2-40B4-BE49-F238E27FC236}">
                <a16:creationId xmlns:a16="http://schemas.microsoft.com/office/drawing/2014/main" id="{A854F548-A111-6E1B-A32F-1BFC82DC6EE2}"/>
              </a:ext>
            </a:extLst>
          </p:cNvPr>
          <p:cNvSpPr txBox="1">
            <a:spLocks/>
          </p:cNvSpPr>
          <p:nvPr/>
        </p:nvSpPr>
        <p:spPr>
          <a:xfrm rot="16200000">
            <a:off x="175522" y="3769121"/>
            <a:ext cx="1395489"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dirty="0">
                <a:solidFill>
                  <a:schemeClr val="tx2"/>
                </a:solidFill>
              </a:rPr>
              <a:t>Relative Price</a:t>
            </a:r>
          </a:p>
        </p:txBody>
      </p:sp>
      <p:sp>
        <p:nvSpPr>
          <p:cNvPr id="57" name="Content Placeholder 2">
            <a:extLst>
              <a:ext uri="{FF2B5EF4-FFF2-40B4-BE49-F238E27FC236}">
                <a16:creationId xmlns:a16="http://schemas.microsoft.com/office/drawing/2014/main" id="{9393B2FA-E669-1447-B95B-2D6C03483DFC}"/>
              </a:ext>
            </a:extLst>
          </p:cNvPr>
          <p:cNvSpPr txBox="1">
            <a:spLocks/>
          </p:cNvSpPr>
          <p:nvPr/>
        </p:nvSpPr>
        <p:spPr>
          <a:xfrm>
            <a:off x="1081718" y="5943153"/>
            <a:ext cx="2991357"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LOW</a:t>
            </a:r>
          </a:p>
        </p:txBody>
      </p:sp>
      <p:sp>
        <p:nvSpPr>
          <p:cNvPr id="58" name="Content Placeholder 2">
            <a:extLst>
              <a:ext uri="{FF2B5EF4-FFF2-40B4-BE49-F238E27FC236}">
                <a16:creationId xmlns:a16="http://schemas.microsoft.com/office/drawing/2014/main" id="{BE067835-4FAA-0950-4D58-577CFAFCF833}"/>
              </a:ext>
            </a:extLst>
          </p:cNvPr>
          <p:cNvSpPr txBox="1">
            <a:spLocks/>
          </p:cNvSpPr>
          <p:nvPr/>
        </p:nvSpPr>
        <p:spPr>
          <a:xfrm>
            <a:off x="8118926" y="5943153"/>
            <a:ext cx="2991357"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dirty="0">
                <a:solidFill>
                  <a:schemeClr val="tx2"/>
                </a:solidFill>
              </a:rPr>
              <a:t>HIGH</a:t>
            </a:r>
          </a:p>
        </p:txBody>
      </p:sp>
      <p:sp>
        <p:nvSpPr>
          <p:cNvPr id="59" name="Content Placeholder 2">
            <a:extLst>
              <a:ext uri="{FF2B5EF4-FFF2-40B4-BE49-F238E27FC236}">
                <a16:creationId xmlns:a16="http://schemas.microsoft.com/office/drawing/2014/main" id="{F7F45C72-A300-9609-2745-9490BAFBA44F}"/>
              </a:ext>
            </a:extLst>
          </p:cNvPr>
          <p:cNvSpPr txBox="1">
            <a:spLocks/>
          </p:cNvSpPr>
          <p:nvPr/>
        </p:nvSpPr>
        <p:spPr>
          <a:xfrm rot="16200000">
            <a:off x="503282" y="5351760"/>
            <a:ext cx="739969"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LOW</a:t>
            </a:r>
          </a:p>
        </p:txBody>
      </p:sp>
      <p:sp>
        <p:nvSpPr>
          <p:cNvPr id="64" name="Content Placeholder 2">
            <a:extLst>
              <a:ext uri="{FF2B5EF4-FFF2-40B4-BE49-F238E27FC236}">
                <a16:creationId xmlns:a16="http://schemas.microsoft.com/office/drawing/2014/main" id="{9843D057-9A8B-759A-B93F-1DF86D29FCA7}"/>
              </a:ext>
            </a:extLst>
          </p:cNvPr>
          <p:cNvSpPr txBox="1">
            <a:spLocks/>
          </p:cNvSpPr>
          <p:nvPr/>
        </p:nvSpPr>
        <p:spPr>
          <a:xfrm rot="16200000">
            <a:off x="503283" y="2057186"/>
            <a:ext cx="739969"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dirty="0">
                <a:solidFill>
                  <a:schemeClr val="tx2"/>
                </a:solidFill>
              </a:rPr>
              <a:t>HIGH</a:t>
            </a:r>
          </a:p>
        </p:txBody>
      </p:sp>
      <p:sp>
        <p:nvSpPr>
          <p:cNvPr id="65" name="Content Placeholder 2">
            <a:extLst>
              <a:ext uri="{FF2B5EF4-FFF2-40B4-BE49-F238E27FC236}">
                <a16:creationId xmlns:a16="http://schemas.microsoft.com/office/drawing/2014/main" id="{85ED74D4-A63C-FE0E-9829-6A66B6997DF6}"/>
              </a:ext>
            </a:extLst>
          </p:cNvPr>
          <p:cNvSpPr txBox="1">
            <a:spLocks/>
          </p:cNvSpPr>
          <p:nvPr/>
        </p:nvSpPr>
        <p:spPr>
          <a:xfrm>
            <a:off x="1232460" y="1790169"/>
            <a:ext cx="1662351"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accent1"/>
                </a:solidFill>
              </a:rPr>
              <a:t>Poor Value</a:t>
            </a:r>
          </a:p>
        </p:txBody>
      </p:sp>
      <p:sp>
        <p:nvSpPr>
          <p:cNvPr id="66" name="Content Placeholder 2">
            <a:extLst>
              <a:ext uri="{FF2B5EF4-FFF2-40B4-BE49-F238E27FC236}">
                <a16:creationId xmlns:a16="http://schemas.microsoft.com/office/drawing/2014/main" id="{932D296B-C595-2100-85DF-59A47D01C9CE}"/>
              </a:ext>
            </a:extLst>
          </p:cNvPr>
          <p:cNvSpPr txBox="1">
            <a:spLocks/>
          </p:cNvSpPr>
          <p:nvPr/>
        </p:nvSpPr>
        <p:spPr>
          <a:xfrm>
            <a:off x="9447932" y="5516114"/>
            <a:ext cx="1662351" cy="23415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b="1" dirty="0">
                <a:solidFill>
                  <a:schemeClr val="accent1"/>
                </a:solidFill>
              </a:rPr>
              <a:t>Excellent Value</a:t>
            </a:r>
          </a:p>
        </p:txBody>
      </p:sp>
      <p:cxnSp>
        <p:nvCxnSpPr>
          <p:cNvPr id="18" name="Straight Connector 17">
            <a:extLst>
              <a:ext uri="{FF2B5EF4-FFF2-40B4-BE49-F238E27FC236}">
                <a16:creationId xmlns:a16="http://schemas.microsoft.com/office/drawing/2014/main" id="{4ADB039C-2599-DB48-1E65-3C5F48480837}"/>
              </a:ext>
            </a:extLst>
          </p:cNvPr>
          <p:cNvCxnSpPr>
            <a:cxnSpLocks/>
          </p:cNvCxnSpPr>
          <p:nvPr/>
        </p:nvCxnSpPr>
        <p:spPr>
          <a:xfrm flipV="1">
            <a:off x="1081718" y="1876764"/>
            <a:ext cx="9877822" cy="3962060"/>
          </a:xfrm>
          <a:prstGeom prst="line">
            <a:avLst/>
          </a:prstGeom>
          <a:ln w="12700">
            <a:tailEnd type="arrow" w="lg" len="lg"/>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71126455-4DEC-F4B7-95BD-3354D4494E12}"/>
              </a:ext>
            </a:extLst>
          </p:cNvPr>
          <p:cNvSpPr/>
          <p:nvPr/>
        </p:nvSpPr>
        <p:spPr>
          <a:xfrm rot="20285449">
            <a:off x="5034509" y="3641820"/>
            <a:ext cx="2121128" cy="370627"/>
          </a:xfrm>
          <a:prstGeom prst="roundRect">
            <a:avLst>
              <a:gd name="adj" fmla="val 50000"/>
            </a:avLst>
          </a:prstGeom>
          <a:solidFill>
            <a:schemeClr val="bg1"/>
          </a:solidFill>
          <a:ln>
            <a:solidFill>
              <a:schemeClr val="accent1"/>
            </a:solidFill>
          </a:ln>
          <a:effectLst>
            <a:outerShdw blurRad="215900" dist="127000" dir="2700000" algn="tl" rotWithShape="0">
              <a:schemeClr val="accent1">
                <a:alpha val="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182880" rtlCol="0" anchor="ctr"/>
          <a:lstStyle/>
          <a:p>
            <a:pPr marL="0" indent="0" algn="ctr">
              <a:buFont typeface="Arial" panose="020B0604020202020204" pitchFamily="34" charset="0"/>
              <a:buNone/>
            </a:pPr>
            <a:r>
              <a:rPr lang="en-US" sz="1200" b="1" dirty="0">
                <a:solidFill>
                  <a:schemeClr val="accent1"/>
                </a:solidFill>
                <a:latin typeface="Montserrat" panose="00000500000000000000" pitchFamily="50" charset="0"/>
              </a:rPr>
              <a:t>Fair-value line</a:t>
            </a:r>
          </a:p>
        </p:txBody>
      </p:sp>
      <p:grpSp>
        <p:nvGrpSpPr>
          <p:cNvPr id="80" name="Group 79">
            <a:extLst>
              <a:ext uri="{FF2B5EF4-FFF2-40B4-BE49-F238E27FC236}">
                <a16:creationId xmlns:a16="http://schemas.microsoft.com/office/drawing/2014/main" id="{6CE10B0B-A663-DE13-B6DE-F33112CACB52}"/>
              </a:ext>
            </a:extLst>
          </p:cNvPr>
          <p:cNvGrpSpPr/>
          <p:nvPr/>
        </p:nvGrpSpPr>
        <p:grpSpPr>
          <a:xfrm rot="4095288">
            <a:off x="6590778" y="3532395"/>
            <a:ext cx="168395" cy="136135"/>
            <a:chOff x="5948362" y="3309937"/>
            <a:chExt cx="298322" cy="241172"/>
          </a:xfrm>
          <a:solidFill>
            <a:schemeClr val="accent1"/>
          </a:solidFill>
        </p:grpSpPr>
        <p:sp>
          <p:nvSpPr>
            <p:cNvPr id="74" name="Freeform: Shape 73">
              <a:extLst>
                <a:ext uri="{FF2B5EF4-FFF2-40B4-BE49-F238E27FC236}">
                  <a16:creationId xmlns:a16="http://schemas.microsoft.com/office/drawing/2014/main" id="{53629BBB-4300-8DBD-F638-8A440D63844F}"/>
                </a:ext>
              </a:extLst>
            </p:cNvPr>
            <p:cNvSpPr/>
            <p:nvPr/>
          </p:nvSpPr>
          <p:spPr>
            <a:xfrm>
              <a:off x="5948362" y="3502532"/>
              <a:ext cx="48577" cy="48577"/>
            </a:xfrm>
            <a:custGeom>
              <a:avLst/>
              <a:gdLst>
                <a:gd name="connsiteX0" fmla="*/ 48578 w 48577"/>
                <a:gd name="connsiteY0" fmla="*/ 24289 h 48577"/>
                <a:gd name="connsiteX1" fmla="*/ 24289 w 48577"/>
                <a:gd name="connsiteY1" fmla="*/ 48577 h 48577"/>
                <a:gd name="connsiteX2" fmla="*/ 0 w 48577"/>
                <a:gd name="connsiteY2" fmla="*/ 24289 h 48577"/>
                <a:gd name="connsiteX3" fmla="*/ 24289 w 48577"/>
                <a:gd name="connsiteY3" fmla="*/ 0 h 48577"/>
                <a:gd name="connsiteX4" fmla="*/ 48578 w 48577"/>
                <a:gd name="connsiteY4" fmla="*/ 24289 h 4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 h="48577">
                  <a:moveTo>
                    <a:pt x="48578" y="24289"/>
                  </a:moveTo>
                  <a:cubicBezTo>
                    <a:pt x="48578" y="37703"/>
                    <a:pt x="37703" y="48577"/>
                    <a:pt x="24289" y="48577"/>
                  </a:cubicBezTo>
                  <a:cubicBezTo>
                    <a:pt x="10874" y="48577"/>
                    <a:pt x="0" y="37703"/>
                    <a:pt x="0" y="24289"/>
                  </a:cubicBezTo>
                  <a:cubicBezTo>
                    <a:pt x="0" y="10874"/>
                    <a:pt x="10874" y="0"/>
                    <a:pt x="24289" y="0"/>
                  </a:cubicBezTo>
                  <a:cubicBezTo>
                    <a:pt x="37703" y="0"/>
                    <a:pt x="48578" y="10874"/>
                    <a:pt x="48578" y="2428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69FF9C5-49EF-6053-2ACA-82B2A4D7D5EF}"/>
                </a:ext>
              </a:extLst>
            </p:cNvPr>
            <p:cNvSpPr/>
            <p:nvPr/>
          </p:nvSpPr>
          <p:spPr>
            <a:xfrm>
              <a:off x="6073234" y="3502532"/>
              <a:ext cx="48577" cy="48577"/>
            </a:xfrm>
            <a:custGeom>
              <a:avLst/>
              <a:gdLst>
                <a:gd name="connsiteX0" fmla="*/ 48577 w 48577"/>
                <a:gd name="connsiteY0" fmla="*/ 24289 h 48577"/>
                <a:gd name="connsiteX1" fmla="*/ 24289 w 48577"/>
                <a:gd name="connsiteY1" fmla="*/ 48577 h 48577"/>
                <a:gd name="connsiteX2" fmla="*/ 0 w 48577"/>
                <a:gd name="connsiteY2" fmla="*/ 24289 h 48577"/>
                <a:gd name="connsiteX3" fmla="*/ 24289 w 48577"/>
                <a:gd name="connsiteY3" fmla="*/ 0 h 48577"/>
                <a:gd name="connsiteX4" fmla="*/ 48577 w 48577"/>
                <a:gd name="connsiteY4" fmla="*/ 24289 h 4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 h="48577">
                  <a:moveTo>
                    <a:pt x="48577" y="24289"/>
                  </a:moveTo>
                  <a:cubicBezTo>
                    <a:pt x="48577" y="37703"/>
                    <a:pt x="37703" y="48577"/>
                    <a:pt x="24289" y="48577"/>
                  </a:cubicBezTo>
                  <a:cubicBezTo>
                    <a:pt x="10874" y="48577"/>
                    <a:pt x="0" y="37703"/>
                    <a:pt x="0" y="24289"/>
                  </a:cubicBezTo>
                  <a:cubicBezTo>
                    <a:pt x="0" y="10874"/>
                    <a:pt x="10874" y="0"/>
                    <a:pt x="24289" y="0"/>
                  </a:cubicBezTo>
                  <a:cubicBezTo>
                    <a:pt x="37703" y="0"/>
                    <a:pt x="48577" y="10874"/>
                    <a:pt x="48577" y="2428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054A3B5-0AB6-EDC3-817D-A48063D66461}"/>
                </a:ext>
              </a:extLst>
            </p:cNvPr>
            <p:cNvSpPr/>
            <p:nvPr/>
          </p:nvSpPr>
          <p:spPr>
            <a:xfrm>
              <a:off x="6073234" y="3309937"/>
              <a:ext cx="48577" cy="48577"/>
            </a:xfrm>
            <a:custGeom>
              <a:avLst/>
              <a:gdLst>
                <a:gd name="connsiteX0" fmla="*/ 48577 w 48577"/>
                <a:gd name="connsiteY0" fmla="*/ 24289 h 48577"/>
                <a:gd name="connsiteX1" fmla="*/ 24289 w 48577"/>
                <a:gd name="connsiteY1" fmla="*/ 48578 h 48577"/>
                <a:gd name="connsiteX2" fmla="*/ 0 w 48577"/>
                <a:gd name="connsiteY2" fmla="*/ 24289 h 48577"/>
                <a:gd name="connsiteX3" fmla="*/ 24289 w 48577"/>
                <a:gd name="connsiteY3" fmla="*/ 0 h 48577"/>
                <a:gd name="connsiteX4" fmla="*/ 48577 w 48577"/>
                <a:gd name="connsiteY4" fmla="*/ 24289 h 4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 h="48577">
                  <a:moveTo>
                    <a:pt x="48577" y="24289"/>
                  </a:moveTo>
                  <a:cubicBezTo>
                    <a:pt x="48577" y="37703"/>
                    <a:pt x="37703" y="48578"/>
                    <a:pt x="24289" y="48578"/>
                  </a:cubicBezTo>
                  <a:cubicBezTo>
                    <a:pt x="10874" y="48578"/>
                    <a:pt x="0" y="37703"/>
                    <a:pt x="0" y="24289"/>
                  </a:cubicBezTo>
                  <a:cubicBezTo>
                    <a:pt x="0" y="10874"/>
                    <a:pt x="10874" y="0"/>
                    <a:pt x="24289" y="0"/>
                  </a:cubicBezTo>
                  <a:cubicBezTo>
                    <a:pt x="37703" y="0"/>
                    <a:pt x="48577" y="10874"/>
                    <a:pt x="48577" y="2428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D0FA015-40A4-BCB2-CD40-857B16C2F803}"/>
                </a:ext>
              </a:extLst>
            </p:cNvPr>
            <p:cNvSpPr/>
            <p:nvPr/>
          </p:nvSpPr>
          <p:spPr>
            <a:xfrm>
              <a:off x="6010846" y="3406234"/>
              <a:ext cx="48577" cy="48577"/>
            </a:xfrm>
            <a:custGeom>
              <a:avLst/>
              <a:gdLst>
                <a:gd name="connsiteX0" fmla="*/ 48578 w 48577"/>
                <a:gd name="connsiteY0" fmla="*/ 24289 h 48577"/>
                <a:gd name="connsiteX1" fmla="*/ 24289 w 48577"/>
                <a:gd name="connsiteY1" fmla="*/ 48578 h 48577"/>
                <a:gd name="connsiteX2" fmla="*/ 0 w 48577"/>
                <a:gd name="connsiteY2" fmla="*/ 24289 h 48577"/>
                <a:gd name="connsiteX3" fmla="*/ 24289 w 48577"/>
                <a:gd name="connsiteY3" fmla="*/ 0 h 48577"/>
                <a:gd name="connsiteX4" fmla="*/ 48578 w 48577"/>
                <a:gd name="connsiteY4" fmla="*/ 24289 h 4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 h="48577">
                  <a:moveTo>
                    <a:pt x="48578" y="24289"/>
                  </a:moveTo>
                  <a:cubicBezTo>
                    <a:pt x="48578" y="37703"/>
                    <a:pt x="37703" y="48578"/>
                    <a:pt x="24289" y="48578"/>
                  </a:cubicBezTo>
                  <a:cubicBezTo>
                    <a:pt x="10874" y="48578"/>
                    <a:pt x="0" y="37703"/>
                    <a:pt x="0" y="24289"/>
                  </a:cubicBezTo>
                  <a:cubicBezTo>
                    <a:pt x="0" y="10874"/>
                    <a:pt x="10874" y="0"/>
                    <a:pt x="24289" y="0"/>
                  </a:cubicBezTo>
                  <a:cubicBezTo>
                    <a:pt x="37703" y="0"/>
                    <a:pt x="48578" y="10874"/>
                    <a:pt x="48578" y="2428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99F4F35-9157-9937-2AD0-1A6BE759E20A}"/>
                </a:ext>
              </a:extLst>
            </p:cNvPr>
            <p:cNvSpPr/>
            <p:nvPr/>
          </p:nvSpPr>
          <p:spPr>
            <a:xfrm>
              <a:off x="6135623" y="3406234"/>
              <a:ext cx="48577" cy="48577"/>
            </a:xfrm>
            <a:custGeom>
              <a:avLst/>
              <a:gdLst>
                <a:gd name="connsiteX0" fmla="*/ 48578 w 48577"/>
                <a:gd name="connsiteY0" fmla="*/ 24289 h 48577"/>
                <a:gd name="connsiteX1" fmla="*/ 24289 w 48577"/>
                <a:gd name="connsiteY1" fmla="*/ 48578 h 48577"/>
                <a:gd name="connsiteX2" fmla="*/ 0 w 48577"/>
                <a:gd name="connsiteY2" fmla="*/ 24289 h 48577"/>
                <a:gd name="connsiteX3" fmla="*/ 24289 w 48577"/>
                <a:gd name="connsiteY3" fmla="*/ 0 h 48577"/>
                <a:gd name="connsiteX4" fmla="*/ 48578 w 48577"/>
                <a:gd name="connsiteY4" fmla="*/ 24289 h 4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 h="48577">
                  <a:moveTo>
                    <a:pt x="48578" y="24289"/>
                  </a:moveTo>
                  <a:cubicBezTo>
                    <a:pt x="48578" y="37703"/>
                    <a:pt x="37703" y="48578"/>
                    <a:pt x="24289" y="48578"/>
                  </a:cubicBezTo>
                  <a:cubicBezTo>
                    <a:pt x="10874" y="48578"/>
                    <a:pt x="0" y="37703"/>
                    <a:pt x="0" y="24289"/>
                  </a:cubicBezTo>
                  <a:cubicBezTo>
                    <a:pt x="0" y="10874"/>
                    <a:pt x="10874" y="0"/>
                    <a:pt x="24289" y="0"/>
                  </a:cubicBezTo>
                  <a:cubicBezTo>
                    <a:pt x="37703" y="0"/>
                    <a:pt x="48578" y="10874"/>
                    <a:pt x="48578" y="2428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34C2AA1-911A-7485-7F6D-6EA35488D6F5}"/>
                </a:ext>
              </a:extLst>
            </p:cNvPr>
            <p:cNvSpPr/>
            <p:nvPr/>
          </p:nvSpPr>
          <p:spPr>
            <a:xfrm>
              <a:off x="6198107" y="3502532"/>
              <a:ext cx="48577" cy="48577"/>
            </a:xfrm>
            <a:custGeom>
              <a:avLst/>
              <a:gdLst>
                <a:gd name="connsiteX0" fmla="*/ 48577 w 48577"/>
                <a:gd name="connsiteY0" fmla="*/ 24289 h 48577"/>
                <a:gd name="connsiteX1" fmla="*/ 24289 w 48577"/>
                <a:gd name="connsiteY1" fmla="*/ 48577 h 48577"/>
                <a:gd name="connsiteX2" fmla="*/ 0 w 48577"/>
                <a:gd name="connsiteY2" fmla="*/ 24289 h 48577"/>
                <a:gd name="connsiteX3" fmla="*/ 24289 w 48577"/>
                <a:gd name="connsiteY3" fmla="*/ 0 h 48577"/>
                <a:gd name="connsiteX4" fmla="*/ 48577 w 48577"/>
                <a:gd name="connsiteY4" fmla="*/ 24289 h 4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7" h="48577">
                  <a:moveTo>
                    <a:pt x="48577" y="24289"/>
                  </a:moveTo>
                  <a:cubicBezTo>
                    <a:pt x="48577" y="37703"/>
                    <a:pt x="37703" y="48577"/>
                    <a:pt x="24289" y="48577"/>
                  </a:cubicBezTo>
                  <a:cubicBezTo>
                    <a:pt x="10874" y="48577"/>
                    <a:pt x="0" y="37703"/>
                    <a:pt x="0" y="24289"/>
                  </a:cubicBezTo>
                  <a:cubicBezTo>
                    <a:pt x="0" y="10874"/>
                    <a:pt x="10874" y="0"/>
                    <a:pt x="24289" y="0"/>
                  </a:cubicBezTo>
                  <a:cubicBezTo>
                    <a:pt x="37703" y="0"/>
                    <a:pt x="48577" y="10874"/>
                    <a:pt x="48577" y="24289"/>
                  </a:cubicBezTo>
                  <a:close/>
                </a:path>
              </a:pathLst>
            </a:custGeom>
            <a:grpFill/>
            <a:ln w="9525" cap="flat">
              <a:noFill/>
              <a:prstDash val="solid"/>
              <a:miter/>
            </a:ln>
          </p:spPr>
          <p:txBody>
            <a:bodyPr rtlCol="0" anchor="ctr"/>
            <a:lstStyle/>
            <a:p>
              <a:endParaRPr lang="en-US"/>
            </a:p>
          </p:txBody>
        </p:sp>
      </p:grpSp>
      <p:sp>
        <p:nvSpPr>
          <p:cNvPr id="49" name="Content Placeholder 2">
            <a:extLst>
              <a:ext uri="{FF2B5EF4-FFF2-40B4-BE49-F238E27FC236}">
                <a16:creationId xmlns:a16="http://schemas.microsoft.com/office/drawing/2014/main" id="{E714C66B-4B49-C942-3F8A-D02812E82A55}"/>
              </a:ext>
            </a:extLst>
          </p:cNvPr>
          <p:cNvSpPr txBox="1">
            <a:spLocks/>
          </p:cNvSpPr>
          <p:nvPr/>
        </p:nvSpPr>
        <p:spPr>
          <a:xfrm>
            <a:off x="4060144" y="2431173"/>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Company 1</a:t>
            </a:r>
          </a:p>
        </p:txBody>
      </p:sp>
      <p:sp>
        <p:nvSpPr>
          <p:cNvPr id="50" name="Content Placeholder 2">
            <a:extLst>
              <a:ext uri="{FF2B5EF4-FFF2-40B4-BE49-F238E27FC236}">
                <a16:creationId xmlns:a16="http://schemas.microsoft.com/office/drawing/2014/main" id="{D033ECF2-C674-FF73-477C-9923C7DEF247}"/>
              </a:ext>
            </a:extLst>
          </p:cNvPr>
          <p:cNvSpPr txBox="1">
            <a:spLocks/>
          </p:cNvSpPr>
          <p:nvPr/>
        </p:nvSpPr>
        <p:spPr>
          <a:xfrm>
            <a:off x="8974507" y="3250846"/>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Company 3</a:t>
            </a:r>
          </a:p>
        </p:txBody>
      </p:sp>
      <p:sp>
        <p:nvSpPr>
          <p:cNvPr id="51" name="Content Placeholder 2">
            <a:extLst>
              <a:ext uri="{FF2B5EF4-FFF2-40B4-BE49-F238E27FC236}">
                <a16:creationId xmlns:a16="http://schemas.microsoft.com/office/drawing/2014/main" id="{29175E44-41A6-6EFE-A453-FBEB8DBF81D6}"/>
              </a:ext>
            </a:extLst>
          </p:cNvPr>
          <p:cNvSpPr txBox="1">
            <a:spLocks/>
          </p:cNvSpPr>
          <p:nvPr/>
        </p:nvSpPr>
        <p:spPr>
          <a:xfrm>
            <a:off x="6620952" y="4795473"/>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Company 4</a:t>
            </a:r>
          </a:p>
        </p:txBody>
      </p:sp>
      <p:sp>
        <p:nvSpPr>
          <p:cNvPr id="67" name="Content Placeholder 2">
            <a:extLst>
              <a:ext uri="{FF2B5EF4-FFF2-40B4-BE49-F238E27FC236}">
                <a16:creationId xmlns:a16="http://schemas.microsoft.com/office/drawing/2014/main" id="{298F19A4-F872-085E-8D5C-FA0B9E71D13F}"/>
              </a:ext>
            </a:extLst>
          </p:cNvPr>
          <p:cNvSpPr txBox="1">
            <a:spLocks/>
          </p:cNvSpPr>
          <p:nvPr/>
        </p:nvSpPr>
        <p:spPr>
          <a:xfrm>
            <a:off x="1907329" y="4230572"/>
            <a:ext cx="1535038" cy="311664"/>
          </a:xfrm>
          <a:prstGeom prst="roundRect">
            <a:avLst>
              <a:gd name="adj" fmla="val 50000"/>
            </a:avLst>
          </a:prstGeom>
          <a:solidFill>
            <a:schemeClr val="bg1"/>
          </a:solidFill>
          <a:effectLst>
            <a:outerShdw blurRad="139700" dist="88900" dir="2700000" algn="tl" rotWithShape="0">
              <a:schemeClr val="accent1">
                <a:alpha val="12000"/>
              </a:schemeClr>
            </a:outerShdw>
          </a:effectLst>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solidFill>
                  <a:schemeClr val="tx2"/>
                </a:solidFill>
              </a:rPr>
              <a:t>Company 2</a:t>
            </a:r>
          </a:p>
        </p:txBody>
      </p:sp>
    </p:spTree>
    <p:extLst>
      <p:ext uri="{BB962C8B-B14F-4D97-AF65-F5344CB8AC3E}">
        <p14:creationId xmlns:p14="http://schemas.microsoft.com/office/powerpoint/2010/main" val="3179551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40D4EB7E-D111-F6DD-C025-7D539DC05221}"/>
              </a:ext>
            </a:extLst>
          </p:cNvPr>
          <p:cNvSpPr/>
          <p:nvPr/>
        </p:nvSpPr>
        <p:spPr>
          <a:xfrm>
            <a:off x="-1143686" y="598574"/>
            <a:ext cx="1997141" cy="1997141"/>
          </a:xfrm>
          <a:prstGeom prst="ellipse">
            <a:avLst/>
          </a:prstGeom>
          <a:gradFill flip="none" rotWithShape="1">
            <a:gsLst>
              <a:gs pos="0">
                <a:schemeClr val="accent1">
                  <a:lumMod val="20000"/>
                  <a:lumOff val="80000"/>
                  <a:alpha val="5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03C71B1-C3B8-AC7B-DC3E-830CAFBDFE76}"/>
              </a:ext>
            </a:extLst>
          </p:cNvPr>
          <p:cNvSpPr/>
          <p:nvPr/>
        </p:nvSpPr>
        <p:spPr>
          <a:xfrm>
            <a:off x="1013092" y="4341068"/>
            <a:ext cx="4542197" cy="4542197"/>
          </a:xfrm>
          <a:prstGeom prst="ellipse">
            <a:avLst/>
          </a:prstGeom>
          <a:gradFill flip="none" rotWithShape="1">
            <a:gsLst>
              <a:gs pos="0">
                <a:schemeClr val="accent1">
                  <a:lumMod val="20000"/>
                  <a:lumOff val="80000"/>
                  <a:alpha val="6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59882CE-16FA-363C-31F3-7DD2BC1AD7DE}"/>
              </a:ext>
            </a:extLst>
          </p:cNvPr>
          <p:cNvSpPr/>
          <p:nvPr/>
        </p:nvSpPr>
        <p:spPr>
          <a:xfrm>
            <a:off x="10253187" y="2564925"/>
            <a:ext cx="1359446" cy="3295455"/>
          </a:xfrm>
          <a:prstGeom prst="rect">
            <a:avLst/>
          </a:prstGeom>
          <a:gradFill>
            <a:gsLst>
              <a:gs pos="0">
                <a:schemeClr val="tx2">
                  <a:lumMod val="20000"/>
                  <a:lumOff val="80000"/>
                  <a:alpha val="35000"/>
                </a:scheme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623292-4446-E6D9-7415-CB96C774D191}"/>
              </a:ext>
            </a:extLst>
          </p:cNvPr>
          <p:cNvSpPr/>
          <p:nvPr/>
        </p:nvSpPr>
        <p:spPr>
          <a:xfrm>
            <a:off x="7340596" y="2564925"/>
            <a:ext cx="1359446" cy="3295455"/>
          </a:xfrm>
          <a:prstGeom prst="rect">
            <a:avLst/>
          </a:prstGeom>
          <a:gradFill>
            <a:gsLst>
              <a:gs pos="0">
                <a:schemeClr val="tx2">
                  <a:lumMod val="20000"/>
                  <a:lumOff val="80000"/>
                  <a:alpha val="35000"/>
                </a:schemeClr>
              </a:gs>
              <a:gs pos="100000">
                <a:schemeClr val="accent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72107-3C93-B20C-37C2-AAEAE5D37D65}"/>
              </a:ext>
            </a:extLst>
          </p:cNvPr>
          <p:cNvSpPr>
            <a:spLocks noGrp="1"/>
          </p:cNvSpPr>
          <p:nvPr>
            <p:ph type="title"/>
          </p:nvPr>
        </p:nvSpPr>
        <p:spPr>
          <a:xfrm>
            <a:off x="533400" y="616662"/>
            <a:ext cx="11125200" cy="914400"/>
          </a:xfrm>
        </p:spPr>
        <p:txBody>
          <a:bodyPr/>
          <a:lstStyle/>
          <a:p>
            <a:pPr algn="ctr"/>
            <a:r>
              <a:rPr lang="en-US" dirty="0">
                <a:solidFill>
                  <a:schemeClr val="accent1"/>
                </a:solidFill>
              </a:rPr>
              <a:t>Perceived Value </a:t>
            </a:r>
            <a:r>
              <a:rPr lang="en-US" dirty="0"/>
              <a:t>Comparison</a:t>
            </a:r>
          </a:p>
        </p:txBody>
      </p:sp>
      <p:sp>
        <p:nvSpPr>
          <p:cNvPr id="21" name="Rectangle: Rounded Corners 20">
            <a:extLst>
              <a:ext uri="{FF2B5EF4-FFF2-40B4-BE49-F238E27FC236}">
                <a16:creationId xmlns:a16="http://schemas.microsoft.com/office/drawing/2014/main" id="{EDB76457-7F56-169E-3D26-08F655F52AC1}"/>
              </a:ext>
            </a:extLst>
          </p:cNvPr>
          <p:cNvSpPr/>
          <p:nvPr/>
        </p:nvSpPr>
        <p:spPr>
          <a:xfrm>
            <a:off x="533401" y="1768000"/>
            <a:ext cx="5266488"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Customer value analysis</a:t>
            </a:r>
          </a:p>
        </p:txBody>
      </p:sp>
      <p:sp>
        <p:nvSpPr>
          <p:cNvPr id="23" name="Rectangle: Rounded Corners 22">
            <a:extLst>
              <a:ext uri="{FF2B5EF4-FFF2-40B4-BE49-F238E27FC236}">
                <a16:creationId xmlns:a16="http://schemas.microsoft.com/office/drawing/2014/main" id="{9CD7A8C8-E104-6045-5118-D33D85F50F81}"/>
              </a:ext>
            </a:extLst>
          </p:cNvPr>
          <p:cNvSpPr/>
          <p:nvPr/>
        </p:nvSpPr>
        <p:spPr>
          <a:xfrm>
            <a:off x="5888634" y="1768000"/>
            <a:ext cx="2820075"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Your company</a:t>
            </a:r>
          </a:p>
        </p:txBody>
      </p:sp>
      <p:sp>
        <p:nvSpPr>
          <p:cNvPr id="24" name="Rectangle: Rounded Corners 23">
            <a:extLst>
              <a:ext uri="{FF2B5EF4-FFF2-40B4-BE49-F238E27FC236}">
                <a16:creationId xmlns:a16="http://schemas.microsoft.com/office/drawing/2014/main" id="{CAC23D07-2D52-08B5-8E41-849C5C161FD5}"/>
              </a:ext>
            </a:extLst>
          </p:cNvPr>
          <p:cNvSpPr/>
          <p:nvPr/>
        </p:nvSpPr>
        <p:spPr>
          <a:xfrm>
            <a:off x="8792558" y="1768000"/>
            <a:ext cx="2866042"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With booster option C</a:t>
            </a:r>
          </a:p>
        </p:txBody>
      </p:sp>
      <p:sp>
        <p:nvSpPr>
          <p:cNvPr id="31" name="Rectangle: Rounded Corners 30">
            <a:extLst>
              <a:ext uri="{FF2B5EF4-FFF2-40B4-BE49-F238E27FC236}">
                <a16:creationId xmlns:a16="http://schemas.microsoft.com/office/drawing/2014/main" id="{A7563983-36EC-BD2E-BA99-8AEE4F6BDBFE}"/>
              </a:ext>
            </a:extLst>
          </p:cNvPr>
          <p:cNvSpPr/>
          <p:nvPr/>
        </p:nvSpPr>
        <p:spPr>
          <a:xfrm>
            <a:off x="533400" y="2344073"/>
            <a:ext cx="3636048" cy="448459"/>
          </a:xfrm>
          <a:prstGeom prst="roundRect">
            <a:avLst>
              <a:gd name="adj" fmla="val 50000"/>
            </a:avLst>
          </a:prstGeom>
          <a:solidFill>
            <a:schemeClr val="tx2">
              <a:lumMod val="20000"/>
              <a:lumOff val="80000"/>
            </a:schemeClr>
          </a:soli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2"/>
                </a:solidFill>
                <a:effectLst/>
                <a:uLnTx/>
                <a:uFillTx/>
                <a:latin typeface="Montserrat" panose="00000500000000000000" pitchFamily="50" charset="0"/>
              </a:rPr>
              <a:t>Critical success factor</a:t>
            </a:r>
          </a:p>
        </p:txBody>
      </p:sp>
      <p:sp>
        <p:nvSpPr>
          <p:cNvPr id="46" name="Rectangle: Rounded Corners 45">
            <a:extLst>
              <a:ext uri="{FF2B5EF4-FFF2-40B4-BE49-F238E27FC236}">
                <a16:creationId xmlns:a16="http://schemas.microsoft.com/office/drawing/2014/main" id="{9EB271BB-3E0F-6A0F-9764-B47B2D2ED8E4}"/>
              </a:ext>
            </a:extLst>
          </p:cNvPr>
          <p:cNvSpPr/>
          <p:nvPr/>
        </p:nvSpPr>
        <p:spPr>
          <a:xfrm>
            <a:off x="4259997" y="2344073"/>
            <a:ext cx="1539892" cy="448459"/>
          </a:xfrm>
          <a:prstGeom prst="roundRect">
            <a:avLst>
              <a:gd name="adj" fmla="val 50000"/>
            </a:avLst>
          </a:prstGeom>
          <a:solidFill>
            <a:schemeClr val="tx2">
              <a:lumMod val="20000"/>
              <a:lumOff val="80000"/>
            </a:schemeClr>
          </a:soli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2"/>
                </a:solidFill>
                <a:effectLst/>
                <a:uLnTx/>
                <a:uFillTx/>
                <a:latin typeface="Montserrat" panose="00000500000000000000" pitchFamily="50" charset="0"/>
              </a:rPr>
              <a:t>Weighting</a:t>
            </a:r>
          </a:p>
        </p:txBody>
      </p:sp>
      <p:sp>
        <p:nvSpPr>
          <p:cNvPr id="44" name="Rectangle: Rounded Corners 43">
            <a:extLst>
              <a:ext uri="{FF2B5EF4-FFF2-40B4-BE49-F238E27FC236}">
                <a16:creationId xmlns:a16="http://schemas.microsoft.com/office/drawing/2014/main" id="{3F1FAB95-6067-7AC1-6E6D-ADFA763E22FB}"/>
              </a:ext>
            </a:extLst>
          </p:cNvPr>
          <p:cNvSpPr/>
          <p:nvPr/>
        </p:nvSpPr>
        <p:spPr>
          <a:xfrm>
            <a:off x="5896833" y="2344073"/>
            <a:ext cx="1368113" cy="448459"/>
          </a:xfrm>
          <a:prstGeom prst="roundRect">
            <a:avLst>
              <a:gd name="adj" fmla="val 50000"/>
            </a:avLst>
          </a:prstGeom>
          <a:solidFill>
            <a:schemeClr val="tx2">
              <a:lumMod val="20000"/>
              <a:lumOff val="80000"/>
            </a:schemeClr>
          </a:soli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2"/>
                </a:solidFill>
                <a:effectLst/>
                <a:uLnTx/>
                <a:uFillTx/>
                <a:latin typeface="Montserrat" panose="00000500000000000000" pitchFamily="50" charset="0"/>
              </a:rPr>
              <a:t>Score</a:t>
            </a:r>
          </a:p>
        </p:txBody>
      </p:sp>
      <p:sp>
        <p:nvSpPr>
          <p:cNvPr id="47" name="Rectangle: Rounded Corners 46">
            <a:extLst>
              <a:ext uri="{FF2B5EF4-FFF2-40B4-BE49-F238E27FC236}">
                <a16:creationId xmlns:a16="http://schemas.microsoft.com/office/drawing/2014/main" id="{767FDCEB-B534-319C-2019-2C6B870B9814}"/>
              </a:ext>
            </a:extLst>
          </p:cNvPr>
          <p:cNvSpPr/>
          <p:nvPr/>
        </p:nvSpPr>
        <p:spPr>
          <a:xfrm>
            <a:off x="7340596" y="2344073"/>
            <a:ext cx="1368113" cy="448459"/>
          </a:xfrm>
          <a:prstGeom prst="roundRect">
            <a:avLst>
              <a:gd name="adj" fmla="val 50000"/>
            </a:avLst>
          </a:prstGeom>
          <a:solidFill>
            <a:schemeClr val="tx2">
              <a:lumMod val="20000"/>
              <a:lumOff val="80000"/>
            </a:schemeClr>
          </a:soli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2"/>
                </a:solidFill>
                <a:effectLst/>
                <a:uLnTx/>
                <a:uFillTx/>
                <a:latin typeface="Montserrat" panose="00000500000000000000" pitchFamily="50" charset="0"/>
              </a:rPr>
              <a:t>Total</a:t>
            </a:r>
          </a:p>
        </p:txBody>
      </p:sp>
      <p:sp>
        <p:nvSpPr>
          <p:cNvPr id="48" name="Rectangle: Rounded Corners 47">
            <a:extLst>
              <a:ext uri="{FF2B5EF4-FFF2-40B4-BE49-F238E27FC236}">
                <a16:creationId xmlns:a16="http://schemas.microsoft.com/office/drawing/2014/main" id="{22E28B21-4767-22A8-A0BF-79A5E87409A5}"/>
              </a:ext>
            </a:extLst>
          </p:cNvPr>
          <p:cNvSpPr/>
          <p:nvPr/>
        </p:nvSpPr>
        <p:spPr>
          <a:xfrm>
            <a:off x="8792558" y="2344073"/>
            <a:ext cx="1368113" cy="448459"/>
          </a:xfrm>
          <a:prstGeom prst="roundRect">
            <a:avLst>
              <a:gd name="adj" fmla="val 50000"/>
            </a:avLst>
          </a:prstGeom>
          <a:solidFill>
            <a:schemeClr val="tx2">
              <a:lumMod val="20000"/>
              <a:lumOff val="80000"/>
            </a:schemeClr>
          </a:soli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2"/>
                </a:solidFill>
                <a:effectLst/>
                <a:uLnTx/>
                <a:uFillTx/>
                <a:latin typeface="Montserrat" panose="00000500000000000000" pitchFamily="50" charset="0"/>
              </a:rPr>
              <a:t>Score</a:t>
            </a:r>
          </a:p>
        </p:txBody>
      </p:sp>
      <p:sp>
        <p:nvSpPr>
          <p:cNvPr id="49" name="Rectangle: Rounded Corners 48">
            <a:extLst>
              <a:ext uri="{FF2B5EF4-FFF2-40B4-BE49-F238E27FC236}">
                <a16:creationId xmlns:a16="http://schemas.microsoft.com/office/drawing/2014/main" id="{A32258D0-F820-BBFD-A779-09D96AF5F084}"/>
              </a:ext>
            </a:extLst>
          </p:cNvPr>
          <p:cNvSpPr/>
          <p:nvPr/>
        </p:nvSpPr>
        <p:spPr>
          <a:xfrm>
            <a:off x="10244520" y="2344073"/>
            <a:ext cx="1368113" cy="448459"/>
          </a:xfrm>
          <a:prstGeom prst="roundRect">
            <a:avLst>
              <a:gd name="adj" fmla="val 50000"/>
            </a:avLst>
          </a:prstGeom>
          <a:solidFill>
            <a:schemeClr val="tx2">
              <a:lumMod val="20000"/>
              <a:lumOff val="80000"/>
            </a:schemeClr>
          </a:soli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2"/>
                </a:solidFill>
                <a:effectLst/>
                <a:uLnTx/>
                <a:uFillTx/>
                <a:latin typeface="Montserrat" panose="00000500000000000000" pitchFamily="50" charset="0"/>
              </a:rPr>
              <a:t>Total</a:t>
            </a:r>
          </a:p>
        </p:txBody>
      </p:sp>
      <p:grpSp>
        <p:nvGrpSpPr>
          <p:cNvPr id="3" name="Group 2">
            <a:extLst>
              <a:ext uri="{FF2B5EF4-FFF2-40B4-BE49-F238E27FC236}">
                <a16:creationId xmlns:a16="http://schemas.microsoft.com/office/drawing/2014/main" id="{68B6CF27-2423-948B-E13D-8ED4DD66CCA5}"/>
              </a:ext>
            </a:extLst>
          </p:cNvPr>
          <p:cNvGrpSpPr/>
          <p:nvPr/>
        </p:nvGrpSpPr>
        <p:grpSpPr>
          <a:xfrm>
            <a:off x="533400" y="3045906"/>
            <a:ext cx="3636048" cy="2191960"/>
            <a:chOff x="533400" y="3045906"/>
            <a:chExt cx="3636048" cy="2191960"/>
          </a:xfrm>
        </p:grpSpPr>
        <p:sp>
          <p:nvSpPr>
            <p:cNvPr id="28" name="Content Placeholder 4">
              <a:extLst>
                <a:ext uri="{FF2B5EF4-FFF2-40B4-BE49-F238E27FC236}">
                  <a16:creationId xmlns:a16="http://schemas.microsoft.com/office/drawing/2014/main" id="{9235173E-24C7-44BD-E715-70AEB89800C5}"/>
                </a:ext>
              </a:extLst>
            </p:cNvPr>
            <p:cNvSpPr txBox="1">
              <a:spLocks/>
            </p:cNvSpPr>
            <p:nvPr/>
          </p:nvSpPr>
          <p:spPr>
            <a:xfrm>
              <a:off x="533400" y="3045906"/>
              <a:ext cx="3636048"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ontserrat" panose="00000500000000000000" pitchFamily="50" charset="0"/>
                </a:rPr>
                <a:t>Consistency in service delivery</a:t>
              </a:r>
            </a:p>
          </p:txBody>
        </p:sp>
        <p:sp>
          <p:nvSpPr>
            <p:cNvPr id="55" name="Content Placeholder 4">
              <a:extLst>
                <a:ext uri="{FF2B5EF4-FFF2-40B4-BE49-F238E27FC236}">
                  <a16:creationId xmlns:a16="http://schemas.microsoft.com/office/drawing/2014/main" id="{17D58D8A-6E6B-FEE6-0745-BAF22943E4DC}"/>
                </a:ext>
              </a:extLst>
            </p:cNvPr>
            <p:cNvSpPr txBox="1">
              <a:spLocks/>
            </p:cNvSpPr>
            <p:nvPr/>
          </p:nvSpPr>
          <p:spPr>
            <a:xfrm>
              <a:off x="533400" y="3506850"/>
              <a:ext cx="3636048"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ontserrat" panose="00000500000000000000" pitchFamily="50" charset="0"/>
                </a:rPr>
                <a:t>Methodology</a:t>
              </a:r>
            </a:p>
          </p:txBody>
        </p:sp>
        <p:sp>
          <p:nvSpPr>
            <p:cNvPr id="61" name="Content Placeholder 4">
              <a:extLst>
                <a:ext uri="{FF2B5EF4-FFF2-40B4-BE49-F238E27FC236}">
                  <a16:creationId xmlns:a16="http://schemas.microsoft.com/office/drawing/2014/main" id="{A0E6F1E4-6E42-80C4-06FB-927C2F79B551}"/>
                </a:ext>
              </a:extLst>
            </p:cNvPr>
            <p:cNvSpPr txBox="1">
              <a:spLocks/>
            </p:cNvSpPr>
            <p:nvPr/>
          </p:nvSpPr>
          <p:spPr>
            <a:xfrm>
              <a:off x="533400" y="3963119"/>
              <a:ext cx="3636048"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ontserrat" panose="00000500000000000000" pitchFamily="50" charset="0"/>
                </a:rPr>
                <a:t>Convenience</a:t>
              </a:r>
            </a:p>
          </p:txBody>
        </p:sp>
        <p:sp>
          <p:nvSpPr>
            <p:cNvPr id="67" name="Content Placeholder 4">
              <a:extLst>
                <a:ext uri="{FF2B5EF4-FFF2-40B4-BE49-F238E27FC236}">
                  <a16:creationId xmlns:a16="http://schemas.microsoft.com/office/drawing/2014/main" id="{B2511BD1-2922-4293-1FE3-A820D3F96579}"/>
                </a:ext>
              </a:extLst>
            </p:cNvPr>
            <p:cNvSpPr txBox="1">
              <a:spLocks/>
            </p:cNvSpPr>
            <p:nvPr/>
          </p:nvSpPr>
          <p:spPr>
            <a:xfrm>
              <a:off x="533400" y="4420703"/>
              <a:ext cx="3636048"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ontserrat" panose="00000500000000000000" pitchFamily="50" charset="0"/>
                </a:rPr>
                <a:t>Experience of staff</a:t>
              </a:r>
            </a:p>
          </p:txBody>
        </p:sp>
        <p:sp>
          <p:nvSpPr>
            <p:cNvPr id="73" name="Content Placeholder 4">
              <a:extLst>
                <a:ext uri="{FF2B5EF4-FFF2-40B4-BE49-F238E27FC236}">
                  <a16:creationId xmlns:a16="http://schemas.microsoft.com/office/drawing/2014/main" id="{19F3120E-3944-5518-E0E6-DD04E13D3C3B}"/>
                </a:ext>
              </a:extLst>
            </p:cNvPr>
            <p:cNvSpPr txBox="1">
              <a:spLocks/>
            </p:cNvSpPr>
            <p:nvPr/>
          </p:nvSpPr>
          <p:spPr>
            <a:xfrm>
              <a:off x="533400" y="4877846"/>
              <a:ext cx="3636048"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ontserrat" panose="00000500000000000000" pitchFamily="50" charset="0"/>
                </a:rPr>
                <a:t>Value</a:t>
              </a:r>
            </a:p>
          </p:txBody>
        </p:sp>
      </p:grpSp>
      <p:grpSp>
        <p:nvGrpSpPr>
          <p:cNvPr id="4" name="Group 3">
            <a:extLst>
              <a:ext uri="{FF2B5EF4-FFF2-40B4-BE49-F238E27FC236}">
                <a16:creationId xmlns:a16="http://schemas.microsoft.com/office/drawing/2014/main" id="{29D1CA69-8F56-C7BB-B8A4-79E42A7A1F1A}"/>
              </a:ext>
            </a:extLst>
          </p:cNvPr>
          <p:cNvGrpSpPr/>
          <p:nvPr/>
        </p:nvGrpSpPr>
        <p:grpSpPr>
          <a:xfrm>
            <a:off x="4259997" y="3045906"/>
            <a:ext cx="7352636" cy="2191960"/>
            <a:chOff x="4259997" y="3045906"/>
            <a:chExt cx="7352636" cy="2191960"/>
          </a:xfrm>
        </p:grpSpPr>
        <p:sp>
          <p:nvSpPr>
            <p:cNvPr id="50" name="Content Placeholder 4">
              <a:extLst>
                <a:ext uri="{FF2B5EF4-FFF2-40B4-BE49-F238E27FC236}">
                  <a16:creationId xmlns:a16="http://schemas.microsoft.com/office/drawing/2014/main" id="{3A305DDC-0D27-0022-9531-44C3CE1099E2}"/>
                </a:ext>
              </a:extLst>
            </p:cNvPr>
            <p:cNvSpPr txBox="1">
              <a:spLocks/>
            </p:cNvSpPr>
            <p:nvPr/>
          </p:nvSpPr>
          <p:spPr>
            <a:xfrm>
              <a:off x="4259997" y="3045906"/>
              <a:ext cx="1539892"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100</a:t>
              </a:r>
            </a:p>
          </p:txBody>
        </p:sp>
        <p:sp>
          <p:nvSpPr>
            <p:cNvPr id="51" name="Content Placeholder 4">
              <a:extLst>
                <a:ext uri="{FF2B5EF4-FFF2-40B4-BE49-F238E27FC236}">
                  <a16:creationId xmlns:a16="http://schemas.microsoft.com/office/drawing/2014/main" id="{EB75E174-3286-1E8E-80A2-2C3DE72FA771}"/>
                </a:ext>
              </a:extLst>
            </p:cNvPr>
            <p:cNvSpPr txBox="1">
              <a:spLocks/>
            </p:cNvSpPr>
            <p:nvPr/>
          </p:nvSpPr>
          <p:spPr>
            <a:xfrm>
              <a:off x="5905500" y="3045906"/>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10</a:t>
              </a:r>
            </a:p>
          </p:txBody>
        </p:sp>
        <p:sp>
          <p:nvSpPr>
            <p:cNvPr id="52" name="Content Placeholder 4">
              <a:extLst>
                <a:ext uri="{FF2B5EF4-FFF2-40B4-BE49-F238E27FC236}">
                  <a16:creationId xmlns:a16="http://schemas.microsoft.com/office/drawing/2014/main" id="{F5F47A0D-FF04-2FB9-1335-BC2AE1F9F4DE}"/>
                </a:ext>
              </a:extLst>
            </p:cNvPr>
            <p:cNvSpPr txBox="1">
              <a:spLocks/>
            </p:cNvSpPr>
            <p:nvPr/>
          </p:nvSpPr>
          <p:spPr>
            <a:xfrm>
              <a:off x="7349263" y="3045906"/>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1000</a:t>
              </a:r>
            </a:p>
          </p:txBody>
        </p:sp>
        <p:sp>
          <p:nvSpPr>
            <p:cNvPr id="53" name="Content Placeholder 4">
              <a:extLst>
                <a:ext uri="{FF2B5EF4-FFF2-40B4-BE49-F238E27FC236}">
                  <a16:creationId xmlns:a16="http://schemas.microsoft.com/office/drawing/2014/main" id="{DB1B9F3B-5964-38A5-7EC8-A13241977EF0}"/>
                </a:ext>
              </a:extLst>
            </p:cNvPr>
            <p:cNvSpPr txBox="1">
              <a:spLocks/>
            </p:cNvSpPr>
            <p:nvPr/>
          </p:nvSpPr>
          <p:spPr>
            <a:xfrm>
              <a:off x="8801225" y="3045906"/>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9</a:t>
              </a:r>
            </a:p>
          </p:txBody>
        </p:sp>
        <p:sp>
          <p:nvSpPr>
            <p:cNvPr id="54" name="Content Placeholder 4">
              <a:extLst>
                <a:ext uri="{FF2B5EF4-FFF2-40B4-BE49-F238E27FC236}">
                  <a16:creationId xmlns:a16="http://schemas.microsoft.com/office/drawing/2014/main" id="{0EB740FB-8ED8-9DEE-9BFB-557F1E3FE01E}"/>
                </a:ext>
              </a:extLst>
            </p:cNvPr>
            <p:cNvSpPr txBox="1">
              <a:spLocks/>
            </p:cNvSpPr>
            <p:nvPr/>
          </p:nvSpPr>
          <p:spPr>
            <a:xfrm>
              <a:off x="10253187" y="3045906"/>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900</a:t>
              </a:r>
            </a:p>
          </p:txBody>
        </p:sp>
        <p:sp>
          <p:nvSpPr>
            <p:cNvPr id="56" name="Content Placeholder 4">
              <a:extLst>
                <a:ext uri="{FF2B5EF4-FFF2-40B4-BE49-F238E27FC236}">
                  <a16:creationId xmlns:a16="http://schemas.microsoft.com/office/drawing/2014/main" id="{E728515A-5BDC-0434-D690-94C4E7C98BDB}"/>
                </a:ext>
              </a:extLst>
            </p:cNvPr>
            <p:cNvSpPr txBox="1">
              <a:spLocks/>
            </p:cNvSpPr>
            <p:nvPr/>
          </p:nvSpPr>
          <p:spPr>
            <a:xfrm>
              <a:off x="4259997" y="3506850"/>
              <a:ext cx="1539892"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75</a:t>
              </a:r>
            </a:p>
          </p:txBody>
        </p:sp>
        <p:sp>
          <p:nvSpPr>
            <p:cNvPr id="57" name="Content Placeholder 4">
              <a:extLst>
                <a:ext uri="{FF2B5EF4-FFF2-40B4-BE49-F238E27FC236}">
                  <a16:creationId xmlns:a16="http://schemas.microsoft.com/office/drawing/2014/main" id="{51363E10-ED89-DCA6-61D0-A391B7708E3F}"/>
                </a:ext>
              </a:extLst>
            </p:cNvPr>
            <p:cNvSpPr txBox="1">
              <a:spLocks/>
            </p:cNvSpPr>
            <p:nvPr/>
          </p:nvSpPr>
          <p:spPr>
            <a:xfrm>
              <a:off x="5905500" y="3506850"/>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9</a:t>
              </a:r>
            </a:p>
          </p:txBody>
        </p:sp>
        <p:sp>
          <p:nvSpPr>
            <p:cNvPr id="58" name="Content Placeholder 4">
              <a:extLst>
                <a:ext uri="{FF2B5EF4-FFF2-40B4-BE49-F238E27FC236}">
                  <a16:creationId xmlns:a16="http://schemas.microsoft.com/office/drawing/2014/main" id="{A3BFC6CD-84BD-EC9E-985A-19120FCFB1F0}"/>
                </a:ext>
              </a:extLst>
            </p:cNvPr>
            <p:cNvSpPr txBox="1">
              <a:spLocks/>
            </p:cNvSpPr>
            <p:nvPr/>
          </p:nvSpPr>
          <p:spPr>
            <a:xfrm>
              <a:off x="7349263" y="3506850"/>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675</a:t>
              </a:r>
            </a:p>
          </p:txBody>
        </p:sp>
        <p:sp>
          <p:nvSpPr>
            <p:cNvPr id="59" name="Content Placeholder 4">
              <a:extLst>
                <a:ext uri="{FF2B5EF4-FFF2-40B4-BE49-F238E27FC236}">
                  <a16:creationId xmlns:a16="http://schemas.microsoft.com/office/drawing/2014/main" id="{229A9028-945F-6A58-A3A5-EA831DD7AA3C}"/>
                </a:ext>
              </a:extLst>
            </p:cNvPr>
            <p:cNvSpPr txBox="1">
              <a:spLocks/>
            </p:cNvSpPr>
            <p:nvPr/>
          </p:nvSpPr>
          <p:spPr>
            <a:xfrm>
              <a:off x="8801225" y="3506850"/>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7</a:t>
              </a:r>
            </a:p>
          </p:txBody>
        </p:sp>
        <p:sp>
          <p:nvSpPr>
            <p:cNvPr id="60" name="Content Placeholder 4">
              <a:extLst>
                <a:ext uri="{FF2B5EF4-FFF2-40B4-BE49-F238E27FC236}">
                  <a16:creationId xmlns:a16="http://schemas.microsoft.com/office/drawing/2014/main" id="{74D35FC7-06D3-FF51-3104-0B30761FE063}"/>
                </a:ext>
              </a:extLst>
            </p:cNvPr>
            <p:cNvSpPr txBox="1">
              <a:spLocks/>
            </p:cNvSpPr>
            <p:nvPr/>
          </p:nvSpPr>
          <p:spPr>
            <a:xfrm>
              <a:off x="10253187" y="3506850"/>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525</a:t>
              </a:r>
            </a:p>
          </p:txBody>
        </p:sp>
        <p:sp>
          <p:nvSpPr>
            <p:cNvPr id="62" name="Content Placeholder 4">
              <a:extLst>
                <a:ext uri="{FF2B5EF4-FFF2-40B4-BE49-F238E27FC236}">
                  <a16:creationId xmlns:a16="http://schemas.microsoft.com/office/drawing/2014/main" id="{1633E921-2F34-2DAE-3A0B-1126D47684DF}"/>
                </a:ext>
              </a:extLst>
            </p:cNvPr>
            <p:cNvSpPr txBox="1">
              <a:spLocks/>
            </p:cNvSpPr>
            <p:nvPr/>
          </p:nvSpPr>
          <p:spPr>
            <a:xfrm>
              <a:off x="4259997" y="3963119"/>
              <a:ext cx="1539892"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50</a:t>
              </a:r>
            </a:p>
          </p:txBody>
        </p:sp>
        <p:sp>
          <p:nvSpPr>
            <p:cNvPr id="63" name="Content Placeholder 4">
              <a:extLst>
                <a:ext uri="{FF2B5EF4-FFF2-40B4-BE49-F238E27FC236}">
                  <a16:creationId xmlns:a16="http://schemas.microsoft.com/office/drawing/2014/main" id="{6A443F54-B7B5-5E56-17A3-81BDBCC5B2F3}"/>
                </a:ext>
              </a:extLst>
            </p:cNvPr>
            <p:cNvSpPr txBox="1">
              <a:spLocks/>
            </p:cNvSpPr>
            <p:nvPr/>
          </p:nvSpPr>
          <p:spPr>
            <a:xfrm>
              <a:off x="5905500" y="3963119"/>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8</a:t>
              </a:r>
            </a:p>
          </p:txBody>
        </p:sp>
        <p:sp>
          <p:nvSpPr>
            <p:cNvPr id="64" name="Content Placeholder 4">
              <a:extLst>
                <a:ext uri="{FF2B5EF4-FFF2-40B4-BE49-F238E27FC236}">
                  <a16:creationId xmlns:a16="http://schemas.microsoft.com/office/drawing/2014/main" id="{B8BB2710-6119-E957-4B40-2AD19AE80CEB}"/>
                </a:ext>
              </a:extLst>
            </p:cNvPr>
            <p:cNvSpPr txBox="1">
              <a:spLocks/>
            </p:cNvSpPr>
            <p:nvPr/>
          </p:nvSpPr>
          <p:spPr>
            <a:xfrm>
              <a:off x="7349263" y="3963119"/>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400</a:t>
              </a:r>
            </a:p>
          </p:txBody>
        </p:sp>
        <p:sp>
          <p:nvSpPr>
            <p:cNvPr id="65" name="Content Placeholder 4">
              <a:extLst>
                <a:ext uri="{FF2B5EF4-FFF2-40B4-BE49-F238E27FC236}">
                  <a16:creationId xmlns:a16="http://schemas.microsoft.com/office/drawing/2014/main" id="{DE9600A5-39A8-91C2-396A-E7E357E054CE}"/>
                </a:ext>
              </a:extLst>
            </p:cNvPr>
            <p:cNvSpPr txBox="1">
              <a:spLocks/>
            </p:cNvSpPr>
            <p:nvPr/>
          </p:nvSpPr>
          <p:spPr>
            <a:xfrm>
              <a:off x="8801225" y="3963119"/>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5</a:t>
              </a:r>
            </a:p>
          </p:txBody>
        </p:sp>
        <p:sp>
          <p:nvSpPr>
            <p:cNvPr id="66" name="Content Placeholder 4">
              <a:extLst>
                <a:ext uri="{FF2B5EF4-FFF2-40B4-BE49-F238E27FC236}">
                  <a16:creationId xmlns:a16="http://schemas.microsoft.com/office/drawing/2014/main" id="{C3D705DE-6536-AB8B-96D2-622BAE646FE2}"/>
                </a:ext>
              </a:extLst>
            </p:cNvPr>
            <p:cNvSpPr txBox="1">
              <a:spLocks/>
            </p:cNvSpPr>
            <p:nvPr/>
          </p:nvSpPr>
          <p:spPr>
            <a:xfrm>
              <a:off x="10253187" y="3963119"/>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250</a:t>
              </a:r>
            </a:p>
          </p:txBody>
        </p:sp>
        <p:sp>
          <p:nvSpPr>
            <p:cNvPr id="68" name="Content Placeholder 4">
              <a:extLst>
                <a:ext uri="{FF2B5EF4-FFF2-40B4-BE49-F238E27FC236}">
                  <a16:creationId xmlns:a16="http://schemas.microsoft.com/office/drawing/2014/main" id="{48EA6147-6225-107B-78BE-EBDA4DB20674}"/>
                </a:ext>
              </a:extLst>
            </p:cNvPr>
            <p:cNvSpPr txBox="1">
              <a:spLocks/>
            </p:cNvSpPr>
            <p:nvPr/>
          </p:nvSpPr>
          <p:spPr>
            <a:xfrm>
              <a:off x="4259997" y="4420703"/>
              <a:ext cx="1539892"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25</a:t>
              </a:r>
            </a:p>
          </p:txBody>
        </p:sp>
        <p:sp>
          <p:nvSpPr>
            <p:cNvPr id="69" name="Content Placeholder 4">
              <a:extLst>
                <a:ext uri="{FF2B5EF4-FFF2-40B4-BE49-F238E27FC236}">
                  <a16:creationId xmlns:a16="http://schemas.microsoft.com/office/drawing/2014/main" id="{E371EBA8-5805-2093-0674-A0EC55401431}"/>
                </a:ext>
              </a:extLst>
            </p:cNvPr>
            <p:cNvSpPr txBox="1">
              <a:spLocks/>
            </p:cNvSpPr>
            <p:nvPr/>
          </p:nvSpPr>
          <p:spPr>
            <a:xfrm>
              <a:off x="5905500" y="4420703"/>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7</a:t>
              </a:r>
            </a:p>
          </p:txBody>
        </p:sp>
        <p:sp>
          <p:nvSpPr>
            <p:cNvPr id="70" name="Content Placeholder 4">
              <a:extLst>
                <a:ext uri="{FF2B5EF4-FFF2-40B4-BE49-F238E27FC236}">
                  <a16:creationId xmlns:a16="http://schemas.microsoft.com/office/drawing/2014/main" id="{CD5237B6-21A1-96C6-8005-2C7FCA0B829C}"/>
                </a:ext>
              </a:extLst>
            </p:cNvPr>
            <p:cNvSpPr txBox="1">
              <a:spLocks/>
            </p:cNvSpPr>
            <p:nvPr/>
          </p:nvSpPr>
          <p:spPr>
            <a:xfrm>
              <a:off x="7349263" y="4420703"/>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175</a:t>
              </a:r>
            </a:p>
          </p:txBody>
        </p:sp>
        <p:sp>
          <p:nvSpPr>
            <p:cNvPr id="71" name="Content Placeholder 4">
              <a:extLst>
                <a:ext uri="{FF2B5EF4-FFF2-40B4-BE49-F238E27FC236}">
                  <a16:creationId xmlns:a16="http://schemas.microsoft.com/office/drawing/2014/main" id="{3287B791-8361-7662-02A4-DF5D80688072}"/>
                </a:ext>
              </a:extLst>
            </p:cNvPr>
            <p:cNvSpPr txBox="1">
              <a:spLocks/>
            </p:cNvSpPr>
            <p:nvPr/>
          </p:nvSpPr>
          <p:spPr>
            <a:xfrm>
              <a:off x="8801225" y="4420703"/>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6</a:t>
              </a:r>
            </a:p>
          </p:txBody>
        </p:sp>
        <p:sp>
          <p:nvSpPr>
            <p:cNvPr id="72" name="Content Placeholder 4">
              <a:extLst>
                <a:ext uri="{FF2B5EF4-FFF2-40B4-BE49-F238E27FC236}">
                  <a16:creationId xmlns:a16="http://schemas.microsoft.com/office/drawing/2014/main" id="{824B445D-C2AA-FB41-A1E1-21703F2B34E0}"/>
                </a:ext>
              </a:extLst>
            </p:cNvPr>
            <p:cNvSpPr txBox="1">
              <a:spLocks/>
            </p:cNvSpPr>
            <p:nvPr/>
          </p:nvSpPr>
          <p:spPr>
            <a:xfrm>
              <a:off x="10253187" y="4420703"/>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150</a:t>
              </a:r>
            </a:p>
          </p:txBody>
        </p:sp>
        <p:sp>
          <p:nvSpPr>
            <p:cNvPr id="74" name="Content Placeholder 4">
              <a:extLst>
                <a:ext uri="{FF2B5EF4-FFF2-40B4-BE49-F238E27FC236}">
                  <a16:creationId xmlns:a16="http://schemas.microsoft.com/office/drawing/2014/main" id="{A9057308-2D2A-24B0-21CD-9D782B741BB9}"/>
                </a:ext>
              </a:extLst>
            </p:cNvPr>
            <p:cNvSpPr txBox="1">
              <a:spLocks/>
            </p:cNvSpPr>
            <p:nvPr/>
          </p:nvSpPr>
          <p:spPr>
            <a:xfrm>
              <a:off x="4259997" y="4877846"/>
              <a:ext cx="1539892"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5</a:t>
              </a:r>
            </a:p>
          </p:txBody>
        </p:sp>
        <p:sp>
          <p:nvSpPr>
            <p:cNvPr id="75" name="Content Placeholder 4">
              <a:extLst>
                <a:ext uri="{FF2B5EF4-FFF2-40B4-BE49-F238E27FC236}">
                  <a16:creationId xmlns:a16="http://schemas.microsoft.com/office/drawing/2014/main" id="{DE5F4747-12AA-0E28-B7B4-1B259BEE9125}"/>
                </a:ext>
              </a:extLst>
            </p:cNvPr>
            <p:cNvSpPr txBox="1">
              <a:spLocks/>
            </p:cNvSpPr>
            <p:nvPr/>
          </p:nvSpPr>
          <p:spPr>
            <a:xfrm>
              <a:off x="5905500" y="4877846"/>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5</a:t>
              </a:r>
            </a:p>
          </p:txBody>
        </p:sp>
        <p:sp>
          <p:nvSpPr>
            <p:cNvPr id="76" name="Content Placeholder 4">
              <a:extLst>
                <a:ext uri="{FF2B5EF4-FFF2-40B4-BE49-F238E27FC236}">
                  <a16:creationId xmlns:a16="http://schemas.microsoft.com/office/drawing/2014/main" id="{8A3838BE-9F00-11B6-6366-BEFDA3EF2ECC}"/>
                </a:ext>
              </a:extLst>
            </p:cNvPr>
            <p:cNvSpPr txBox="1">
              <a:spLocks/>
            </p:cNvSpPr>
            <p:nvPr/>
          </p:nvSpPr>
          <p:spPr>
            <a:xfrm>
              <a:off x="7349263" y="4877846"/>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30</a:t>
              </a:r>
            </a:p>
          </p:txBody>
        </p:sp>
        <p:sp>
          <p:nvSpPr>
            <p:cNvPr id="77" name="Content Placeholder 4">
              <a:extLst>
                <a:ext uri="{FF2B5EF4-FFF2-40B4-BE49-F238E27FC236}">
                  <a16:creationId xmlns:a16="http://schemas.microsoft.com/office/drawing/2014/main" id="{BD40CDEC-8864-4909-47AD-6179D20E7352}"/>
                </a:ext>
              </a:extLst>
            </p:cNvPr>
            <p:cNvSpPr txBox="1">
              <a:spLocks/>
            </p:cNvSpPr>
            <p:nvPr/>
          </p:nvSpPr>
          <p:spPr>
            <a:xfrm>
              <a:off x="8801225" y="4877846"/>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6</a:t>
              </a:r>
            </a:p>
          </p:txBody>
        </p:sp>
        <p:sp>
          <p:nvSpPr>
            <p:cNvPr id="78" name="Content Placeholder 4">
              <a:extLst>
                <a:ext uri="{FF2B5EF4-FFF2-40B4-BE49-F238E27FC236}">
                  <a16:creationId xmlns:a16="http://schemas.microsoft.com/office/drawing/2014/main" id="{2D5E15EF-2401-570D-3449-9F2C89BBE8C3}"/>
                </a:ext>
              </a:extLst>
            </p:cNvPr>
            <p:cNvSpPr txBox="1">
              <a:spLocks/>
            </p:cNvSpPr>
            <p:nvPr/>
          </p:nvSpPr>
          <p:spPr>
            <a:xfrm>
              <a:off x="10253187" y="4877846"/>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lumMod val="60000"/>
                      <a:lumOff val="40000"/>
                    </a:schemeClr>
                  </a:solidFill>
                  <a:latin typeface="Montserrat" panose="00000500000000000000" pitchFamily="50" charset="0"/>
                </a:rPr>
                <a:t>30</a:t>
              </a:r>
            </a:p>
          </p:txBody>
        </p:sp>
      </p:grpSp>
      <p:sp>
        <p:nvSpPr>
          <p:cNvPr id="79" name="Content Placeholder 4">
            <a:extLst>
              <a:ext uri="{FF2B5EF4-FFF2-40B4-BE49-F238E27FC236}">
                <a16:creationId xmlns:a16="http://schemas.microsoft.com/office/drawing/2014/main" id="{63D693B5-1C66-5405-6E5E-76E3E08C7A73}"/>
              </a:ext>
            </a:extLst>
          </p:cNvPr>
          <p:cNvSpPr txBox="1">
            <a:spLocks/>
          </p:cNvSpPr>
          <p:nvPr/>
        </p:nvSpPr>
        <p:spPr>
          <a:xfrm>
            <a:off x="533400" y="5334789"/>
            <a:ext cx="3636048"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latin typeface="Montserrat" panose="00000500000000000000" pitchFamily="50" charset="0"/>
              </a:rPr>
              <a:t>Total</a:t>
            </a:r>
          </a:p>
        </p:txBody>
      </p:sp>
      <p:sp>
        <p:nvSpPr>
          <p:cNvPr id="82" name="Content Placeholder 4">
            <a:extLst>
              <a:ext uri="{FF2B5EF4-FFF2-40B4-BE49-F238E27FC236}">
                <a16:creationId xmlns:a16="http://schemas.microsoft.com/office/drawing/2014/main" id="{1A1FF4A7-8D67-97FC-689F-F8062D640F32}"/>
              </a:ext>
            </a:extLst>
          </p:cNvPr>
          <p:cNvSpPr txBox="1">
            <a:spLocks/>
          </p:cNvSpPr>
          <p:nvPr/>
        </p:nvSpPr>
        <p:spPr>
          <a:xfrm>
            <a:off x="7349263" y="5334789"/>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1"/>
                </a:solidFill>
                <a:latin typeface="Montserrat ExtraBold" panose="00000900000000000000" pitchFamily="50" charset="0"/>
              </a:rPr>
              <a:t>2280</a:t>
            </a:r>
          </a:p>
        </p:txBody>
      </p:sp>
      <p:sp>
        <p:nvSpPr>
          <p:cNvPr id="84" name="Content Placeholder 4">
            <a:extLst>
              <a:ext uri="{FF2B5EF4-FFF2-40B4-BE49-F238E27FC236}">
                <a16:creationId xmlns:a16="http://schemas.microsoft.com/office/drawing/2014/main" id="{D915E2D7-AB42-93A3-1CA0-2D7B9F3A69BE}"/>
              </a:ext>
            </a:extLst>
          </p:cNvPr>
          <p:cNvSpPr txBox="1">
            <a:spLocks/>
          </p:cNvSpPr>
          <p:nvPr/>
        </p:nvSpPr>
        <p:spPr>
          <a:xfrm>
            <a:off x="10253187" y="5334789"/>
            <a:ext cx="1359446" cy="360020"/>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accent1"/>
                </a:solidFill>
                <a:latin typeface="Montserrat ExtraBold" panose="00000900000000000000" pitchFamily="50" charset="0"/>
              </a:rPr>
              <a:t>1855</a:t>
            </a:r>
          </a:p>
        </p:txBody>
      </p:sp>
    </p:spTree>
    <p:extLst>
      <p:ext uri="{BB962C8B-B14F-4D97-AF65-F5344CB8AC3E}">
        <p14:creationId xmlns:p14="http://schemas.microsoft.com/office/powerpoint/2010/main" val="52627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55" presetClass="entr" presetSubtype="0" fill="hold" grpId="0" nodeType="withEffect">
                                  <p:stCondLst>
                                    <p:cond delay="1000"/>
                                  </p:stCondLst>
                                  <p:childTnLst>
                                    <p:set>
                                      <p:cBhvr>
                                        <p:cTn id="21" dur="1" fill="hold">
                                          <p:stCondLst>
                                            <p:cond delay="0"/>
                                          </p:stCondLst>
                                        </p:cTn>
                                        <p:tgtEl>
                                          <p:spTgt spid="31"/>
                                        </p:tgtEl>
                                        <p:attrNameLst>
                                          <p:attrName>style.visibility</p:attrName>
                                        </p:attrNameLst>
                                      </p:cBhvr>
                                      <p:to>
                                        <p:strVal val="visible"/>
                                      </p:to>
                                    </p:set>
                                    <p:anim calcmode="lin" valueType="num">
                                      <p:cBhvr>
                                        <p:cTn id="22" dur="1000" fill="hold"/>
                                        <p:tgtEl>
                                          <p:spTgt spid="31"/>
                                        </p:tgtEl>
                                        <p:attrNameLst>
                                          <p:attrName>ppt_w</p:attrName>
                                        </p:attrNameLst>
                                      </p:cBhvr>
                                      <p:tavLst>
                                        <p:tav tm="0">
                                          <p:val>
                                            <p:strVal val="#ppt_w*0.70"/>
                                          </p:val>
                                        </p:tav>
                                        <p:tav tm="100000">
                                          <p:val>
                                            <p:strVal val="#ppt_w"/>
                                          </p:val>
                                        </p:tav>
                                      </p:tavLst>
                                    </p:anim>
                                    <p:anim calcmode="lin" valueType="num">
                                      <p:cBhvr>
                                        <p:cTn id="23" dur="1000" fill="hold"/>
                                        <p:tgtEl>
                                          <p:spTgt spid="31"/>
                                        </p:tgtEl>
                                        <p:attrNameLst>
                                          <p:attrName>ppt_h</p:attrName>
                                        </p:attrNameLst>
                                      </p:cBhvr>
                                      <p:tavLst>
                                        <p:tav tm="0">
                                          <p:val>
                                            <p:strVal val="#ppt_h"/>
                                          </p:val>
                                        </p:tav>
                                        <p:tav tm="100000">
                                          <p:val>
                                            <p:strVal val="#ppt_h"/>
                                          </p:val>
                                        </p:tav>
                                      </p:tavLst>
                                    </p:anim>
                                    <p:animEffect transition="in" filter="fade">
                                      <p:cBhvr>
                                        <p:cTn id="24" dur="1000"/>
                                        <p:tgtEl>
                                          <p:spTgt spid="31"/>
                                        </p:tgtEl>
                                      </p:cBhvr>
                                    </p:animEffect>
                                  </p:childTnLst>
                                </p:cTn>
                              </p:par>
                              <p:par>
                                <p:cTn id="25" presetID="55" presetClass="entr" presetSubtype="0" fill="hold" grpId="0" nodeType="withEffect">
                                  <p:stCondLst>
                                    <p:cond delay="1000"/>
                                  </p:stCondLst>
                                  <p:childTnLst>
                                    <p:set>
                                      <p:cBhvr>
                                        <p:cTn id="26" dur="1" fill="hold">
                                          <p:stCondLst>
                                            <p:cond delay="0"/>
                                          </p:stCondLst>
                                        </p:cTn>
                                        <p:tgtEl>
                                          <p:spTgt spid="46"/>
                                        </p:tgtEl>
                                        <p:attrNameLst>
                                          <p:attrName>style.visibility</p:attrName>
                                        </p:attrNameLst>
                                      </p:cBhvr>
                                      <p:to>
                                        <p:strVal val="visible"/>
                                      </p:to>
                                    </p:set>
                                    <p:anim calcmode="lin" valueType="num">
                                      <p:cBhvr>
                                        <p:cTn id="27" dur="1000" fill="hold"/>
                                        <p:tgtEl>
                                          <p:spTgt spid="46"/>
                                        </p:tgtEl>
                                        <p:attrNameLst>
                                          <p:attrName>ppt_w</p:attrName>
                                        </p:attrNameLst>
                                      </p:cBhvr>
                                      <p:tavLst>
                                        <p:tav tm="0">
                                          <p:val>
                                            <p:strVal val="#ppt_w*0.70"/>
                                          </p:val>
                                        </p:tav>
                                        <p:tav tm="100000">
                                          <p:val>
                                            <p:strVal val="#ppt_w"/>
                                          </p:val>
                                        </p:tav>
                                      </p:tavLst>
                                    </p:anim>
                                    <p:anim calcmode="lin" valueType="num">
                                      <p:cBhvr>
                                        <p:cTn id="28" dur="1000" fill="hold"/>
                                        <p:tgtEl>
                                          <p:spTgt spid="46"/>
                                        </p:tgtEl>
                                        <p:attrNameLst>
                                          <p:attrName>ppt_h</p:attrName>
                                        </p:attrNameLst>
                                      </p:cBhvr>
                                      <p:tavLst>
                                        <p:tav tm="0">
                                          <p:val>
                                            <p:strVal val="#ppt_h"/>
                                          </p:val>
                                        </p:tav>
                                        <p:tav tm="100000">
                                          <p:val>
                                            <p:strVal val="#ppt_h"/>
                                          </p:val>
                                        </p:tav>
                                      </p:tavLst>
                                    </p:anim>
                                    <p:animEffect transition="in" filter="fade">
                                      <p:cBhvr>
                                        <p:cTn id="29" dur="1000"/>
                                        <p:tgtEl>
                                          <p:spTgt spid="46"/>
                                        </p:tgtEl>
                                      </p:cBhvr>
                                    </p:animEffect>
                                  </p:childTnLst>
                                </p:cTn>
                              </p:par>
                              <p:par>
                                <p:cTn id="30" presetID="55" presetClass="entr" presetSubtype="0" fill="hold" grpId="0" nodeType="withEffect">
                                  <p:stCondLst>
                                    <p:cond delay="1000"/>
                                  </p:stCondLst>
                                  <p:childTnLst>
                                    <p:set>
                                      <p:cBhvr>
                                        <p:cTn id="31" dur="1" fill="hold">
                                          <p:stCondLst>
                                            <p:cond delay="0"/>
                                          </p:stCondLst>
                                        </p:cTn>
                                        <p:tgtEl>
                                          <p:spTgt spid="44"/>
                                        </p:tgtEl>
                                        <p:attrNameLst>
                                          <p:attrName>style.visibility</p:attrName>
                                        </p:attrNameLst>
                                      </p:cBhvr>
                                      <p:to>
                                        <p:strVal val="visible"/>
                                      </p:to>
                                    </p:set>
                                    <p:anim calcmode="lin" valueType="num">
                                      <p:cBhvr>
                                        <p:cTn id="32" dur="1000" fill="hold"/>
                                        <p:tgtEl>
                                          <p:spTgt spid="44"/>
                                        </p:tgtEl>
                                        <p:attrNameLst>
                                          <p:attrName>ppt_w</p:attrName>
                                        </p:attrNameLst>
                                      </p:cBhvr>
                                      <p:tavLst>
                                        <p:tav tm="0">
                                          <p:val>
                                            <p:strVal val="#ppt_w*0.70"/>
                                          </p:val>
                                        </p:tav>
                                        <p:tav tm="100000">
                                          <p:val>
                                            <p:strVal val="#ppt_w"/>
                                          </p:val>
                                        </p:tav>
                                      </p:tavLst>
                                    </p:anim>
                                    <p:anim calcmode="lin" valueType="num">
                                      <p:cBhvr>
                                        <p:cTn id="33" dur="1000" fill="hold"/>
                                        <p:tgtEl>
                                          <p:spTgt spid="44"/>
                                        </p:tgtEl>
                                        <p:attrNameLst>
                                          <p:attrName>ppt_h</p:attrName>
                                        </p:attrNameLst>
                                      </p:cBhvr>
                                      <p:tavLst>
                                        <p:tav tm="0">
                                          <p:val>
                                            <p:strVal val="#ppt_h"/>
                                          </p:val>
                                        </p:tav>
                                        <p:tav tm="100000">
                                          <p:val>
                                            <p:strVal val="#ppt_h"/>
                                          </p:val>
                                        </p:tav>
                                      </p:tavLst>
                                    </p:anim>
                                    <p:animEffect transition="in" filter="fade">
                                      <p:cBhvr>
                                        <p:cTn id="34" dur="1000"/>
                                        <p:tgtEl>
                                          <p:spTgt spid="44"/>
                                        </p:tgtEl>
                                      </p:cBhvr>
                                    </p:animEffect>
                                  </p:childTnLst>
                                </p:cTn>
                              </p:par>
                              <p:par>
                                <p:cTn id="35" presetID="55" presetClass="entr" presetSubtype="0" fill="hold" grpId="0" nodeType="withEffect">
                                  <p:stCondLst>
                                    <p:cond delay="1000"/>
                                  </p:stCondLst>
                                  <p:childTnLst>
                                    <p:set>
                                      <p:cBhvr>
                                        <p:cTn id="36" dur="1" fill="hold">
                                          <p:stCondLst>
                                            <p:cond delay="0"/>
                                          </p:stCondLst>
                                        </p:cTn>
                                        <p:tgtEl>
                                          <p:spTgt spid="47"/>
                                        </p:tgtEl>
                                        <p:attrNameLst>
                                          <p:attrName>style.visibility</p:attrName>
                                        </p:attrNameLst>
                                      </p:cBhvr>
                                      <p:to>
                                        <p:strVal val="visible"/>
                                      </p:to>
                                    </p:set>
                                    <p:anim calcmode="lin" valueType="num">
                                      <p:cBhvr>
                                        <p:cTn id="37" dur="1000" fill="hold"/>
                                        <p:tgtEl>
                                          <p:spTgt spid="47"/>
                                        </p:tgtEl>
                                        <p:attrNameLst>
                                          <p:attrName>ppt_w</p:attrName>
                                        </p:attrNameLst>
                                      </p:cBhvr>
                                      <p:tavLst>
                                        <p:tav tm="0">
                                          <p:val>
                                            <p:strVal val="#ppt_w*0.70"/>
                                          </p:val>
                                        </p:tav>
                                        <p:tav tm="100000">
                                          <p:val>
                                            <p:strVal val="#ppt_w"/>
                                          </p:val>
                                        </p:tav>
                                      </p:tavLst>
                                    </p:anim>
                                    <p:anim calcmode="lin" valueType="num">
                                      <p:cBhvr>
                                        <p:cTn id="38" dur="1000" fill="hold"/>
                                        <p:tgtEl>
                                          <p:spTgt spid="47"/>
                                        </p:tgtEl>
                                        <p:attrNameLst>
                                          <p:attrName>ppt_h</p:attrName>
                                        </p:attrNameLst>
                                      </p:cBhvr>
                                      <p:tavLst>
                                        <p:tav tm="0">
                                          <p:val>
                                            <p:strVal val="#ppt_h"/>
                                          </p:val>
                                        </p:tav>
                                        <p:tav tm="100000">
                                          <p:val>
                                            <p:strVal val="#ppt_h"/>
                                          </p:val>
                                        </p:tav>
                                      </p:tavLst>
                                    </p:anim>
                                    <p:animEffect transition="in" filter="fade">
                                      <p:cBhvr>
                                        <p:cTn id="39" dur="1000"/>
                                        <p:tgtEl>
                                          <p:spTgt spid="47"/>
                                        </p:tgtEl>
                                      </p:cBhvr>
                                    </p:animEffect>
                                  </p:childTnLst>
                                </p:cTn>
                              </p:par>
                              <p:par>
                                <p:cTn id="40" presetID="55" presetClass="entr" presetSubtype="0" fill="hold" grpId="0" nodeType="withEffect">
                                  <p:stCondLst>
                                    <p:cond delay="1000"/>
                                  </p:stCondLst>
                                  <p:childTnLst>
                                    <p:set>
                                      <p:cBhvr>
                                        <p:cTn id="41" dur="1" fill="hold">
                                          <p:stCondLst>
                                            <p:cond delay="0"/>
                                          </p:stCondLst>
                                        </p:cTn>
                                        <p:tgtEl>
                                          <p:spTgt spid="48"/>
                                        </p:tgtEl>
                                        <p:attrNameLst>
                                          <p:attrName>style.visibility</p:attrName>
                                        </p:attrNameLst>
                                      </p:cBhvr>
                                      <p:to>
                                        <p:strVal val="visible"/>
                                      </p:to>
                                    </p:set>
                                    <p:anim calcmode="lin" valueType="num">
                                      <p:cBhvr>
                                        <p:cTn id="42" dur="1000" fill="hold"/>
                                        <p:tgtEl>
                                          <p:spTgt spid="48"/>
                                        </p:tgtEl>
                                        <p:attrNameLst>
                                          <p:attrName>ppt_w</p:attrName>
                                        </p:attrNameLst>
                                      </p:cBhvr>
                                      <p:tavLst>
                                        <p:tav tm="0">
                                          <p:val>
                                            <p:strVal val="#ppt_w*0.70"/>
                                          </p:val>
                                        </p:tav>
                                        <p:tav tm="100000">
                                          <p:val>
                                            <p:strVal val="#ppt_w"/>
                                          </p:val>
                                        </p:tav>
                                      </p:tavLst>
                                    </p:anim>
                                    <p:anim calcmode="lin" valueType="num">
                                      <p:cBhvr>
                                        <p:cTn id="43" dur="1000" fill="hold"/>
                                        <p:tgtEl>
                                          <p:spTgt spid="48"/>
                                        </p:tgtEl>
                                        <p:attrNameLst>
                                          <p:attrName>ppt_h</p:attrName>
                                        </p:attrNameLst>
                                      </p:cBhvr>
                                      <p:tavLst>
                                        <p:tav tm="0">
                                          <p:val>
                                            <p:strVal val="#ppt_h"/>
                                          </p:val>
                                        </p:tav>
                                        <p:tav tm="100000">
                                          <p:val>
                                            <p:strVal val="#ppt_h"/>
                                          </p:val>
                                        </p:tav>
                                      </p:tavLst>
                                    </p:anim>
                                    <p:animEffect transition="in" filter="fade">
                                      <p:cBhvr>
                                        <p:cTn id="44" dur="1000"/>
                                        <p:tgtEl>
                                          <p:spTgt spid="48"/>
                                        </p:tgtEl>
                                      </p:cBhvr>
                                    </p:animEffect>
                                  </p:childTnLst>
                                </p:cTn>
                              </p:par>
                              <p:par>
                                <p:cTn id="45" presetID="55" presetClass="entr" presetSubtype="0" fill="hold" grpId="0" nodeType="withEffect">
                                  <p:stCondLst>
                                    <p:cond delay="1000"/>
                                  </p:stCondLst>
                                  <p:childTnLst>
                                    <p:set>
                                      <p:cBhvr>
                                        <p:cTn id="46" dur="1" fill="hold">
                                          <p:stCondLst>
                                            <p:cond delay="0"/>
                                          </p:stCondLst>
                                        </p:cTn>
                                        <p:tgtEl>
                                          <p:spTgt spid="49"/>
                                        </p:tgtEl>
                                        <p:attrNameLst>
                                          <p:attrName>style.visibility</p:attrName>
                                        </p:attrNameLst>
                                      </p:cBhvr>
                                      <p:to>
                                        <p:strVal val="visible"/>
                                      </p:to>
                                    </p:set>
                                    <p:anim calcmode="lin" valueType="num">
                                      <p:cBhvr>
                                        <p:cTn id="47" dur="1000" fill="hold"/>
                                        <p:tgtEl>
                                          <p:spTgt spid="49"/>
                                        </p:tgtEl>
                                        <p:attrNameLst>
                                          <p:attrName>ppt_w</p:attrName>
                                        </p:attrNameLst>
                                      </p:cBhvr>
                                      <p:tavLst>
                                        <p:tav tm="0">
                                          <p:val>
                                            <p:strVal val="#ppt_w*0.70"/>
                                          </p:val>
                                        </p:tav>
                                        <p:tav tm="100000">
                                          <p:val>
                                            <p:strVal val="#ppt_w"/>
                                          </p:val>
                                        </p:tav>
                                      </p:tavLst>
                                    </p:anim>
                                    <p:anim calcmode="lin" valueType="num">
                                      <p:cBhvr>
                                        <p:cTn id="48" dur="1000" fill="hold"/>
                                        <p:tgtEl>
                                          <p:spTgt spid="49"/>
                                        </p:tgtEl>
                                        <p:attrNameLst>
                                          <p:attrName>ppt_h</p:attrName>
                                        </p:attrNameLst>
                                      </p:cBhvr>
                                      <p:tavLst>
                                        <p:tav tm="0">
                                          <p:val>
                                            <p:strVal val="#ppt_h"/>
                                          </p:val>
                                        </p:tav>
                                        <p:tav tm="100000">
                                          <p:val>
                                            <p:strVal val="#ppt_h"/>
                                          </p:val>
                                        </p:tav>
                                      </p:tavLst>
                                    </p:anim>
                                    <p:animEffect transition="in" filter="fade">
                                      <p:cBhvr>
                                        <p:cTn id="49" dur="1000"/>
                                        <p:tgtEl>
                                          <p:spTgt spid="49"/>
                                        </p:tgtEl>
                                      </p:cBhvr>
                                    </p:animEffect>
                                  </p:childTnLst>
                                </p:cTn>
                              </p:par>
                              <p:par>
                                <p:cTn id="50" presetID="22" presetClass="entr" presetSubtype="1" fill="hold" nodeType="withEffect">
                                  <p:stCondLst>
                                    <p:cond delay="1500"/>
                                  </p:stCondLst>
                                  <p:childTnLst>
                                    <p:set>
                                      <p:cBhvr>
                                        <p:cTn id="51" dur="1" fill="hold">
                                          <p:stCondLst>
                                            <p:cond delay="0"/>
                                          </p:stCondLst>
                                        </p:cTn>
                                        <p:tgtEl>
                                          <p:spTgt spid="3"/>
                                        </p:tgtEl>
                                        <p:attrNameLst>
                                          <p:attrName>style.visibility</p:attrName>
                                        </p:attrNameLst>
                                      </p:cBhvr>
                                      <p:to>
                                        <p:strVal val="visible"/>
                                      </p:to>
                                    </p:set>
                                    <p:animEffect transition="in" filter="wipe(up)">
                                      <p:cBhvr>
                                        <p:cTn id="52" dur="1500"/>
                                        <p:tgtEl>
                                          <p:spTgt spid="3"/>
                                        </p:tgtEl>
                                      </p:cBhvr>
                                    </p:animEffect>
                                  </p:childTnLst>
                                </p:cTn>
                              </p:par>
                              <p:par>
                                <p:cTn id="53" presetID="22" presetClass="entr" presetSubtype="1" fill="hold" nodeType="withEffect">
                                  <p:stCondLst>
                                    <p:cond delay="150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1500"/>
                                        <p:tgtEl>
                                          <p:spTgt spid="4"/>
                                        </p:tgtEl>
                                      </p:cBhvr>
                                    </p:animEffect>
                                  </p:childTnLst>
                                </p:cTn>
                              </p:par>
                              <p:par>
                                <p:cTn id="56" presetID="22" presetClass="entr" presetSubtype="1" fill="hold" grpId="0" nodeType="withEffect">
                                  <p:stCondLst>
                                    <p:cond delay="3000"/>
                                  </p:stCondLst>
                                  <p:childTnLst>
                                    <p:set>
                                      <p:cBhvr>
                                        <p:cTn id="57" dur="1" fill="hold">
                                          <p:stCondLst>
                                            <p:cond delay="0"/>
                                          </p:stCondLst>
                                        </p:cTn>
                                        <p:tgtEl>
                                          <p:spTgt spid="12"/>
                                        </p:tgtEl>
                                        <p:attrNameLst>
                                          <p:attrName>style.visibility</p:attrName>
                                        </p:attrNameLst>
                                      </p:cBhvr>
                                      <p:to>
                                        <p:strVal val="visible"/>
                                      </p:to>
                                    </p:set>
                                    <p:animEffect transition="in" filter="wipe(up)">
                                      <p:cBhvr>
                                        <p:cTn id="58" dur="1500"/>
                                        <p:tgtEl>
                                          <p:spTgt spid="12"/>
                                        </p:tgtEl>
                                      </p:cBhvr>
                                    </p:animEffect>
                                  </p:childTnLst>
                                </p:cTn>
                              </p:par>
                              <p:par>
                                <p:cTn id="59" presetID="22" presetClass="entr" presetSubtype="1" fill="hold" grpId="0" nodeType="withEffect">
                                  <p:stCondLst>
                                    <p:cond delay="3000"/>
                                  </p:stCondLst>
                                  <p:childTnLst>
                                    <p:set>
                                      <p:cBhvr>
                                        <p:cTn id="60" dur="1" fill="hold">
                                          <p:stCondLst>
                                            <p:cond delay="0"/>
                                          </p:stCondLst>
                                        </p:cTn>
                                        <p:tgtEl>
                                          <p:spTgt spid="85"/>
                                        </p:tgtEl>
                                        <p:attrNameLst>
                                          <p:attrName>style.visibility</p:attrName>
                                        </p:attrNameLst>
                                      </p:cBhvr>
                                      <p:to>
                                        <p:strVal val="visible"/>
                                      </p:to>
                                    </p:set>
                                    <p:animEffect transition="in" filter="wipe(up)">
                                      <p:cBhvr>
                                        <p:cTn id="61" dur="1500"/>
                                        <p:tgtEl>
                                          <p:spTgt spid="85"/>
                                        </p:tgtEl>
                                      </p:cBhvr>
                                    </p:animEffect>
                                  </p:childTnLst>
                                </p:cTn>
                              </p:par>
                              <p:par>
                                <p:cTn id="62" presetID="12" presetClass="entr" presetSubtype="1" fill="hold" grpId="0" nodeType="withEffect">
                                  <p:stCondLst>
                                    <p:cond delay="4000"/>
                                  </p:stCondLst>
                                  <p:childTnLst>
                                    <p:set>
                                      <p:cBhvr>
                                        <p:cTn id="63" dur="1" fill="hold">
                                          <p:stCondLst>
                                            <p:cond delay="0"/>
                                          </p:stCondLst>
                                        </p:cTn>
                                        <p:tgtEl>
                                          <p:spTgt spid="79"/>
                                        </p:tgtEl>
                                        <p:attrNameLst>
                                          <p:attrName>style.visibility</p:attrName>
                                        </p:attrNameLst>
                                      </p:cBhvr>
                                      <p:to>
                                        <p:strVal val="visible"/>
                                      </p:to>
                                    </p:set>
                                    <p:anim calcmode="lin" valueType="num">
                                      <p:cBhvr additive="base">
                                        <p:cTn id="64" dur="1000"/>
                                        <p:tgtEl>
                                          <p:spTgt spid="79"/>
                                        </p:tgtEl>
                                        <p:attrNameLst>
                                          <p:attrName>ppt_y</p:attrName>
                                        </p:attrNameLst>
                                      </p:cBhvr>
                                      <p:tavLst>
                                        <p:tav tm="0">
                                          <p:val>
                                            <p:strVal val="#ppt_y-#ppt_h*1.125000"/>
                                          </p:val>
                                        </p:tav>
                                        <p:tav tm="100000">
                                          <p:val>
                                            <p:strVal val="#ppt_y"/>
                                          </p:val>
                                        </p:tav>
                                      </p:tavLst>
                                    </p:anim>
                                    <p:animEffect transition="in" filter="wipe(down)">
                                      <p:cBhvr>
                                        <p:cTn id="65" dur="1000"/>
                                        <p:tgtEl>
                                          <p:spTgt spid="79"/>
                                        </p:tgtEl>
                                      </p:cBhvr>
                                    </p:animEffect>
                                  </p:childTnLst>
                                </p:cTn>
                              </p:par>
                              <p:par>
                                <p:cTn id="66" presetID="12" presetClass="entr" presetSubtype="1" fill="hold" grpId="0" nodeType="withEffect">
                                  <p:stCondLst>
                                    <p:cond delay="4000"/>
                                  </p:stCondLst>
                                  <p:childTnLst>
                                    <p:set>
                                      <p:cBhvr>
                                        <p:cTn id="67" dur="1" fill="hold">
                                          <p:stCondLst>
                                            <p:cond delay="0"/>
                                          </p:stCondLst>
                                        </p:cTn>
                                        <p:tgtEl>
                                          <p:spTgt spid="82"/>
                                        </p:tgtEl>
                                        <p:attrNameLst>
                                          <p:attrName>style.visibility</p:attrName>
                                        </p:attrNameLst>
                                      </p:cBhvr>
                                      <p:to>
                                        <p:strVal val="visible"/>
                                      </p:to>
                                    </p:set>
                                    <p:anim calcmode="lin" valueType="num">
                                      <p:cBhvr additive="base">
                                        <p:cTn id="68" dur="1000"/>
                                        <p:tgtEl>
                                          <p:spTgt spid="82"/>
                                        </p:tgtEl>
                                        <p:attrNameLst>
                                          <p:attrName>ppt_y</p:attrName>
                                        </p:attrNameLst>
                                      </p:cBhvr>
                                      <p:tavLst>
                                        <p:tav tm="0">
                                          <p:val>
                                            <p:strVal val="#ppt_y-#ppt_h*1.125000"/>
                                          </p:val>
                                        </p:tav>
                                        <p:tav tm="100000">
                                          <p:val>
                                            <p:strVal val="#ppt_y"/>
                                          </p:val>
                                        </p:tav>
                                      </p:tavLst>
                                    </p:anim>
                                    <p:animEffect transition="in" filter="wipe(down)">
                                      <p:cBhvr>
                                        <p:cTn id="69" dur="1000"/>
                                        <p:tgtEl>
                                          <p:spTgt spid="82"/>
                                        </p:tgtEl>
                                      </p:cBhvr>
                                    </p:animEffect>
                                  </p:childTnLst>
                                </p:cTn>
                              </p:par>
                              <p:par>
                                <p:cTn id="70" presetID="12" presetClass="entr" presetSubtype="1" fill="hold" grpId="0" nodeType="withEffect">
                                  <p:stCondLst>
                                    <p:cond delay="4000"/>
                                  </p:stCondLst>
                                  <p:childTnLst>
                                    <p:set>
                                      <p:cBhvr>
                                        <p:cTn id="71" dur="1" fill="hold">
                                          <p:stCondLst>
                                            <p:cond delay="0"/>
                                          </p:stCondLst>
                                        </p:cTn>
                                        <p:tgtEl>
                                          <p:spTgt spid="84"/>
                                        </p:tgtEl>
                                        <p:attrNameLst>
                                          <p:attrName>style.visibility</p:attrName>
                                        </p:attrNameLst>
                                      </p:cBhvr>
                                      <p:to>
                                        <p:strVal val="visible"/>
                                      </p:to>
                                    </p:set>
                                    <p:anim calcmode="lin" valueType="num">
                                      <p:cBhvr additive="base">
                                        <p:cTn id="72" dur="1000"/>
                                        <p:tgtEl>
                                          <p:spTgt spid="84"/>
                                        </p:tgtEl>
                                        <p:attrNameLst>
                                          <p:attrName>ppt_y</p:attrName>
                                        </p:attrNameLst>
                                      </p:cBhvr>
                                      <p:tavLst>
                                        <p:tav tm="0">
                                          <p:val>
                                            <p:strVal val="#ppt_y-#ppt_h*1.125000"/>
                                          </p:val>
                                        </p:tav>
                                        <p:tav tm="100000">
                                          <p:val>
                                            <p:strVal val="#ppt_y"/>
                                          </p:val>
                                        </p:tav>
                                      </p:tavLst>
                                    </p:anim>
                                    <p:animEffect transition="in" filter="wipe(down)">
                                      <p:cBhvr>
                                        <p:cTn id="73"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2" grpId="0" animBg="1"/>
      <p:bldP spid="21" grpId="0" animBg="1"/>
      <p:bldP spid="23" grpId="0" animBg="1"/>
      <p:bldP spid="24" grpId="0" animBg="1"/>
      <p:bldP spid="31" grpId="0" animBg="1"/>
      <p:bldP spid="46" grpId="0" animBg="1"/>
      <p:bldP spid="44" grpId="0" animBg="1"/>
      <p:bldP spid="47" grpId="0" animBg="1"/>
      <p:bldP spid="48" grpId="0" animBg="1"/>
      <p:bldP spid="49" grpId="0" animBg="1"/>
      <p:bldP spid="79" grpId="0"/>
      <p:bldP spid="82" grpId="0"/>
      <p:bldP spid="8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a:extLst>
              <a:ext uri="{FF2B5EF4-FFF2-40B4-BE49-F238E27FC236}">
                <a16:creationId xmlns:a16="http://schemas.microsoft.com/office/drawing/2014/main" id="{3DF0758E-B040-8098-CFA2-80ED52C80237}"/>
              </a:ext>
            </a:extLst>
          </p:cNvPr>
          <p:cNvGrpSpPr/>
          <p:nvPr/>
        </p:nvGrpSpPr>
        <p:grpSpPr>
          <a:xfrm>
            <a:off x="-24923" y="-2154216"/>
            <a:ext cx="12682789" cy="9592553"/>
            <a:chOff x="-24923" y="-2154216"/>
            <a:chExt cx="12682789" cy="9592553"/>
          </a:xfrm>
        </p:grpSpPr>
        <p:sp>
          <p:nvSpPr>
            <p:cNvPr id="129" name="Rectangle 128">
              <a:extLst>
                <a:ext uri="{FF2B5EF4-FFF2-40B4-BE49-F238E27FC236}">
                  <a16:creationId xmlns:a16="http://schemas.microsoft.com/office/drawing/2014/main" id="{4E1F88D0-5D5D-F78B-A79B-BAC87971A536}"/>
                </a:ext>
              </a:extLst>
            </p:cNvPr>
            <p:cNvSpPr/>
            <p:nvPr/>
          </p:nvSpPr>
          <p:spPr>
            <a:xfrm flipH="1">
              <a:off x="0" y="0"/>
              <a:ext cx="12192000" cy="6858000"/>
            </a:xfrm>
            <a:prstGeom prst="rect">
              <a:avLst/>
            </a:prstGeom>
            <a:gradFill>
              <a:gsLst>
                <a:gs pos="41000">
                  <a:schemeClr val="bg1"/>
                </a:gs>
                <a:gs pos="98000">
                  <a:schemeClr val="tx2">
                    <a:lumMod val="20000"/>
                    <a:lumOff val="80000"/>
                    <a:alpha val="2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raphic 2">
              <a:extLst>
                <a:ext uri="{FF2B5EF4-FFF2-40B4-BE49-F238E27FC236}">
                  <a16:creationId xmlns:a16="http://schemas.microsoft.com/office/drawing/2014/main" id="{AB308F98-7734-792B-353E-9EFEB0BA433F}"/>
                </a:ext>
              </a:extLst>
            </p:cNvPr>
            <p:cNvSpPr>
              <a:spLocks/>
            </p:cNvSpPr>
            <p:nvPr/>
          </p:nvSpPr>
          <p:spPr>
            <a:xfrm rot="5400000">
              <a:off x="9638842" y="3897032"/>
              <a:ext cx="2145301" cy="3892747"/>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lumMod val="95000"/>
                    <a:alpha val="60000"/>
                  </a:schemeClr>
                </a:gs>
                <a:gs pos="0">
                  <a:schemeClr val="bg1">
                    <a:lumMod val="95000"/>
                    <a:alpha val="35000"/>
                  </a:schemeClr>
                </a:gs>
              </a:gsLst>
              <a:lin ang="0" scaled="0"/>
            </a:gradFill>
            <a:ln w="3483" cap="flat">
              <a:noFill/>
              <a:prstDash val="solid"/>
              <a:miter/>
            </a:ln>
          </p:spPr>
          <p:txBody>
            <a:bodyPr rtlCol="0" anchor="ctr"/>
            <a:lstStyle/>
            <a:p>
              <a:endParaRPr lang="en-US"/>
            </a:p>
          </p:txBody>
        </p:sp>
        <p:sp>
          <p:nvSpPr>
            <p:cNvPr id="133" name="Graphic 2">
              <a:extLst>
                <a:ext uri="{FF2B5EF4-FFF2-40B4-BE49-F238E27FC236}">
                  <a16:creationId xmlns:a16="http://schemas.microsoft.com/office/drawing/2014/main" id="{88C6CB2E-2F34-C3CB-1460-6D3A816DC1BF}"/>
                </a:ext>
              </a:extLst>
            </p:cNvPr>
            <p:cNvSpPr>
              <a:spLocks/>
            </p:cNvSpPr>
            <p:nvPr/>
          </p:nvSpPr>
          <p:spPr>
            <a:xfrm rot="10800000">
              <a:off x="-24923" y="2938760"/>
              <a:ext cx="2479726" cy="4499577"/>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1">
                    <a:alpha val="76000"/>
                  </a:schemeClr>
                </a:gs>
                <a:gs pos="100000">
                  <a:schemeClr val="bg1">
                    <a:alpha val="30000"/>
                  </a:schemeClr>
                </a:gs>
              </a:gsLst>
              <a:lin ang="5400000" scaled="0"/>
            </a:gradFill>
            <a:ln w="3483" cap="flat">
              <a:noFill/>
              <a:prstDash val="solid"/>
              <a:miter/>
            </a:ln>
          </p:spPr>
          <p:txBody>
            <a:bodyPr rtlCol="0" anchor="ctr"/>
            <a:lstStyle/>
            <a:p>
              <a:endParaRPr lang="en-US"/>
            </a:p>
          </p:txBody>
        </p:sp>
        <p:sp>
          <p:nvSpPr>
            <p:cNvPr id="134" name="Oval 133">
              <a:extLst>
                <a:ext uri="{FF2B5EF4-FFF2-40B4-BE49-F238E27FC236}">
                  <a16:creationId xmlns:a16="http://schemas.microsoft.com/office/drawing/2014/main" id="{DF0E7776-2E60-0701-648D-38A5C615DE4B}"/>
                </a:ext>
              </a:extLst>
            </p:cNvPr>
            <p:cNvSpPr/>
            <p:nvPr/>
          </p:nvSpPr>
          <p:spPr>
            <a:xfrm>
              <a:off x="5102227" y="-2154216"/>
              <a:ext cx="4308432" cy="4308432"/>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BB978AB-6A72-6141-6E26-0077387CEE60}"/>
              </a:ext>
            </a:extLst>
          </p:cNvPr>
          <p:cNvSpPr>
            <a:spLocks noGrp="1"/>
          </p:cNvSpPr>
          <p:nvPr>
            <p:ph type="title"/>
          </p:nvPr>
        </p:nvSpPr>
        <p:spPr>
          <a:xfrm>
            <a:off x="1066719" y="800100"/>
            <a:ext cx="5562600" cy="914400"/>
          </a:xfrm>
        </p:spPr>
        <p:txBody>
          <a:bodyPr/>
          <a:lstStyle/>
          <a:p>
            <a:r>
              <a:rPr lang="en-US" dirty="0">
                <a:solidFill>
                  <a:schemeClr val="accent1"/>
                </a:solidFill>
              </a:rPr>
              <a:t>Customer Value </a:t>
            </a:r>
            <a:r>
              <a:rPr lang="en-US" dirty="0"/>
              <a:t>Perception</a:t>
            </a:r>
          </a:p>
        </p:txBody>
      </p:sp>
      <p:grpSp>
        <p:nvGrpSpPr>
          <p:cNvPr id="9" name="Group 8">
            <a:extLst>
              <a:ext uri="{FF2B5EF4-FFF2-40B4-BE49-F238E27FC236}">
                <a16:creationId xmlns:a16="http://schemas.microsoft.com/office/drawing/2014/main" id="{E691C7F0-BFC9-7D13-EDD6-03693DF89CE9}"/>
              </a:ext>
            </a:extLst>
          </p:cNvPr>
          <p:cNvGrpSpPr/>
          <p:nvPr/>
        </p:nvGrpSpPr>
        <p:grpSpPr>
          <a:xfrm>
            <a:off x="5653087" y="4430328"/>
            <a:ext cx="885826" cy="885825"/>
            <a:chOff x="5653087" y="4095750"/>
            <a:chExt cx="885826" cy="885825"/>
          </a:xfrm>
          <a:effectLst>
            <a:outerShdw blurRad="254000" dist="152400" dir="2700000" algn="tl" rotWithShape="0">
              <a:prstClr val="black">
                <a:alpha val="10000"/>
              </a:prstClr>
            </a:outerShdw>
          </a:effectLst>
        </p:grpSpPr>
        <p:sp>
          <p:nvSpPr>
            <p:cNvPr id="5" name="Oval 4">
              <a:extLst>
                <a:ext uri="{FF2B5EF4-FFF2-40B4-BE49-F238E27FC236}">
                  <a16:creationId xmlns:a16="http://schemas.microsoft.com/office/drawing/2014/main" id="{49613E48-AEF1-D8F3-A43E-70DBEEF8FE4D}"/>
                </a:ext>
              </a:extLst>
            </p:cNvPr>
            <p:cNvSpPr/>
            <p:nvPr/>
          </p:nvSpPr>
          <p:spPr>
            <a:xfrm>
              <a:off x="5653088" y="4095750"/>
              <a:ext cx="885825" cy="8858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raphic 6">
              <a:extLst>
                <a:ext uri="{FF2B5EF4-FFF2-40B4-BE49-F238E27FC236}">
                  <a16:creationId xmlns:a16="http://schemas.microsoft.com/office/drawing/2014/main" id="{FBAD3D77-163D-5278-9031-AD734B31E0D0}"/>
                </a:ext>
              </a:extLst>
            </p:cNvPr>
            <p:cNvSpPr/>
            <p:nvPr/>
          </p:nvSpPr>
          <p:spPr>
            <a:xfrm>
              <a:off x="5653087" y="4095750"/>
              <a:ext cx="851251" cy="774700"/>
            </a:xfrm>
            <a:custGeom>
              <a:avLst/>
              <a:gdLst>
                <a:gd name="connsiteX0" fmla="*/ 104275 w 751478"/>
                <a:gd name="connsiteY0" fmla="*/ 535352 h 683899"/>
                <a:gd name="connsiteX1" fmla="*/ 494578 w 751478"/>
                <a:gd name="connsiteY1" fmla="*/ 145052 h 683899"/>
                <a:gd name="connsiteX2" fmla="*/ 751479 w 751478"/>
                <a:gd name="connsiteY2" fmla="*/ 241753 h 683899"/>
                <a:gd name="connsiteX3" fmla="*/ 390303 w 751478"/>
                <a:gd name="connsiteY3" fmla="*/ 0 h 683899"/>
                <a:gd name="connsiteX4" fmla="*/ 0 w 751478"/>
                <a:gd name="connsiteY4" fmla="*/ 390300 h 683899"/>
                <a:gd name="connsiteX5" fmla="*/ 133402 w 751478"/>
                <a:gd name="connsiteY5" fmla="*/ 683899 h 683899"/>
                <a:gd name="connsiteX6" fmla="*/ 104275 w 751478"/>
                <a:gd name="connsiteY6" fmla="*/ 535352 h 68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478" h="683899">
                  <a:moveTo>
                    <a:pt x="104275" y="535352"/>
                  </a:moveTo>
                  <a:cubicBezTo>
                    <a:pt x="104275" y="319813"/>
                    <a:pt x="279037" y="145052"/>
                    <a:pt x="494578" y="145052"/>
                  </a:cubicBezTo>
                  <a:cubicBezTo>
                    <a:pt x="593027" y="145052"/>
                    <a:pt x="682739" y="181752"/>
                    <a:pt x="751479" y="241753"/>
                  </a:cubicBezTo>
                  <a:cubicBezTo>
                    <a:pt x="693224" y="100196"/>
                    <a:pt x="553414" y="0"/>
                    <a:pt x="390303" y="0"/>
                  </a:cubicBezTo>
                  <a:cubicBezTo>
                    <a:pt x="174762" y="0"/>
                    <a:pt x="0" y="174761"/>
                    <a:pt x="0" y="390300"/>
                  </a:cubicBezTo>
                  <a:cubicBezTo>
                    <a:pt x="0" y="507390"/>
                    <a:pt x="51846" y="612247"/>
                    <a:pt x="133402" y="683899"/>
                  </a:cubicBezTo>
                  <a:cubicBezTo>
                    <a:pt x="114761" y="637879"/>
                    <a:pt x="104275" y="587780"/>
                    <a:pt x="104275" y="535352"/>
                  </a:cubicBezTo>
                  <a:close/>
                </a:path>
              </a:pathLst>
            </a:custGeom>
            <a:solidFill>
              <a:schemeClr val="bg1">
                <a:alpha val="16000"/>
              </a:schemeClr>
            </a:solidFill>
            <a:ln w="57883" cap="flat">
              <a:noFill/>
              <a:prstDash val="solid"/>
              <a:miter/>
            </a:ln>
          </p:spPr>
          <p:txBody>
            <a:bodyPr rtlCol="0" anchor="ctr"/>
            <a:lstStyle/>
            <a:p>
              <a:endParaRPr lang="en-US"/>
            </a:p>
          </p:txBody>
        </p:sp>
      </p:grpSp>
      <p:cxnSp>
        <p:nvCxnSpPr>
          <p:cNvPr id="11" name="Straight Connector 10">
            <a:extLst>
              <a:ext uri="{FF2B5EF4-FFF2-40B4-BE49-F238E27FC236}">
                <a16:creationId xmlns:a16="http://schemas.microsoft.com/office/drawing/2014/main" id="{AED292BE-B319-DC8B-A848-ABC36E0E9F28}"/>
              </a:ext>
            </a:extLst>
          </p:cNvPr>
          <p:cNvCxnSpPr>
            <a:cxnSpLocks/>
          </p:cNvCxnSpPr>
          <p:nvPr/>
        </p:nvCxnSpPr>
        <p:spPr>
          <a:xfrm flipH="1" flipV="1">
            <a:off x="2059782" y="3701273"/>
            <a:ext cx="8072437" cy="1386280"/>
          </a:xfrm>
          <a:prstGeom prst="line">
            <a:avLst/>
          </a:prstGeom>
          <a:ln w="50800" cap="rnd">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2397329F-492C-BC1A-7491-F7B533B4C711}"/>
              </a:ext>
            </a:extLst>
          </p:cNvPr>
          <p:cNvSpPr/>
          <p:nvPr/>
        </p:nvSpPr>
        <p:spPr>
          <a:xfrm>
            <a:off x="9214678" y="4237652"/>
            <a:ext cx="1830321" cy="596900"/>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Customer Experience</a:t>
            </a:r>
            <a:endParaRPr lang="en-US" sz="1400" dirty="0">
              <a:solidFill>
                <a:schemeClr val="bg1"/>
              </a:solidFill>
              <a:latin typeface="Montserrat" panose="00000500000000000000" pitchFamily="50" charset="0"/>
            </a:endParaRPr>
          </a:p>
        </p:txBody>
      </p:sp>
      <p:sp>
        <p:nvSpPr>
          <p:cNvPr id="121" name="Rectangle: Rounded Corners 120">
            <a:extLst>
              <a:ext uri="{FF2B5EF4-FFF2-40B4-BE49-F238E27FC236}">
                <a16:creationId xmlns:a16="http://schemas.microsoft.com/office/drawing/2014/main" id="{D4ACAF6B-914D-A29F-C78B-D0A69E2EE5EA}"/>
              </a:ext>
            </a:extLst>
          </p:cNvPr>
          <p:cNvSpPr/>
          <p:nvPr/>
        </p:nvSpPr>
        <p:spPr>
          <a:xfrm>
            <a:off x="1066719" y="2956569"/>
            <a:ext cx="1830321" cy="596900"/>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Price</a:t>
            </a:r>
            <a:br>
              <a:rPr lang="en-US" sz="1400" b="1" dirty="0">
                <a:solidFill>
                  <a:schemeClr val="bg1"/>
                </a:solidFill>
                <a:latin typeface="Montserrat" panose="00000500000000000000" pitchFamily="50" charset="0"/>
              </a:rPr>
            </a:br>
            <a:r>
              <a:rPr lang="en-US" sz="1400" b="1" dirty="0">
                <a:solidFill>
                  <a:schemeClr val="bg1"/>
                </a:solidFill>
                <a:latin typeface="Montserrat" panose="00000500000000000000" pitchFamily="50" charset="0"/>
              </a:rPr>
              <a:t>Product</a:t>
            </a:r>
            <a:endParaRPr lang="en-US" sz="1400" dirty="0">
              <a:solidFill>
                <a:schemeClr val="bg1"/>
              </a:solidFill>
              <a:latin typeface="Montserrat" panose="00000500000000000000" pitchFamily="50" charset="0"/>
            </a:endParaRPr>
          </a:p>
        </p:txBody>
      </p:sp>
      <p:sp>
        <p:nvSpPr>
          <p:cNvPr id="123" name="Title 1">
            <a:extLst>
              <a:ext uri="{FF2B5EF4-FFF2-40B4-BE49-F238E27FC236}">
                <a16:creationId xmlns:a16="http://schemas.microsoft.com/office/drawing/2014/main" id="{1E13CB35-38C9-08AA-F558-17D536EA35BA}"/>
              </a:ext>
            </a:extLst>
          </p:cNvPr>
          <p:cNvSpPr txBox="1">
            <a:spLocks/>
          </p:cNvSpPr>
          <p:nvPr/>
        </p:nvSpPr>
        <p:spPr>
          <a:xfrm>
            <a:off x="1066719" y="3983652"/>
            <a:ext cx="1830321"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r>
              <a:rPr lang="en-US" sz="5400" dirty="0">
                <a:solidFill>
                  <a:schemeClr val="accent1"/>
                </a:solidFill>
              </a:rPr>
              <a:t>86%</a:t>
            </a:r>
            <a:endParaRPr lang="en-US" sz="5400" dirty="0"/>
          </a:p>
        </p:txBody>
      </p:sp>
      <p:sp>
        <p:nvSpPr>
          <p:cNvPr id="124" name="Title 1">
            <a:extLst>
              <a:ext uri="{FF2B5EF4-FFF2-40B4-BE49-F238E27FC236}">
                <a16:creationId xmlns:a16="http://schemas.microsoft.com/office/drawing/2014/main" id="{24564166-6B3A-137C-D9FA-02D56D050FAB}"/>
              </a:ext>
            </a:extLst>
          </p:cNvPr>
          <p:cNvSpPr txBox="1">
            <a:spLocks/>
          </p:cNvSpPr>
          <p:nvPr/>
        </p:nvSpPr>
        <p:spPr>
          <a:xfrm>
            <a:off x="1066719" y="5122282"/>
            <a:ext cx="2222581"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r>
              <a:rPr lang="en-US" sz="1400" b="0" dirty="0">
                <a:latin typeface="Montserrat" panose="00000500000000000000" pitchFamily="50" charset="0"/>
              </a:rPr>
              <a:t>of buyers will pay more for a better customer experience</a:t>
            </a:r>
          </a:p>
        </p:txBody>
      </p:sp>
      <p:sp>
        <p:nvSpPr>
          <p:cNvPr id="4" name="Rectangle 3">
            <a:extLst>
              <a:ext uri="{FF2B5EF4-FFF2-40B4-BE49-F238E27FC236}">
                <a16:creationId xmlns:a16="http://schemas.microsoft.com/office/drawing/2014/main" id="{F214D86F-5533-73A2-0D9F-3445C5868F09}"/>
              </a:ext>
            </a:extLst>
          </p:cNvPr>
          <p:cNvSpPr/>
          <p:nvPr/>
        </p:nvSpPr>
        <p:spPr>
          <a:xfrm>
            <a:off x="1066719" y="4872652"/>
            <a:ext cx="845901" cy="764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itle 1">
            <a:extLst>
              <a:ext uri="{FF2B5EF4-FFF2-40B4-BE49-F238E27FC236}">
                <a16:creationId xmlns:a16="http://schemas.microsoft.com/office/drawing/2014/main" id="{D722FE36-B451-1431-F8AC-E4C050CFA4A2}"/>
              </a:ext>
            </a:extLst>
          </p:cNvPr>
          <p:cNvSpPr txBox="1">
            <a:spLocks/>
          </p:cNvSpPr>
          <p:nvPr/>
        </p:nvSpPr>
        <p:spPr>
          <a:xfrm>
            <a:off x="8790042" y="1950227"/>
            <a:ext cx="2254957"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r"/>
            <a:r>
              <a:rPr lang="en-US" sz="5400" dirty="0">
                <a:solidFill>
                  <a:schemeClr val="accent1"/>
                </a:solidFill>
              </a:rPr>
              <a:t>20XX</a:t>
            </a:r>
            <a:endParaRPr lang="en-US" sz="5400" dirty="0"/>
          </a:p>
        </p:txBody>
      </p:sp>
      <p:sp>
        <p:nvSpPr>
          <p:cNvPr id="126" name="Title 1">
            <a:extLst>
              <a:ext uri="{FF2B5EF4-FFF2-40B4-BE49-F238E27FC236}">
                <a16:creationId xmlns:a16="http://schemas.microsoft.com/office/drawing/2014/main" id="{52AE2446-700E-ACC5-7764-68B8ECEFF213}"/>
              </a:ext>
            </a:extLst>
          </p:cNvPr>
          <p:cNvSpPr txBox="1">
            <a:spLocks/>
          </p:cNvSpPr>
          <p:nvPr/>
        </p:nvSpPr>
        <p:spPr>
          <a:xfrm>
            <a:off x="8191500" y="3088857"/>
            <a:ext cx="2853499"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r"/>
            <a:r>
              <a:rPr lang="en-US" sz="1400" b="0" dirty="0">
                <a:latin typeface="Montserrat" panose="00000500000000000000" pitchFamily="50" charset="0"/>
              </a:rPr>
              <a:t>Customer experience will overtake price and product as the key brand differentiator</a:t>
            </a:r>
          </a:p>
        </p:txBody>
      </p:sp>
      <p:sp>
        <p:nvSpPr>
          <p:cNvPr id="127" name="Rectangle 126">
            <a:extLst>
              <a:ext uri="{FF2B5EF4-FFF2-40B4-BE49-F238E27FC236}">
                <a16:creationId xmlns:a16="http://schemas.microsoft.com/office/drawing/2014/main" id="{6A1123C4-41D4-F8D6-19EA-C1485708767E}"/>
              </a:ext>
            </a:extLst>
          </p:cNvPr>
          <p:cNvSpPr/>
          <p:nvPr/>
        </p:nvSpPr>
        <p:spPr>
          <a:xfrm>
            <a:off x="10199098" y="2839227"/>
            <a:ext cx="845901" cy="764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65197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raphic 2">
            <a:extLst>
              <a:ext uri="{FF2B5EF4-FFF2-40B4-BE49-F238E27FC236}">
                <a16:creationId xmlns:a16="http://schemas.microsoft.com/office/drawing/2014/main" id="{E9DE0D3F-6370-3053-5F2E-1B8AEAE72432}"/>
              </a:ext>
            </a:extLst>
          </p:cNvPr>
          <p:cNvSpPr>
            <a:spLocks/>
          </p:cNvSpPr>
          <p:nvPr/>
        </p:nvSpPr>
        <p:spPr>
          <a:xfrm rot="5400000">
            <a:off x="9677492" y="3950237"/>
            <a:ext cx="2145301" cy="3892747"/>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lumMod val="95000"/>
                  <a:alpha val="71000"/>
                </a:schemeClr>
              </a:gs>
              <a:gs pos="0">
                <a:schemeClr val="bg1">
                  <a:lumMod val="95000"/>
                  <a:alpha val="25000"/>
                </a:schemeClr>
              </a:gs>
            </a:gsLst>
            <a:lin ang="0" scaled="0"/>
          </a:gradFill>
          <a:ln w="3483" cap="flat">
            <a:noFill/>
            <a:prstDash val="solid"/>
            <a:miter/>
          </a:ln>
        </p:spPr>
        <p:txBody>
          <a:bodyPr rtlCol="0" anchor="ctr"/>
          <a:lstStyle/>
          <a:p>
            <a:endParaRPr lang="en-US" dirty="0"/>
          </a:p>
        </p:txBody>
      </p:sp>
      <p:sp>
        <p:nvSpPr>
          <p:cNvPr id="37" name="Oval 36">
            <a:extLst>
              <a:ext uri="{FF2B5EF4-FFF2-40B4-BE49-F238E27FC236}">
                <a16:creationId xmlns:a16="http://schemas.microsoft.com/office/drawing/2014/main" id="{0444DAFB-4CB4-8242-41C0-08AC909D6874}"/>
              </a:ext>
            </a:extLst>
          </p:cNvPr>
          <p:cNvSpPr/>
          <p:nvPr/>
        </p:nvSpPr>
        <p:spPr>
          <a:xfrm>
            <a:off x="9011200" y="-2303600"/>
            <a:ext cx="4308432" cy="4308432"/>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48072-4463-BFD9-4A73-1928459BD4D4}"/>
              </a:ext>
            </a:extLst>
          </p:cNvPr>
          <p:cNvSpPr>
            <a:spLocks noGrp="1"/>
          </p:cNvSpPr>
          <p:nvPr>
            <p:ph type="title"/>
          </p:nvPr>
        </p:nvSpPr>
        <p:spPr>
          <a:xfrm>
            <a:off x="533400" y="533400"/>
            <a:ext cx="6489700" cy="914400"/>
          </a:xfrm>
        </p:spPr>
        <p:txBody>
          <a:bodyPr anchor="ctr"/>
          <a:lstStyle/>
          <a:p>
            <a:r>
              <a:rPr lang="en-US" dirty="0">
                <a:solidFill>
                  <a:schemeClr val="accent1"/>
                </a:solidFill>
              </a:rPr>
              <a:t>Value</a:t>
            </a:r>
            <a:r>
              <a:rPr lang="en-US" dirty="0"/>
              <a:t> for Customers</a:t>
            </a:r>
          </a:p>
        </p:txBody>
      </p:sp>
      <p:sp>
        <p:nvSpPr>
          <p:cNvPr id="19" name="Title 1">
            <a:extLst>
              <a:ext uri="{FF2B5EF4-FFF2-40B4-BE49-F238E27FC236}">
                <a16:creationId xmlns:a16="http://schemas.microsoft.com/office/drawing/2014/main" id="{D1E6C601-99DE-B2DF-19F9-31A003B9FDF9}"/>
              </a:ext>
            </a:extLst>
          </p:cNvPr>
          <p:cNvSpPr txBox="1">
            <a:spLocks/>
          </p:cNvSpPr>
          <p:nvPr/>
        </p:nvSpPr>
        <p:spPr>
          <a:xfrm>
            <a:off x="7296112" y="5245894"/>
            <a:ext cx="2222581" cy="558004"/>
          </a:xfrm>
          <a:prstGeom prst="rect">
            <a:avLst/>
          </a:prstGeom>
        </p:spPr>
        <p:txBody>
          <a:bodyPr lIns="0" tIns="0" rIns="0" bIns="0" anchor="ctr"/>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600" dirty="0">
                <a:solidFill>
                  <a:schemeClr val="bg1"/>
                </a:solidFill>
                <a:latin typeface="Montserrat" panose="00000500000000000000" pitchFamily="50" charset="0"/>
              </a:rPr>
              <a:t>Functional</a:t>
            </a:r>
          </a:p>
        </p:txBody>
      </p:sp>
      <p:sp>
        <p:nvSpPr>
          <p:cNvPr id="20" name="Title 1">
            <a:extLst>
              <a:ext uri="{FF2B5EF4-FFF2-40B4-BE49-F238E27FC236}">
                <a16:creationId xmlns:a16="http://schemas.microsoft.com/office/drawing/2014/main" id="{62031102-1A11-17FB-8032-ABF11C9ACDB5}"/>
              </a:ext>
            </a:extLst>
          </p:cNvPr>
          <p:cNvSpPr txBox="1">
            <a:spLocks/>
          </p:cNvSpPr>
          <p:nvPr/>
        </p:nvSpPr>
        <p:spPr>
          <a:xfrm>
            <a:off x="7296112" y="3990579"/>
            <a:ext cx="2222581" cy="558004"/>
          </a:xfrm>
          <a:prstGeom prst="rect">
            <a:avLst/>
          </a:prstGeom>
        </p:spPr>
        <p:txBody>
          <a:bodyPr lIns="0" tIns="0" rIns="0" bIns="0" anchor="ctr"/>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600" dirty="0">
                <a:solidFill>
                  <a:schemeClr val="bg1"/>
                </a:solidFill>
                <a:latin typeface="Montserrat" panose="00000500000000000000" pitchFamily="50" charset="0"/>
              </a:rPr>
              <a:t>Emotional</a:t>
            </a:r>
          </a:p>
        </p:txBody>
      </p:sp>
      <p:sp>
        <p:nvSpPr>
          <p:cNvPr id="21" name="Title 1">
            <a:extLst>
              <a:ext uri="{FF2B5EF4-FFF2-40B4-BE49-F238E27FC236}">
                <a16:creationId xmlns:a16="http://schemas.microsoft.com/office/drawing/2014/main" id="{2E839254-C4B0-FFBC-886B-CE6E7F5FFA31}"/>
              </a:ext>
            </a:extLst>
          </p:cNvPr>
          <p:cNvSpPr txBox="1">
            <a:spLocks/>
          </p:cNvSpPr>
          <p:nvPr/>
        </p:nvSpPr>
        <p:spPr>
          <a:xfrm>
            <a:off x="7296112" y="2695179"/>
            <a:ext cx="2222581" cy="558004"/>
          </a:xfrm>
          <a:prstGeom prst="rect">
            <a:avLst/>
          </a:prstGeom>
        </p:spPr>
        <p:txBody>
          <a:bodyPr lIns="0" tIns="0" rIns="0" bIns="0" anchor="ctr"/>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600" dirty="0">
                <a:solidFill>
                  <a:schemeClr val="bg1"/>
                </a:solidFill>
                <a:latin typeface="Montserrat" panose="00000500000000000000" pitchFamily="50" charset="0"/>
              </a:rPr>
              <a:t>Life Changing</a:t>
            </a:r>
          </a:p>
        </p:txBody>
      </p:sp>
      <p:sp>
        <p:nvSpPr>
          <p:cNvPr id="22" name="Title 1">
            <a:extLst>
              <a:ext uri="{FF2B5EF4-FFF2-40B4-BE49-F238E27FC236}">
                <a16:creationId xmlns:a16="http://schemas.microsoft.com/office/drawing/2014/main" id="{93D2FA19-049E-C27F-F4B7-7DBE07227813}"/>
              </a:ext>
            </a:extLst>
          </p:cNvPr>
          <p:cNvSpPr txBox="1">
            <a:spLocks/>
          </p:cNvSpPr>
          <p:nvPr/>
        </p:nvSpPr>
        <p:spPr>
          <a:xfrm>
            <a:off x="7717378" y="1412479"/>
            <a:ext cx="1380048" cy="558004"/>
          </a:xfrm>
          <a:prstGeom prst="rect">
            <a:avLst/>
          </a:prstGeom>
        </p:spPr>
        <p:txBody>
          <a:bodyPr lIns="0" tIns="0" rIns="0" bIns="0" anchor="ctr"/>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600" dirty="0">
                <a:solidFill>
                  <a:schemeClr val="bg1"/>
                </a:solidFill>
                <a:latin typeface="Montserrat" panose="00000500000000000000" pitchFamily="50" charset="0"/>
              </a:rPr>
              <a:t>Social Impact</a:t>
            </a:r>
          </a:p>
        </p:txBody>
      </p:sp>
      <p:sp>
        <p:nvSpPr>
          <p:cNvPr id="23" name="Title 1">
            <a:extLst>
              <a:ext uri="{FF2B5EF4-FFF2-40B4-BE49-F238E27FC236}">
                <a16:creationId xmlns:a16="http://schemas.microsoft.com/office/drawing/2014/main" id="{AA5E0AF4-CD2E-F61A-E71A-57548A925ED0}"/>
              </a:ext>
            </a:extLst>
          </p:cNvPr>
          <p:cNvSpPr txBox="1">
            <a:spLocks/>
          </p:cNvSpPr>
          <p:nvPr/>
        </p:nvSpPr>
        <p:spPr>
          <a:xfrm>
            <a:off x="533400" y="5071482"/>
            <a:ext cx="5257800" cy="774700"/>
          </a:xfrm>
          <a:prstGeom prst="rect">
            <a:avLst/>
          </a:prstGeom>
        </p:spPr>
        <p:txBody>
          <a:bodyPr lIns="0" tIns="0" rIns="0" bIns="0" numCol="3" spcCol="18288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marL="171450" indent="-171450">
              <a:spcBef>
                <a:spcPts val="200"/>
              </a:spcBef>
              <a:buFont typeface="Arial" panose="020B0604020202020204" pitchFamily="34" charset="0"/>
              <a:buChar char="•"/>
            </a:pPr>
            <a:r>
              <a:rPr lang="en-US" sz="1100" b="0" dirty="0">
                <a:latin typeface="Montserrat" panose="00000500000000000000" pitchFamily="50" charset="0"/>
              </a:rPr>
              <a:t>Save time</a:t>
            </a:r>
          </a:p>
          <a:p>
            <a:pPr marL="171450" indent="-171450">
              <a:spcBef>
                <a:spcPts val="200"/>
              </a:spcBef>
              <a:buFont typeface="Arial" panose="020B0604020202020204" pitchFamily="34" charset="0"/>
              <a:buChar char="•"/>
            </a:pPr>
            <a:r>
              <a:rPr lang="en-US" sz="1100" b="0" dirty="0">
                <a:latin typeface="Montserrat" panose="00000500000000000000" pitchFamily="50" charset="0"/>
              </a:rPr>
              <a:t>Simplifies</a:t>
            </a:r>
          </a:p>
          <a:p>
            <a:pPr marL="171450" indent="-171450">
              <a:spcBef>
                <a:spcPts val="200"/>
              </a:spcBef>
              <a:buFont typeface="Arial" panose="020B0604020202020204" pitchFamily="34" charset="0"/>
              <a:buChar char="•"/>
            </a:pPr>
            <a:r>
              <a:rPr lang="en-US" sz="1100" b="0" dirty="0">
                <a:latin typeface="Montserrat" panose="00000500000000000000" pitchFamily="50" charset="0"/>
              </a:rPr>
              <a:t>Makes money</a:t>
            </a:r>
          </a:p>
          <a:p>
            <a:pPr marL="171450" indent="-171450">
              <a:spcBef>
                <a:spcPts val="200"/>
              </a:spcBef>
              <a:buFont typeface="Arial" panose="020B0604020202020204" pitchFamily="34" charset="0"/>
              <a:buChar char="•"/>
            </a:pPr>
            <a:r>
              <a:rPr lang="en-US" sz="1100" b="0" dirty="0">
                <a:latin typeface="Montserrat" panose="00000500000000000000" pitchFamily="50" charset="0"/>
              </a:rPr>
              <a:t>Reduce risk</a:t>
            </a:r>
          </a:p>
          <a:p>
            <a:pPr marL="171450" indent="-171450">
              <a:spcBef>
                <a:spcPts val="200"/>
              </a:spcBef>
              <a:buFont typeface="Arial" panose="020B0604020202020204" pitchFamily="34" charset="0"/>
              <a:buChar char="•"/>
            </a:pPr>
            <a:r>
              <a:rPr lang="en-US" sz="1100" b="0" dirty="0">
                <a:latin typeface="Montserrat" panose="00000500000000000000" pitchFamily="50" charset="0"/>
              </a:rPr>
              <a:t>Organizes</a:t>
            </a:r>
          </a:p>
          <a:p>
            <a:pPr marL="171450" indent="-171450">
              <a:spcBef>
                <a:spcPts val="200"/>
              </a:spcBef>
              <a:buFont typeface="Arial" panose="020B0604020202020204" pitchFamily="34" charset="0"/>
              <a:buChar char="•"/>
            </a:pPr>
            <a:r>
              <a:rPr lang="en-US" sz="1100" b="0" dirty="0">
                <a:latin typeface="Montserrat" panose="00000500000000000000" pitchFamily="50" charset="0"/>
              </a:rPr>
              <a:t>Connects</a:t>
            </a:r>
          </a:p>
          <a:p>
            <a:pPr marL="171450" indent="-171450">
              <a:spcBef>
                <a:spcPts val="200"/>
              </a:spcBef>
              <a:buFont typeface="Arial" panose="020B0604020202020204" pitchFamily="34" charset="0"/>
              <a:buChar char="•"/>
            </a:pPr>
            <a:r>
              <a:rPr lang="en-US" sz="1100" b="0" dirty="0">
                <a:latin typeface="Montserrat" panose="00000500000000000000" pitchFamily="50" charset="0"/>
              </a:rPr>
              <a:t>Reduces effort</a:t>
            </a:r>
          </a:p>
          <a:p>
            <a:pPr marL="171450" indent="-171450">
              <a:spcBef>
                <a:spcPts val="200"/>
              </a:spcBef>
              <a:buFont typeface="Arial" panose="020B0604020202020204" pitchFamily="34" charset="0"/>
              <a:buChar char="•"/>
            </a:pPr>
            <a:r>
              <a:rPr lang="en-US" sz="1100" b="0" dirty="0">
                <a:latin typeface="Montserrat" panose="00000500000000000000" pitchFamily="50" charset="0"/>
              </a:rPr>
              <a:t>Avoids hassles</a:t>
            </a:r>
          </a:p>
          <a:p>
            <a:pPr marL="171450" indent="-171450">
              <a:spcBef>
                <a:spcPts val="200"/>
              </a:spcBef>
              <a:buFont typeface="Arial" panose="020B0604020202020204" pitchFamily="34" charset="0"/>
              <a:buChar char="•"/>
            </a:pPr>
            <a:r>
              <a:rPr lang="en-US" sz="1100" b="0" dirty="0">
                <a:latin typeface="Montserrat" panose="00000500000000000000" pitchFamily="50" charset="0"/>
              </a:rPr>
              <a:t>Reduces cost</a:t>
            </a:r>
          </a:p>
          <a:p>
            <a:pPr marL="171450" indent="-171450">
              <a:spcBef>
                <a:spcPts val="200"/>
              </a:spcBef>
              <a:buFont typeface="Arial" panose="020B0604020202020204" pitchFamily="34" charset="0"/>
              <a:buChar char="•"/>
            </a:pPr>
            <a:r>
              <a:rPr lang="en-US" sz="1100" b="0" dirty="0">
                <a:latin typeface="Montserrat" panose="00000500000000000000" pitchFamily="50" charset="0"/>
              </a:rPr>
              <a:t>Quality</a:t>
            </a:r>
          </a:p>
          <a:p>
            <a:pPr marL="171450" indent="-171450">
              <a:spcBef>
                <a:spcPts val="200"/>
              </a:spcBef>
              <a:buFont typeface="Arial" panose="020B0604020202020204" pitchFamily="34" charset="0"/>
              <a:buChar char="•"/>
            </a:pPr>
            <a:r>
              <a:rPr lang="en-US" sz="1100" b="0" dirty="0">
                <a:latin typeface="Montserrat" panose="00000500000000000000" pitchFamily="50" charset="0"/>
              </a:rPr>
              <a:t>Sensory Appeal</a:t>
            </a:r>
          </a:p>
          <a:p>
            <a:pPr marL="171450" indent="-171450">
              <a:spcBef>
                <a:spcPts val="200"/>
              </a:spcBef>
              <a:buFont typeface="Arial" panose="020B0604020202020204" pitchFamily="34" charset="0"/>
              <a:buChar char="•"/>
            </a:pPr>
            <a:r>
              <a:rPr lang="en-US" sz="1100" b="0" dirty="0">
                <a:latin typeface="Montserrat" panose="00000500000000000000" pitchFamily="50" charset="0"/>
              </a:rPr>
              <a:t>Informs</a:t>
            </a:r>
          </a:p>
          <a:p>
            <a:pPr marL="171450" indent="-171450">
              <a:spcBef>
                <a:spcPts val="200"/>
              </a:spcBef>
              <a:buFont typeface="Arial" panose="020B0604020202020204" pitchFamily="34" charset="0"/>
              <a:buChar char="•"/>
            </a:pPr>
            <a:r>
              <a:rPr lang="en-US" sz="1100" b="0" dirty="0">
                <a:latin typeface="Montserrat" panose="00000500000000000000" pitchFamily="50" charset="0"/>
              </a:rPr>
              <a:t>Integrates</a:t>
            </a:r>
          </a:p>
          <a:p>
            <a:pPr marL="171450" indent="-171450">
              <a:spcBef>
                <a:spcPts val="200"/>
              </a:spcBef>
              <a:buFont typeface="Arial" panose="020B0604020202020204" pitchFamily="34" charset="0"/>
              <a:buChar char="•"/>
            </a:pPr>
            <a:r>
              <a:rPr lang="en-US" sz="1100" b="0" dirty="0">
                <a:latin typeface="Montserrat" panose="00000500000000000000" pitchFamily="50" charset="0"/>
              </a:rPr>
              <a:t>Variety</a:t>
            </a:r>
          </a:p>
        </p:txBody>
      </p:sp>
      <p:sp>
        <p:nvSpPr>
          <p:cNvPr id="30" name="Title 1">
            <a:extLst>
              <a:ext uri="{FF2B5EF4-FFF2-40B4-BE49-F238E27FC236}">
                <a16:creationId xmlns:a16="http://schemas.microsoft.com/office/drawing/2014/main" id="{AE1F318F-06F4-B517-F01D-2B06EFC08FF7}"/>
              </a:ext>
            </a:extLst>
          </p:cNvPr>
          <p:cNvSpPr txBox="1">
            <a:spLocks/>
          </p:cNvSpPr>
          <p:nvPr/>
        </p:nvSpPr>
        <p:spPr>
          <a:xfrm>
            <a:off x="533400" y="3788781"/>
            <a:ext cx="5257800" cy="961595"/>
          </a:xfrm>
          <a:prstGeom prst="rect">
            <a:avLst/>
          </a:prstGeom>
        </p:spPr>
        <p:txBody>
          <a:bodyPr lIns="0" tIns="0" rIns="0" bIns="0" numCol="3" spcCol="18288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marL="171450" indent="-171450">
              <a:spcBef>
                <a:spcPts val="200"/>
              </a:spcBef>
              <a:buFont typeface="Arial" panose="020B0604020202020204" pitchFamily="34" charset="0"/>
              <a:buChar char="•"/>
            </a:pPr>
            <a:r>
              <a:rPr lang="en-US" sz="1100" b="0" dirty="0">
                <a:latin typeface="Montserrat" panose="00000500000000000000" pitchFamily="50" charset="0"/>
              </a:rPr>
              <a:t>Reduces anxiety</a:t>
            </a:r>
          </a:p>
          <a:p>
            <a:pPr marL="171450" indent="-171450">
              <a:spcBef>
                <a:spcPts val="200"/>
              </a:spcBef>
              <a:buFont typeface="Arial" panose="020B0604020202020204" pitchFamily="34" charset="0"/>
              <a:buChar char="•"/>
            </a:pPr>
            <a:r>
              <a:rPr lang="en-US" sz="1100" b="0" dirty="0">
                <a:latin typeface="Montserrat" panose="00000500000000000000" pitchFamily="50" charset="0"/>
              </a:rPr>
              <a:t>Rewards me</a:t>
            </a:r>
          </a:p>
          <a:p>
            <a:pPr marL="171450" indent="-171450">
              <a:spcBef>
                <a:spcPts val="200"/>
              </a:spcBef>
              <a:buFont typeface="Arial" panose="020B0604020202020204" pitchFamily="34" charset="0"/>
              <a:buChar char="•"/>
            </a:pPr>
            <a:r>
              <a:rPr lang="en-US" sz="1100" b="0" dirty="0">
                <a:latin typeface="Montserrat" panose="00000500000000000000" pitchFamily="50" charset="0"/>
              </a:rPr>
              <a:t>Nostalgia</a:t>
            </a:r>
          </a:p>
          <a:p>
            <a:pPr marL="171450" indent="-171450">
              <a:spcBef>
                <a:spcPts val="200"/>
              </a:spcBef>
              <a:buFont typeface="Arial" panose="020B0604020202020204" pitchFamily="34" charset="0"/>
              <a:buChar char="•"/>
            </a:pPr>
            <a:r>
              <a:rPr lang="en-US" sz="1100" b="0" dirty="0">
                <a:latin typeface="Montserrat" panose="00000500000000000000" pitchFamily="50" charset="0"/>
              </a:rPr>
              <a:t>Design / Aesthetics</a:t>
            </a:r>
          </a:p>
          <a:p>
            <a:pPr marL="171450" indent="-171450">
              <a:spcBef>
                <a:spcPts val="200"/>
              </a:spcBef>
              <a:buFont typeface="Arial" panose="020B0604020202020204" pitchFamily="34" charset="0"/>
              <a:buChar char="•"/>
            </a:pPr>
            <a:r>
              <a:rPr lang="en-US" sz="1100" b="0" dirty="0">
                <a:latin typeface="Montserrat" panose="00000500000000000000" pitchFamily="50" charset="0"/>
              </a:rPr>
              <a:t>Badge value</a:t>
            </a:r>
          </a:p>
          <a:p>
            <a:pPr marL="171450" indent="-171450">
              <a:spcBef>
                <a:spcPts val="200"/>
              </a:spcBef>
              <a:buFont typeface="Arial" panose="020B0604020202020204" pitchFamily="34" charset="0"/>
              <a:buChar char="•"/>
            </a:pPr>
            <a:r>
              <a:rPr lang="en-US" sz="1100" b="0" dirty="0">
                <a:latin typeface="Montserrat" panose="00000500000000000000" pitchFamily="50" charset="0"/>
              </a:rPr>
              <a:t>Wellness</a:t>
            </a:r>
          </a:p>
          <a:p>
            <a:pPr marL="171450" indent="-171450">
              <a:spcBef>
                <a:spcPts val="200"/>
              </a:spcBef>
              <a:buFont typeface="Arial" panose="020B0604020202020204" pitchFamily="34" charset="0"/>
              <a:buChar char="•"/>
            </a:pPr>
            <a:r>
              <a:rPr lang="en-US" sz="1100" b="0" dirty="0">
                <a:latin typeface="Montserrat" panose="00000500000000000000" pitchFamily="50" charset="0"/>
              </a:rPr>
              <a:t>Therapeutic Value</a:t>
            </a:r>
          </a:p>
          <a:p>
            <a:pPr marL="171450" indent="-171450">
              <a:spcBef>
                <a:spcPts val="200"/>
              </a:spcBef>
              <a:buFont typeface="Arial" panose="020B0604020202020204" pitchFamily="34" charset="0"/>
              <a:buChar char="•"/>
            </a:pPr>
            <a:r>
              <a:rPr lang="en-US" sz="1100" b="0" dirty="0">
                <a:latin typeface="Montserrat" panose="00000500000000000000" pitchFamily="50" charset="0"/>
              </a:rPr>
              <a:t>Fun / Entertainment</a:t>
            </a:r>
          </a:p>
          <a:p>
            <a:pPr marL="171450" indent="-171450">
              <a:spcBef>
                <a:spcPts val="200"/>
              </a:spcBef>
              <a:buFont typeface="Arial" panose="020B0604020202020204" pitchFamily="34" charset="0"/>
              <a:buChar char="•"/>
            </a:pPr>
            <a:r>
              <a:rPr lang="en-US" sz="1100" b="0" dirty="0">
                <a:latin typeface="Montserrat" panose="00000500000000000000" pitchFamily="50" charset="0"/>
              </a:rPr>
              <a:t>Attractiveness</a:t>
            </a:r>
          </a:p>
          <a:p>
            <a:pPr marL="171450" indent="-171450">
              <a:spcBef>
                <a:spcPts val="200"/>
              </a:spcBef>
              <a:buFont typeface="Arial" panose="020B0604020202020204" pitchFamily="34" charset="0"/>
              <a:buChar char="•"/>
            </a:pPr>
            <a:r>
              <a:rPr lang="en-US" sz="1100" b="0" dirty="0">
                <a:latin typeface="Montserrat" panose="00000500000000000000" pitchFamily="50" charset="0"/>
              </a:rPr>
              <a:t>Provides Access</a:t>
            </a:r>
          </a:p>
        </p:txBody>
      </p:sp>
      <p:sp>
        <p:nvSpPr>
          <p:cNvPr id="31" name="Title 1">
            <a:extLst>
              <a:ext uri="{FF2B5EF4-FFF2-40B4-BE49-F238E27FC236}">
                <a16:creationId xmlns:a16="http://schemas.microsoft.com/office/drawing/2014/main" id="{C4D66699-D101-6B2A-70FB-DFDE671CBE7D}"/>
              </a:ext>
            </a:extLst>
          </p:cNvPr>
          <p:cNvSpPr txBox="1">
            <a:spLocks/>
          </p:cNvSpPr>
          <p:nvPr/>
        </p:nvSpPr>
        <p:spPr>
          <a:xfrm>
            <a:off x="533400" y="2493381"/>
            <a:ext cx="5257800" cy="961595"/>
          </a:xfrm>
          <a:prstGeom prst="rect">
            <a:avLst/>
          </a:prstGeom>
        </p:spPr>
        <p:txBody>
          <a:bodyPr lIns="0" tIns="0" rIns="0" bIns="0" numCol="2" spcCol="9144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marL="171450" indent="-171450">
              <a:spcBef>
                <a:spcPts val="200"/>
              </a:spcBef>
              <a:buFont typeface="Arial" panose="020B0604020202020204" pitchFamily="34" charset="0"/>
              <a:buChar char="•"/>
            </a:pPr>
            <a:r>
              <a:rPr lang="en-US" sz="1100" b="0" dirty="0">
                <a:latin typeface="Montserrat" panose="00000500000000000000" pitchFamily="50" charset="0"/>
              </a:rPr>
              <a:t>Provides hope</a:t>
            </a:r>
          </a:p>
          <a:p>
            <a:pPr marL="171450" indent="-171450">
              <a:spcBef>
                <a:spcPts val="200"/>
              </a:spcBef>
              <a:buFont typeface="Arial" panose="020B0604020202020204" pitchFamily="34" charset="0"/>
              <a:buChar char="•"/>
            </a:pPr>
            <a:r>
              <a:rPr lang="en-US" sz="1100" b="0" dirty="0">
                <a:latin typeface="Montserrat" panose="00000500000000000000" pitchFamily="50" charset="0"/>
              </a:rPr>
              <a:t>Self-actualization</a:t>
            </a:r>
          </a:p>
          <a:p>
            <a:pPr marL="171450" indent="-171450">
              <a:spcBef>
                <a:spcPts val="200"/>
              </a:spcBef>
              <a:buFont typeface="Arial" panose="020B0604020202020204" pitchFamily="34" charset="0"/>
              <a:buChar char="•"/>
            </a:pPr>
            <a:r>
              <a:rPr lang="en-US" sz="1100" b="0" dirty="0">
                <a:latin typeface="Montserrat" panose="00000500000000000000" pitchFamily="50" charset="0"/>
              </a:rPr>
              <a:t>Motivation</a:t>
            </a:r>
          </a:p>
          <a:p>
            <a:pPr marL="171450" indent="-171450">
              <a:spcBef>
                <a:spcPts val="200"/>
              </a:spcBef>
              <a:buFont typeface="Arial" panose="020B0604020202020204" pitchFamily="34" charset="0"/>
              <a:buChar char="•"/>
            </a:pPr>
            <a:r>
              <a:rPr lang="en-US" sz="1100" b="0" dirty="0">
                <a:latin typeface="Montserrat" panose="00000500000000000000" pitchFamily="50" charset="0"/>
              </a:rPr>
              <a:t>Heirloom</a:t>
            </a:r>
          </a:p>
          <a:p>
            <a:pPr marL="171450" indent="-171450">
              <a:spcBef>
                <a:spcPts val="200"/>
              </a:spcBef>
              <a:buFont typeface="Arial" panose="020B0604020202020204" pitchFamily="34" charset="0"/>
              <a:buChar char="•"/>
            </a:pPr>
            <a:r>
              <a:rPr lang="en-US" sz="1100" b="0" dirty="0">
                <a:latin typeface="Montserrat" panose="00000500000000000000" pitchFamily="50" charset="0"/>
              </a:rPr>
              <a:t>Affirmation and Belonging</a:t>
            </a:r>
          </a:p>
        </p:txBody>
      </p:sp>
      <p:sp>
        <p:nvSpPr>
          <p:cNvPr id="32" name="Title 1">
            <a:extLst>
              <a:ext uri="{FF2B5EF4-FFF2-40B4-BE49-F238E27FC236}">
                <a16:creationId xmlns:a16="http://schemas.microsoft.com/office/drawing/2014/main" id="{CD5E72DE-538E-9A80-B812-DD0D4D8AD078}"/>
              </a:ext>
            </a:extLst>
          </p:cNvPr>
          <p:cNvSpPr txBox="1">
            <a:spLocks/>
          </p:cNvSpPr>
          <p:nvPr/>
        </p:nvSpPr>
        <p:spPr>
          <a:xfrm>
            <a:off x="533400" y="1629569"/>
            <a:ext cx="5257800" cy="542707"/>
          </a:xfrm>
          <a:prstGeom prst="rect">
            <a:avLst/>
          </a:prstGeom>
        </p:spPr>
        <p:txBody>
          <a:bodyPr lIns="0" tIns="0" rIns="0" bIns="0" numCol="2" spcCol="91440" anchor="b"/>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marL="171450" indent="-171450">
              <a:spcBef>
                <a:spcPts val="200"/>
              </a:spcBef>
              <a:buFont typeface="Arial" panose="020B0604020202020204" pitchFamily="34" charset="0"/>
              <a:buChar char="•"/>
            </a:pPr>
            <a:r>
              <a:rPr lang="en-US" sz="1100" b="0" dirty="0">
                <a:latin typeface="Montserrat" panose="00000500000000000000" pitchFamily="50" charset="0"/>
              </a:rPr>
              <a:t>Self-transcendence</a:t>
            </a:r>
          </a:p>
        </p:txBody>
      </p:sp>
      <p:sp>
        <p:nvSpPr>
          <p:cNvPr id="39" name="Graphic 8">
            <a:extLst>
              <a:ext uri="{FF2B5EF4-FFF2-40B4-BE49-F238E27FC236}">
                <a16:creationId xmlns:a16="http://schemas.microsoft.com/office/drawing/2014/main" id="{32987FBF-0BB2-0E19-3A47-FC3D96B75392}"/>
              </a:ext>
            </a:extLst>
          </p:cNvPr>
          <p:cNvSpPr/>
          <p:nvPr/>
        </p:nvSpPr>
        <p:spPr>
          <a:xfrm>
            <a:off x="6024764" y="715169"/>
            <a:ext cx="5633836" cy="5427662"/>
          </a:xfrm>
          <a:custGeom>
            <a:avLst/>
            <a:gdLst>
              <a:gd name="connsiteX0" fmla="*/ 2902611 w 6197220"/>
              <a:gd name="connsiteY0" fmla="*/ 113076 h 5427662"/>
              <a:gd name="connsiteX1" fmla="*/ 30473 w 6197220"/>
              <a:gd name="connsiteY1" fmla="*/ 5088433 h 5427662"/>
              <a:gd name="connsiteX2" fmla="*/ 226472 w 6197220"/>
              <a:gd name="connsiteY2" fmla="*/ 5427662 h 5427662"/>
              <a:gd name="connsiteX3" fmla="*/ 5970749 w 6197220"/>
              <a:gd name="connsiteY3" fmla="*/ 5427662 h 5427662"/>
              <a:gd name="connsiteX4" fmla="*/ 6166748 w 6197220"/>
              <a:gd name="connsiteY4" fmla="*/ 5088433 h 5427662"/>
              <a:gd name="connsiteX5" fmla="*/ 3294609 w 6197220"/>
              <a:gd name="connsiteY5" fmla="*/ 113076 h 5427662"/>
              <a:gd name="connsiteX6" fmla="*/ 2902611 w 6197220"/>
              <a:gd name="connsiteY6" fmla="*/ 113076 h 54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7220" h="5427662">
                <a:moveTo>
                  <a:pt x="2902611" y="113076"/>
                </a:moveTo>
                <a:lnTo>
                  <a:pt x="30473" y="5088433"/>
                </a:lnTo>
                <a:cubicBezTo>
                  <a:pt x="-56219" y="5239202"/>
                  <a:pt x="52335" y="5427662"/>
                  <a:pt x="226472" y="5427662"/>
                </a:cubicBezTo>
                <a:lnTo>
                  <a:pt x="5970749" y="5427662"/>
                </a:lnTo>
                <a:cubicBezTo>
                  <a:pt x="6144886" y="5427662"/>
                  <a:pt x="6253440" y="5239202"/>
                  <a:pt x="6166748" y="5088433"/>
                </a:cubicBezTo>
                <a:lnTo>
                  <a:pt x="3294609" y="113076"/>
                </a:lnTo>
                <a:cubicBezTo>
                  <a:pt x="3207918" y="-37692"/>
                  <a:pt x="2990057" y="-37692"/>
                  <a:pt x="2902611" y="113076"/>
                </a:cubicBezTo>
                <a:close/>
              </a:path>
            </a:pathLst>
          </a:custGeom>
          <a:gradFill>
            <a:gsLst>
              <a:gs pos="23000">
                <a:schemeClr val="accent1"/>
              </a:gs>
              <a:gs pos="69000">
                <a:srgbClr val="7999FB"/>
              </a:gs>
              <a:gs pos="100000">
                <a:schemeClr val="accent1">
                  <a:lumMod val="20000"/>
                  <a:lumOff val="80000"/>
                </a:schemeClr>
              </a:gs>
            </a:gsLst>
            <a:path path="shape">
              <a:fillToRect l="50000" t="50000" r="50000" b="50000"/>
            </a:path>
          </a:gradFill>
          <a:ln w="75271" cap="flat">
            <a:noFill/>
            <a:prstDash val="solid"/>
            <a:miter/>
          </a:ln>
        </p:spPr>
        <p:txBody>
          <a:bodyPr rtlCol="0" anchor="ctr"/>
          <a:lstStyle/>
          <a:p>
            <a:endParaRPr lang="en-US"/>
          </a:p>
        </p:txBody>
      </p:sp>
      <p:sp>
        <p:nvSpPr>
          <p:cNvPr id="40" name="Title 1">
            <a:extLst>
              <a:ext uri="{FF2B5EF4-FFF2-40B4-BE49-F238E27FC236}">
                <a16:creationId xmlns:a16="http://schemas.microsoft.com/office/drawing/2014/main" id="{0316FE71-5E24-2500-00FD-7E6C0347728F}"/>
              </a:ext>
            </a:extLst>
          </p:cNvPr>
          <p:cNvSpPr txBox="1">
            <a:spLocks/>
          </p:cNvSpPr>
          <p:nvPr/>
        </p:nvSpPr>
        <p:spPr>
          <a:xfrm>
            <a:off x="7730392" y="5245894"/>
            <a:ext cx="2222581" cy="558004"/>
          </a:xfrm>
          <a:prstGeom prst="rect">
            <a:avLst/>
          </a:prstGeom>
        </p:spPr>
        <p:txBody>
          <a:bodyPr lIns="0" tIns="0" rIns="0" bIns="0" anchor="ctr"/>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600" dirty="0">
                <a:solidFill>
                  <a:schemeClr val="bg1"/>
                </a:solidFill>
                <a:latin typeface="Montserrat" panose="00000500000000000000" pitchFamily="50" charset="0"/>
              </a:rPr>
              <a:t>Functional</a:t>
            </a:r>
          </a:p>
        </p:txBody>
      </p:sp>
      <p:sp>
        <p:nvSpPr>
          <p:cNvPr id="41" name="Title 1">
            <a:extLst>
              <a:ext uri="{FF2B5EF4-FFF2-40B4-BE49-F238E27FC236}">
                <a16:creationId xmlns:a16="http://schemas.microsoft.com/office/drawing/2014/main" id="{AAC16A1C-AFC3-A495-5CF7-5AF4004B444E}"/>
              </a:ext>
            </a:extLst>
          </p:cNvPr>
          <p:cNvSpPr txBox="1">
            <a:spLocks/>
          </p:cNvSpPr>
          <p:nvPr/>
        </p:nvSpPr>
        <p:spPr>
          <a:xfrm>
            <a:off x="7730392" y="3990579"/>
            <a:ext cx="2222581" cy="558004"/>
          </a:xfrm>
          <a:prstGeom prst="rect">
            <a:avLst/>
          </a:prstGeom>
        </p:spPr>
        <p:txBody>
          <a:bodyPr lIns="0" tIns="0" rIns="0" bIns="0" anchor="ctr"/>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600" dirty="0">
                <a:solidFill>
                  <a:schemeClr val="bg1"/>
                </a:solidFill>
                <a:latin typeface="Montserrat" panose="00000500000000000000" pitchFamily="50" charset="0"/>
              </a:rPr>
              <a:t>Emotional</a:t>
            </a:r>
          </a:p>
        </p:txBody>
      </p:sp>
      <p:sp>
        <p:nvSpPr>
          <p:cNvPr id="42" name="Title 1">
            <a:extLst>
              <a:ext uri="{FF2B5EF4-FFF2-40B4-BE49-F238E27FC236}">
                <a16:creationId xmlns:a16="http://schemas.microsoft.com/office/drawing/2014/main" id="{3AD9D8D7-6966-7F58-D4F6-F24B71BBD833}"/>
              </a:ext>
            </a:extLst>
          </p:cNvPr>
          <p:cNvSpPr txBox="1">
            <a:spLocks/>
          </p:cNvSpPr>
          <p:nvPr/>
        </p:nvSpPr>
        <p:spPr>
          <a:xfrm>
            <a:off x="7730392" y="2695179"/>
            <a:ext cx="2222581" cy="558004"/>
          </a:xfrm>
          <a:prstGeom prst="rect">
            <a:avLst/>
          </a:prstGeom>
        </p:spPr>
        <p:txBody>
          <a:bodyPr lIns="0" tIns="0" rIns="0" bIns="0" anchor="ctr"/>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600" dirty="0">
                <a:solidFill>
                  <a:schemeClr val="bg1"/>
                </a:solidFill>
                <a:latin typeface="Montserrat" panose="00000500000000000000" pitchFamily="50" charset="0"/>
              </a:rPr>
              <a:t>Life Changing</a:t>
            </a:r>
          </a:p>
        </p:txBody>
      </p:sp>
      <p:sp>
        <p:nvSpPr>
          <p:cNvPr id="43" name="Title 1">
            <a:extLst>
              <a:ext uri="{FF2B5EF4-FFF2-40B4-BE49-F238E27FC236}">
                <a16:creationId xmlns:a16="http://schemas.microsoft.com/office/drawing/2014/main" id="{DAECA33E-B3C6-06E8-3EB1-8EC144BC1A2A}"/>
              </a:ext>
            </a:extLst>
          </p:cNvPr>
          <p:cNvSpPr txBox="1">
            <a:spLocks/>
          </p:cNvSpPr>
          <p:nvPr/>
        </p:nvSpPr>
        <p:spPr>
          <a:xfrm>
            <a:off x="8151658" y="1412479"/>
            <a:ext cx="1380048" cy="558004"/>
          </a:xfrm>
          <a:prstGeom prst="rect">
            <a:avLst/>
          </a:prstGeom>
        </p:spPr>
        <p:txBody>
          <a:bodyPr lIns="0" tIns="0" rIns="0" bIns="0" anchor="ctr"/>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600" dirty="0">
                <a:solidFill>
                  <a:schemeClr val="bg1"/>
                </a:solidFill>
                <a:latin typeface="Montserrat" panose="00000500000000000000" pitchFamily="50" charset="0"/>
              </a:rPr>
              <a:t>Social Impact</a:t>
            </a:r>
          </a:p>
        </p:txBody>
      </p:sp>
      <p:cxnSp>
        <p:nvCxnSpPr>
          <p:cNvPr id="44" name="Straight Connector 43">
            <a:extLst>
              <a:ext uri="{FF2B5EF4-FFF2-40B4-BE49-F238E27FC236}">
                <a16:creationId xmlns:a16="http://schemas.microsoft.com/office/drawing/2014/main" id="{7F80B6CB-3670-F12F-0CB7-7FABBAC0BB44}"/>
              </a:ext>
            </a:extLst>
          </p:cNvPr>
          <p:cNvCxnSpPr>
            <a:cxnSpLocks/>
          </p:cNvCxnSpPr>
          <p:nvPr/>
        </p:nvCxnSpPr>
        <p:spPr>
          <a:xfrm>
            <a:off x="533400" y="4910931"/>
            <a:ext cx="10604500"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6E104C-1399-AD4D-79D2-8BDE913709BB}"/>
              </a:ext>
            </a:extLst>
          </p:cNvPr>
          <p:cNvCxnSpPr>
            <a:cxnSpLocks/>
          </p:cNvCxnSpPr>
          <p:nvPr/>
        </p:nvCxnSpPr>
        <p:spPr>
          <a:xfrm>
            <a:off x="533400" y="3628231"/>
            <a:ext cx="9931400"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C898FE-276D-8DCB-ECC6-AE14BDDF6D7B}"/>
              </a:ext>
            </a:extLst>
          </p:cNvPr>
          <p:cNvCxnSpPr>
            <a:cxnSpLocks/>
          </p:cNvCxnSpPr>
          <p:nvPr/>
        </p:nvCxnSpPr>
        <p:spPr>
          <a:xfrm>
            <a:off x="533400" y="2332831"/>
            <a:ext cx="9258300"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6B464D-B9B8-980E-1C3C-4C560A2C8D16}"/>
              </a:ext>
            </a:extLst>
          </p:cNvPr>
          <p:cNvCxnSpPr>
            <a:cxnSpLocks/>
            <a:endCxn id="39" idx="3"/>
          </p:cNvCxnSpPr>
          <p:nvPr/>
        </p:nvCxnSpPr>
        <p:spPr>
          <a:xfrm>
            <a:off x="533400" y="6142831"/>
            <a:ext cx="10919317" cy="0"/>
          </a:xfrm>
          <a:prstGeom prst="line">
            <a:avLst/>
          </a:prstGeom>
          <a:ln w="19050" cap="rnd">
            <a:solidFill>
              <a:schemeClr val="accent1">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10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500"/>
                                        <p:tgtEl>
                                          <p:spTgt spid="39"/>
                                        </p:tgtEl>
                                      </p:cBhvr>
                                    </p:animEffect>
                                    <p:anim calcmode="lin" valueType="num">
                                      <p:cBhvr>
                                        <p:cTn id="8" dur="1500" fill="hold"/>
                                        <p:tgtEl>
                                          <p:spTgt spid="39"/>
                                        </p:tgtEl>
                                        <p:attrNameLst>
                                          <p:attrName>ppt_x</p:attrName>
                                        </p:attrNameLst>
                                      </p:cBhvr>
                                      <p:tavLst>
                                        <p:tav tm="0">
                                          <p:val>
                                            <p:strVal val="#ppt_x"/>
                                          </p:val>
                                        </p:tav>
                                        <p:tav tm="100000">
                                          <p:val>
                                            <p:strVal val="#ppt_x"/>
                                          </p:val>
                                        </p:tav>
                                      </p:tavLst>
                                    </p:anim>
                                    <p:anim calcmode="lin" valueType="num">
                                      <p:cBhvr>
                                        <p:cTn id="9" dur="1500" fill="hold"/>
                                        <p:tgtEl>
                                          <p:spTgt spid="39"/>
                                        </p:tgtEl>
                                        <p:attrNameLst>
                                          <p:attrName>ppt_y</p:attrName>
                                        </p:attrNameLst>
                                      </p:cBhvr>
                                      <p:tavLst>
                                        <p:tav tm="0">
                                          <p:val>
                                            <p:strVal val="#ppt_y+.1"/>
                                          </p:val>
                                        </p:tav>
                                        <p:tav tm="100000">
                                          <p:val>
                                            <p:strVal val="#ppt_y"/>
                                          </p:val>
                                        </p:tav>
                                      </p:tavLst>
                                    </p:anim>
                                  </p:childTnLst>
                                </p:cTn>
                              </p:par>
                              <p:par>
                                <p:cTn id="10" presetID="22" presetClass="entr" presetSubtype="2" fill="hold" nodeType="withEffect">
                                  <p:stCondLst>
                                    <p:cond delay="1000"/>
                                  </p:stCondLst>
                                  <p:childTnLst>
                                    <p:set>
                                      <p:cBhvr>
                                        <p:cTn id="11" dur="1" fill="hold">
                                          <p:stCondLst>
                                            <p:cond delay="0"/>
                                          </p:stCondLst>
                                        </p:cTn>
                                        <p:tgtEl>
                                          <p:spTgt spid="46"/>
                                        </p:tgtEl>
                                        <p:attrNameLst>
                                          <p:attrName>style.visibility</p:attrName>
                                        </p:attrNameLst>
                                      </p:cBhvr>
                                      <p:to>
                                        <p:strVal val="visible"/>
                                      </p:to>
                                    </p:set>
                                    <p:animEffect transition="in" filter="wipe(right)">
                                      <p:cBhvr>
                                        <p:cTn id="12" dur="2000"/>
                                        <p:tgtEl>
                                          <p:spTgt spid="46"/>
                                        </p:tgtEl>
                                      </p:cBhvr>
                                    </p:animEffect>
                                  </p:childTnLst>
                                </p:cTn>
                              </p:par>
                              <p:par>
                                <p:cTn id="13" presetID="22" presetClass="entr" presetSubtype="2" fill="hold" nodeType="withEffect">
                                  <p:stCondLst>
                                    <p:cond delay="1000"/>
                                  </p:stCondLst>
                                  <p:childTnLst>
                                    <p:set>
                                      <p:cBhvr>
                                        <p:cTn id="14" dur="1" fill="hold">
                                          <p:stCondLst>
                                            <p:cond delay="0"/>
                                          </p:stCondLst>
                                        </p:cTn>
                                        <p:tgtEl>
                                          <p:spTgt spid="45"/>
                                        </p:tgtEl>
                                        <p:attrNameLst>
                                          <p:attrName>style.visibility</p:attrName>
                                        </p:attrNameLst>
                                      </p:cBhvr>
                                      <p:to>
                                        <p:strVal val="visible"/>
                                      </p:to>
                                    </p:set>
                                    <p:animEffect transition="in" filter="wipe(right)">
                                      <p:cBhvr>
                                        <p:cTn id="15" dur="2000"/>
                                        <p:tgtEl>
                                          <p:spTgt spid="45"/>
                                        </p:tgtEl>
                                      </p:cBhvr>
                                    </p:animEffect>
                                  </p:childTnLst>
                                </p:cTn>
                              </p:par>
                              <p:par>
                                <p:cTn id="16" presetID="22" presetClass="entr" presetSubtype="2" fill="hold" nodeType="withEffect">
                                  <p:stCondLst>
                                    <p:cond delay="1000"/>
                                  </p:stCondLst>
                                  <p:childTnLst>
                                    <p:set>
                                      <p:cBhvr>
                                        <p:cTn id="17" dur="1" fill="hold">
                                          <p:stCondLst>
                                            <p:cond delay="0"/>
                                          </p:stCondLst>
                                        </p:cTn>
                                        <p:tgtEl>
                                          <p:spTgt spid="44"/>
                                        </p:tgtEl>
                                        <p:attrNameLst>
                                          <p:attrName>style.visibility</p:attrName>
                                        </p:attrNameLst>
                                      </p:cBhvr>
                                      <p:to>
                                        <p:strVal val="visible"/>
                                      </p:to>
                                    </p:set>
                                    <p:animEffect transition="in" filter="wipe(right)">
                                      <p:cBhvr>
                                        <p:cTn id="18" dur="2000"/>
                                        <p:tgtEl>
                                          <p:spTgt spid="44"/>
                                        </p:tgtEl>
                                      </p:cBhvr>
                                    </p:animEffect>
                                  </p:childTnLst>
                                </p:cTn>
                              </p:par>
                              <p:par>
                                <p:cTn id="19" presetID="22" presetClass="entr" presetSubtype="2" fill="hold" nodeType="with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2000"/>
                                        <p:tgtEl>
                                          <p:spTgt spid="11"/>
                                        </p:tgtEl>
                                      </p:cBhvr>
                                    </p:animEffect>
                                  </p:childTnLst>
                                </p:cTn>
                              </p:par>
                              <p:par>
                                <p:cTn id="22" presetID="23" presetClass="entr" presetSubtype="16" fill="hold" grpId="0" nodeType="withEffect">
                                  <p:stCondLst>
                                    <p:cond delay="1500"/>
                                  </p:stCondLst>
                                  <p:childTnLst>
                                    <p:set>
                                      <p:cBhvr>
                                        <p:cTn id="23" dur="1" fill="hold">
                                          <p:stCondLst>
                                            <p:cond delay="0"/>
                                          </p:stCondLst>
                                        </p:cTn>
                                        <p:tgtEl>
                                          <p:spTgt spid="43"/>
                                        </p:tgtEl>
                                        <p:attrNameLst>
                                          <p:attrName>style.visibility</p:attrName>
                                        </p:attrNameLst>
                                      </p:cBhvr>
                                      <p:to>
                                        <p:strVal val="visible"/>
                                      </p:to>
                                    </p:set>
                                    <p:anim calcmode="lin" valueType="num">
                                      <p:cBhvr>
                                        <p:cTn id="24" dur="1500" fill="hold"/>
                                        <p:tgtEl>
                                          <p:spTgt spid="43"/>
                                        </p:tgtEl>
                                        <p:attrNameLst>
                                          <p:attrName>ppt_w</p:attrName>
                                        </p:attrNameLst>
                                      </p:cBhvr>
                                      <p:tavLst>
                                        <p:tav tm="0">
                                          <p:val>
                                            <p:fltVal val="0"/>
                                          </p:val>
                                        </p:tav>
                                        <p:tav tm="100000">
                                          <p:val>
                                            <p:strVal val="#ppt_w"/>
                                          </p:val>
                                        </p:tav>
                                      </p:tavLst>
                                    </p:anim>
                                    <p:anim calcmode="lin" valueType="num">
                                      <p:cBhvr>
                                        <p:cTn id="25" dur="1500" fill="hold"/>
                                        <p:tgtEl>
                                          <p:spTgt spid="4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1500"/>
                                  </p:stCondLst>
                                  <p:childTnLst>
                                    <p:set>
                                      <p:cBhvr>
                                        <p:cTn id="27" dur="1" fill="hold">
                                          <p:stCondLst>
                                            <p:cond delay="0"/>
                                          </p:stCondLst>
                                        </p:cTn>
                                        <p:tgtEl>
                                          <p:spTgt spid="42"/>
                                        </p:tgtEl>
                                        <p:attrNameLst>
                                          <p:attrName>style.visibility</p:attrName>
                                        </p:attrNameLst>
                                      </p:cBhvr>
                                      <p:to>
                                        <p:strVal val="visible"/>
                                      </p:to>
                                    </p:set>
                                    <p:anim calcmode="lin" valueType="num">
                                      <p:cBhvr>
                                        <p:cTn id="28" dur="1500" fill="hold"/>
                                        <p:tgtEl>
                                          <p:spTgt spid="42"/>
                                        </p:tgtEl>
                                        <p:attrNameLst>
                                          <p:attrName>ppt_w</p:attrName>
                                        </p:attrNameLst>
                                      </p:cBhvr>
                                      <p:tavLst>
                                        <p:tav tm="0">
                                          <p:val>
                                            <p:fltVal val="0"/>
                                          </p:val>
                                        </p:tav>
                                        <p:tav tm="100000">
                                          <p:val>
                                            <p:strVal val="#ppt_w"/>
                                          </p:val>
                                        </p:tav>
                                      </p:tavLst>
                                    </p:anim>
                                    <p:anim calcmode="lin" valueType="num">
                                      <p:cBhvr>
                                        <p:cTn id="29" dur="1500" fill="hold"/>
                                        <p:tgtEl>
                                          <p:spTgt spid="42"/>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500"/>
                                  </p:stCondLst>
                                  <p:childTnLst>
                                    <p:set>
                                      <p:cBhvr>
                                        <p:cTn id="31" dur="1" fill="hold">
                                          <p:stCondLst>
                                            <p:cond delay="0"/>
                                          </p:stCondLst>
                                        </p:cTn>
                                        <p:tgtEl>
                                          <p:spTgt spid="41"/>
                                        </p:tgtEl>
                                        <p:attrNameLst>
                                          <p:attrName>style.visibility</p:attrName>
                                        </p:attrNameLst>
                                      </p:cBhvr>
                                      <p:to>
                                        <p:strVal val="visible"/>
                                      </p:to>
                                    </p:set>
                                    <p:anim calcmode="lin" valueType="num">
                                      <p:cBhvr>
                                        <p:cTn id="32" dur="1500" fill="hold"/>
                                        <p:tgtEl>
                                          <p:spTgt spid="41"/>
                                        </p:tgtEl>
                                        <p:attrNameLst>
                                          <p:attrName>ppt_w</p:attrName>
                                        </p:attrNameLst>
                                      </p:cBhvr>
                                      <p:tavLst>
                                        <p:tav tm="0">
                                          <p:val>
                                            <p:fltVal val="0"/>
                                          </p:val>
                                        </p:tav>
                                        <p:tav tm="100000">
                                          <p:val>
                                            <p:strVal val="#ppt_w"/>
                                          </p:val>
                                        </p:tav>
                                      </p:tavLst>
                                    </p:anim>
                                    <p:anim calcmode="lin" valueType="num">
                                      <p:cBhvr>
                                        <p:cTn id="33" dur="1500" fill="hold"/>
                                        <p:tgtEl>
                                          <p:spTgt spid="41"/>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15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1500" fill="hold"/>
                                        <p:tgtEl>
                                          <p:spTgt spid="40"/>
                                        </p:tgtEl>
                                        <p:attrNameLst>
                                          <p:attrName>ppt_w</p:attrName>
                                        </p:attrNameLst>
                                      </p:cBhvr>
                                      <p:tavLst>
                                        <p:tav tm="0">
                                          <p:val>
                                            <p:fltVal val="0"/>
                                          </p:val>
                                        </p:tav>
                                        <p:tav tm="100000">
                                          <p:val>
                                            <p:strVal val="#ppt_w"/>
                                          </p:val>
                                        </p:tav>
                                      </p:tavLst>
                                    </p:anim>
                                    <p:anim calcmode="lin" valueType="num">
                                      <p:cBhvr>
                                        <p:cTn id="37" dur="1500" fill="hold"/>
                                        <p:tgtEl>
                                          <p:spTgt spid="40"/>
                                        </p:tgtEl>
                                        <p:attrNameLst>
                                          <p:attrName>ppt_h</p:attrName>
                                        </p:attrNameLst>
                                      </p:cBhvr>
                                      <p:tavLst>
                                        <p:tav tm="0">
                                          <p:val>
                                            <p:fltVal val="0"/>
                                          </p:val>
                                        </p:tav>
                                        <p:tav tm="100000">
                                          <p:val>
                                            <p:strVal val="#ppt_h"/>
                                          </p:val>
                                        </p:tav>
                                      </p:tavLst>
                                    </p:anim>
                                  </p:childTnLst>
                                </p:cTn>
                              </p:par>
                              <p:par>
                                <p:cTn id="38" presetID="12" presetClass="entr" presetSubtype="1" fill="hold" grpId="0" nodeType="withEffect">
                                  <p:stCondLst>
                                    <p:cond delay="2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1500"/>
                                        <p:tgtEl>
                                          <p:spTgt spid="32"/>
                                        </p:tgtEl>
                                        <p:attrNameLst>
                                          <p:attrName>ppt_y</p:attrName>
                                        </p:attrNameLst>
                                      </p:cBhvr>
                                      <p:tavLst>
                                        <p:tav tm="0">
                                          <p:val>
                                            <p:strVal val="#ppt_y-#ppt_h*1.125000"/>
                                          </p:val>
                                        </p:tav>
                                        <p:tav tm="100000">
                                          <p:val>
                                            <p:strVal val="#ppt_y"/>
                                          </p:val>
                                        </p:tav>
                                      </p:tavLst>
                                    </p:anim>
                                    <p:animEffect transition="in" filter="wipe(down)">
                                      <p:cBhvr>
                                        <p:cTn id="41" dur="1500"/>
                                        <p:tgtEl>
                                          <p:spTgt spid="32"/>
                                        </p:tgtEl>
                                      </p:cBhvr>
                                    </p:animEffect>
                                  </p:childTnLst>
                                </p:cTn>
                              </p:par>
                              <p:par>
                                <p:cTn id="42" presetID="12" presetClass="entr" presetSubtype="1" fill="hold" grpId="0" nodeType="withEffect">
                                  <p:stCondLst>
                                    <p:cond delay="300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1500"/>
                                        <p:tgtEl>
                                          <p:spTgt spid="31"/>
                                        </p:tgtEl>
                                        <p:attrNameLst>
                                          <p:attrName>ppt_y</p:attrName>
                                        </p:attrNameLst>
                                      </p:cBhvr>
                                      <p:tavLst>
                                        <p:tav tm="0">
                                          <p:val>
                                            <p:strVal val="#ppt_y-#ppt_h*1.125000"/>
                                          </p:val>
                                        </p:tav>
                                        <p:tav tm="100000">
                                          <p:val>
                                            <p:strVal val="#ppt_y"/>
                                          </p:val>
                                        </p:tav>
                                      </p:tavLst>
                                    </p:anim>
                                    <p:animEffect transition="in" filter="wipe(down)">
                                      <p:cBhvr>
                                        <p:cTn id="45" dur="1500"/>
                                        <p:tgtEl>
                                          <p:spTgt spid="31"/>
                                        </p:tgtEl>
                                      </p:cBhvr>
                                    </p:animEffect>
                                  </p:childTnLst>
                                </p:cTn>
                              </p:par>
                              <p:par>
                                <p:cTn id="46" presetID="12" presetClass="entr" presetSubtype="1" fill="hold" grpId="0" nodeType="withEffect">
                                  <p:stCondLst>
                                    <p:cond delay="350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1500"/>
                                        <p:tgtEl>
                                          <p:spTgt spid="30"/>
                                        </p:tgtEl>
                                        <p:attrNameLst>
                                          <p:attrName>ppt_y</p:attrName>
                                        </p:attrNameLst>
                                      </p:cBhvr>
                                      <p:tavLst>
                                        <p:tav tm="0">
                                          <p:val>
                                            <p:strVal val="#ppt_y-#ppt_h*1.125000"/>
                                          </p:val>
                                        </p:tav>
                                        <p:tav tm="100000">
                                          <p:val>
                                            <p:strVal val="#ppt_y"/>
                                          </p:val>
                                        </p:tav>
                                      </p:tavLst>
                                    </p:anim>
                                    <p:animEffect transition="in" filter="wipe(down)">
                                      <p:cBhvr>
                                        <p:cTn id="49" dur="1500"/>
                                        <p:tgtEl>
                                          <p:spTgt spid="30"/>
                                        </p:tgtEl>
                                      </p:cBhvr>
                                    </p:animEffect>
                                  </p:childTnLst>
                                </p:cTn>
                              </p:par>
                              <p:par>
                                <p:cTn id="50" presetID="12" presetClass="entr" presetSubtype="1" fill="hold" grpId="0" nodeType="withEffect">
                                  <p:stCondLst>
                                    <p:cond delay="40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1500"/>
                                        <p:tgtEl>
                                          <p:spTgt spid="23"/>
                                        </p:tgtEl>
                                        <p:attrNameLst>
                                          <p:attrName>ppt_y</p:attrName>
                                        </p:attrNameLst>
                                      </p:cBhvr>
                                      <p:tavLst>
                                        <p:tav tm="0">
                                          <p:val>
                                            <p:strVal val="#ppt_y-#ppt_h*1.125000"/>
                                          </p:val>
                                        </p:tav>
                                        <p:tav tm="100000">
                                          <p:val>
                                            <p:strVal val="#ppt_y"/>
                                          </p:val>
                                        </p:tav>
                                      </p:tavLst>
                                    </p:anim>
                                    <p:animEffect transition="in" filter="wipe(down)">
                                      <p:cBhvr>
                                        <p:cTn id="53" dur="1500"/>
                                        <p:tgtEl>
                                          <p:spTgt spid="23"/>
                                        </p:tgtEl>
                                      </p:cBhvr>
                                    </p:animEffect>
                                  </p:childTnLst>
                                </p:cTn>
                              </p:par>
                              <p:par>
                                <p:cTn id="54" presetID="2" presetClass="entr" presetSubtype="2" decel="5000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additive="base">
                                        <p:cTn id="56" dur="5000" fill="hold"/>
                                        <p:tgtEl>
                                          <p:spTgt spid="35"/>
                                        </p:tgtEl>
                                        <p:attrNameLst>
                                          <p:attrName>ppt_x</p:attrName>
                                        </p:attrNameLst>
                                      </p:cBhvr>
                                      <p:tavLst>
                                        <p:tav tm="0">
                                          <p:val>
                                            <p:strVal val="1+#ppt_w/2"/>
                                          </p:val>
                                        </p:tav>
                                        <p:tav tm="100000">
                                          <p:val>
                                            <p:strVal val="#ppt_x"/>
                                          </p:val>
                                        </p:tav>
                                      </p:tavLst>
                                    </p:anim>
                                    <p:anim calcmode="lin" valueType="num">
                                      <p:cBhvr additive="base">
                                        <p:cTn id="57" dur="5000" fill="hold"/>
                                        <p:tgtEl>
                                          <p:spTgt spid="35"/>
                                        </p:tgtEl>
                                        <p:attrNameLst>
                                          <p:attrName>ppt_y</p:attrName>
                                        </p:attrNameLst>
                                      </p:cBhvr>
                                      <p:tavLst>
                                        <p:tav tm="0">
                                          <p:val>
                                            <p:strVal val="#ppt_y"/>
                                          </p:val>
                                        </p:tav>
                                        <p:tav tm="100000">
                                          <p:val>
                                            <p:strVal val="#ppt_y"/>
                                          </p:val>
                                        </p:tav>
                                      </p:tavLst>
                                    </p:anim>
                                  </p:childTnLst>
                                </p:cTn>
                              </p:par>
                              <p:par>
                                <p:cTn id="58" presetID="0" presetClass="path" presetSubtype="0" decel="50000" fill="hold" grpId="0" nodeType="withEffect">
                                  <p:stCondLst>
                                    <p:cond delay="0"/>
                                  </p:stCondLst>
                                  <p:childTnLst>
                                    <p:animMotion origin="layout" path="M -0.47644 -0.04838 L -1.66667E-6 3.7037E-6 " pathEditMode="relative" rAng="0" ptsTypes="AA">
                                      <p:cBhvr>
                                        <p:cTn id="59" dur="10000" fill="hold"/>
                                        <p:tgtEl>
                                          <p:spTgt spid="37"/>
                                        </p:tgtEl>
                                        <p:attrNameLst>
                                          <p:attrName>ppt_x</p:attrName>
                                          <p:attrName>ppt_y</p:attrName>
                                        </p:attrNameLst>
                                      </p:cBhvr>
                                      <p:rCtr x="23711"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3" grpId="0"/>
      <p:bldP spid="30" grpId="0"/>
      <p:bldP spid="31" grpId="0"/>
      <p:bldP spid="32" grpId="0"/>
      <p:bldP spid="39" grpId="0" animBg="1"/>
      <p:bldP spid="40" grpId="0"/>
      <p:bldP spid="41" grpId="0"/>
      <p:bldP spid="42"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56C05CC-A672-618D-6874-DEE1CB9B3453}"/>
              </a:ext>
            </a:extLst>
          </p:cNvPr>
          <p:cNvGrpSpPr/>
          <p:nvPr/>
        </p:nvGrpSpPr>
        <p:grpSpPr>
          <a:xfrm>
            <a:off x="-232427" y="-159662"/>
            <a:ext cx="12541349" cy="7187256"/>
            <a:chOff x="-232427" y="-159662"/>
            <a:chExt cx="12541349" cy="7187256"/>
          </a:xfrm>
        </p:grpSpPr>
        <p:sp>
          <p:nvSpPr>
            <p:cNvPr id="11" name="Rectangle 10">
              <a:extLst>
                <a:ext uri="{FF2B5EF4-FFF2-40B4-BE49-F238E27FC236}">
                  <a16:creationId xmlns:a16="http://schemas.microsoft.com/office/drawing/2014/main" id="{9DFFA1E8-9071-53AE-B9B7-9DC120BF4986}"/>
                </a:ext>
              </a:extLst>
            </p:cNvPr>
            <p:cNvSpPr/>
            <p:nvPr/>
          </p:nvSpPr>
          <p:spPr>
            <a:xfrm>
              <a:off x="0" y="0"/>
              <a:ext cx="12192000" cy="6858000"/>
            </a:xfrm>
            <a:prstGeom prst="rect">
              <a:avLst/>
            </a:prstGeom>
            <a:gradFill>
              <a:gsLst>
                <a:gs pos="0">
                  <a:schemeClr val="bg1"/>
                </a:gs>
                <a:gs pos="98000">
                  <a:schemeClr val="tx2">
                    <a:lumMod val="20000"/>
                    <a:lumOff val="80000"/>
                    <a:alpha val="2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421EFA6-FD3F-071A-DA3C-42BCC791BD38}"/>
                </a:ext>
              </a:extLst>
            </p:cNvPr>
            <p:cNvCxnSpPr>
              <a:cxnSpLocks/>
            </p:cNvCxnSpPr>
            <p:nvPr/>
          </p:nvCxnSpPr>
          <p:spPr>
            <a:xfrm flipV="1">
              <a:off x="-232427" y="3241645"/>
              <a:ext cx="1936808" cy="1936808"/>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E185A5-AFA4-2ED0-7C4B-A2F65794FF2D}"/>
                </a:ext>
              </a:extLst>
            </p:cNvPr>
            <p:cNvCxnSpPr>
              <a:cxnSpLocks/>
            </p:cNvCxnSpPr>
            <p:nvPr/>
          </p:nvCxnSpPr>
          <p:spPr>
            <a:xfrm flipV="1">
              <a:off x="950599" y="-159662"/>
              <a:ext cx="1088394" cy="1088394"/>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E423A-B254-421D-C820-2C7167915A12}"/>
                </a:ext>
              </a:extLst>
            </p:cNvPr>
            <p:cNvCxnSpPr/>
            <p:nvPr/>
          </p:nvCxnSpPr>
          <p:spPr>
            <a:xfrm flipV="1">
              <a:off x="10366897" y="3952789"/>
              <a:ext cx="1936808" cy="1936808"/>
            </a:xfrm>
            <a:prstGeom prst="line">
              <a:avLst/>
            </a:prstGeom>
            <a:ln w="317500" cap="rnd">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5CA540-EAA0-211A-CC81-A3DC42B5DA3C}"/>
                </a:ext>
              </a:extLst>
            </p:cNvPr>
            <p:cNvCxnSpPr>
              <a:cxnSpLocks/>
            </p:cNvCxnSpPr>
            <p:nvPr/>
          </p:nvCxnSpPr>
          <p:spPr>
            <a:xfrm flipV="1">
              <a:off x="5126309" y="5251425"/>
              <a:ext cx="1776169" cy="1776169"/>
            </a:xfrm>
            <a:prstGeom prst="line">
              <a:avLst/>
            </a:prstGeom>
            <a:ln w="317500" cap="rnd">
              <a:solidFill>
                <a:schemeClr val="tx2">
                  <a:lumMod val="20000"/>
                  <a:lumOff val="8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A01E63-8459-277E-24B2-95B89805E73A}"/>
                </a:ext>
              </a:extLst>
            </p:cNvPr>
            <p:cNvCxnSpPr>
              <a:cxnSpLocks/>
            </p:cNvCxnSpPr>
            <p:nvPr/>
          </p:nvCxnSpPr>
          <p:spPr>
            <a:xfrm flipV="1">
              <a:off x="11340518" y="186869"/>
              <a:ext cx="968404" cy="968404"/>
            </a:xfrm>
            <a:prstGeom prst="line">
              <a:avLst/>
            </a:prstGeom>
            <a:ln w="317500" cap="rnd">
              <a:solidFill>
                <a:schemeClr val="bg1">
                  <a:alpha val="5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C423D1E-FBFB-B075-7C3D-CA2DAB0D2629}"/>
              </a:ext>
            </a:extLst>
          </p:cNvPr>
          <p:cNvSpPr>
            <a:spLocks noGrp="1"/>
          </p:cNvSpPr>
          <p:nvPr>
            <p:ph type="title"/>
          </p:nvPr>
        </p:nvSpPr>
        <p:spPr/>
        <p:txBody>
          <a:bodyPr/>
          <a:lstStyle/>
          <a:p>
            <a:pPr algn="ctr"/>
            <a:r>
              <a:rPr lang="en-US" dirty="0"/>
              <a:t>Step-by-Step </a:t>
            </a:r>
            <a:r>
              <a:rPr lang="en-US" dirty="0">
                <a:solidFill>
                  <a:schemeClr val="accent1"/>
                </a:solidFill>
              </a:rPr>
              <a:t>Value Prop</a:t>
            </a:r>
          </a:p>
        </p:txBody>
      </p:sp>
      <p:sp>
        <p:nvSpPr>
          <p:cNvPr id="24" name="Rectangle: Rounded Corners 23">
            <a:extLst>
              <a:ext uri="{FF2B5EF4-FFF2-40B4-BE49-F238E27FC236}">
                <a16:creationId xmlns:a16="http://schemas.microsoft.com/office/drawing/2014/main" id="{6D91AC20-DBD4-CAED-F616-57F5258B4739}"/>
              </a:ext>
            </a:extLst>
          </p:cNvPr>
          <p:cNvSpPr/>
          <p:nvPr/>
        </p:nvSpPr>
        <p:spPr>
          <a:xfrm>
            <a:off x="695526" y="1558786"/>
            <a:ext cx="3242525"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b="1" dirty="0">
                <a:solidFill>
                  <a:schemeClr val="bg1"/>
                </a:solidFill>
                <a:latin typeface="Montserrat" panose="00000500000000000000" pitchFamily="50" charset="0"/>
              </a:rPr>
              <a:t>1. Request</a:t>
            </a:r>
            <a:endParaRPr lang="en-US" dirty="0">
              <a:solidFill>
                <a:schemeClr val="bg1"/>
              </a:solidFill>
              <a:latin typeface="Montserrat" panose="00000500000000000000" pitchFamily="50" charset="0"/>
            </a:endParaRPr>
          </a:p>
        </p:txBody>
      </p:sp>
      <p:sp>
        <p:nvSpPr>
          <p:cNvPr id="25" name="Rectangle: Rounded Corners 24">
            <a:extLst>
              <a:ext uri="{FF2B5EF4-FFF2-40B4-BE49-F238E27FC236}">
                <a16:creationId xmlns:a16="http://schemas.microsoft.com/office/drawing/2014/main" id="{7466E7BD-EDE2-F340-2647-906D1572535F}"/>
              </a:ext>
            </a:extLst>
          </p:cNvPr>
          <p:cNvSpPr/>
          <p:nvPr/>
        </p:nvSpPr>
        <p:spPr>
          <a:xfrm>
            <a:off x="4474737" y="1558786"/>
            <a:ext cx="3242525"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b="1" dirty="0">
                <a:solidFill>
                  <a:schemeClr val="bg1"/>
                </a:solidFill>
                <a:latin typeface="Montserrat" panose="00000500000000000000" pitchFamily="50" charset="0"/>
              </a:rPr>
              <a:t>2. Select</a:t>
            </a:r>
            <a:endParaRPr lang="en-US" dirty="0">
              <a:solidFill>
                <a:schemeClr val="bg1"/>
              </a:solidFill>
              <a:latin typeface="Montserrat" panose="00000500000000000000" pitchFamily="50" charset="0"/>
            </a:endParaRPr>
          </a:p>
        </p:txBody>
      </p:sp>
      <p:sp>
        <p:nvSpPr>
          <p:cNvPr id="26" name="Rectangle: Rounded Corners 25">
            <a:extLst>
              <a:ext uri="{FF2B5EF4-FFF2-40B4-BE49-F238E27FC236}">
                <a16:creationId xmlns:a16="http://schemas.microsoft.com/office/drawing/2014/main" id="{5EF68115-C670-33DB-DE4C-312E93D5C84F}"/>
              </a:ext>
            </a:extLst>
          </p:cNvPr>
          <p:cNvSpPr/>
          <p:nvPr/>
        </p:nvSpPr>
        <p:spPr>
          <a:xfrm>
            <a:off x="8253949" y="1558786"/>
            <a:ext cx="3242525"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b="1" dirty="0">
                <a:solidFill>
                  <a:schemeClr val="bg1"/>
                </a:solidFill>
                <a:latin typeface="Montserrat" panose="00000500000000000000" pitchFamily="50" charset="0"/>
              </a:rPr>
              <a:t>3. Pay</a:t>
            </a:r>
            <a:endParaRPr lang="en-US" dirty="0">
              <a:solidFill>
                <a:schemeClr val="bg1"/>
              </a:solidFill>
              <a:latin typeface="Montserrat" panose="00000500000000000000" pitchFamily="50" charset="0"/>
            </a:endParaRPr>
          </a:p>
        </p:txBody>
      </p:sp>
      <p:sp>
        <p:nvSpPr>
          <p:cNvPr id="27" name="Title 1">
            <a:extLst>
              <a:ext uri="{FF2B5EF4-FFF2-40B4-BE49-F238E27FC236}">
                <a16:creationId xmlns:a16="http://schemas.microsoft.com/office/drawing/2014/main" id="{86DA0BBA-2F24-C774-5ED1-B9D563A62418}"/>
              </a:ext>
            </a:extLst>
          </p:cNvPr>
          <p:cNvSpPr txBox="1">
            <a:spLocks/>
          </p:cNvSpPr>
          <p:nvPr/>
        </p:nvSpPr>
        <p:spPr>
          <a:xfrm>
            <a:off x="892533" y="2166907"/>
            <a:ext cx="2913948"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lnSpc>
                <a:spcPct val="120000"/>
              </a:lnSpc>
            </a:pPr>
            <a:r>
              <a:rPr lang="en-US" sz="1200" b="0" dirty="0">
                <a:latin typeface="Montserrat" panose="00000500000000000000" pitchFamily="50" charset="0"/>
              </a:rPr>
              <a:t>Whether you’re riding solo or with friends, you’ve got options. Tap to request Lyft, Lyft Line or Lyft Plus</a:t>
            </a:r>
          </a:p>
        </p:txBody>
      </p:sp>
      <p:sp>
        <p:nvSpPr>
          <p:cNvPr id="28" name="Title 1">
            <a:extLst>
              <a:ext uri="{FF2B5EF4-FFF2-40B4-BE49-F238E27FC236}">
                <a16:creationId xmlns:a16="http://schemas.microsoft.com/office/drawing/2014/main" id="{99E606B4-6D5E-73DF-F38E-54F4FE6FADEA}"/>
              </a:ext>
            </a:extLst>
          </p:cNvPr>
          <p:cNvSpPr txBox="1">
            <a:spLocks/>
          </p:cNvSpPr>
          <p:nvPr/>
        </p:nvSpPr>
        <p:spPr>
          <a:xfrm>
            <a:off x="4474737" y="2166907"/>
            <a:ext cx="3242525"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200" b="0" dirty="0">
                <a:latin typeface="Montserrat" panose="00000500000000000000" pitchFamily="50" charset="0"/>
              </a:rPr>
              <a:t>Get picked up by the best. Our reliable drivers will get you where you need to go</a:t>
            </a:r>
          </a:p>
        </p:txBody>
      </p:sp>
      <p:sp>
        <p:nvSpPr>
          <p:cNvPr id="36" name="Title 1">
            <a:extLst>
              <a:ext uri="{FF2B5EF4-FFF2-40B4-BE49-F238E27FC236}">
                <a16:creationId xmlns:a16="http://schemas.microsoft.com/office/drawing/2014/main" id="{23E88A4A-E90B-5187-C38D-9B465401B182}"/>
              </a:ext>
            </a:extLst>
          </p:cNvPr>
          <p:cNvSpPr txBox="1">
            <a:spLocks/>
          </p:cNvSpPr>
          <p:nvPr/>
        </p:nvSpPr>
        <p:spPr>
          <a:xfrm>
            <a:off x="8253949" y="2166907"/>
            <a:ext cx="3242525"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200" b="0" dirty="0">
                <a:latin typeface="Montserrat" panose="00000500000000000000" pitchFamily="50" charset="0"/>
              </a:rPr>
              <a:t>When  the ride ends, just pay and rate your driver through your phone</a:t>
            </a:r>
          </a:p>
        </p:txBody>
      </p:sp>
      <p:grpSp>
        <p:nvGrpSpPr>
          <p:cNvPr id="7" name="Group 6">
            <a:extLst>
              <a:ext uri="{FF2B5EF4-FFF2-40B4-BE49-F238E27FC236}">
                <a16:creationId xmlns:a16="http://schemas.microsoft.com/office/drawing/2014/main" id="{B16BABEA-CA53-3C14-3B14-9A0CA2B7D920}"/>
              </a:ext>
            </a:extLst>
          </p:cNvPr>
          <p:cNvGrpSpPr/>
          <p:nvPr/>
        </p:nvGrpSpPr>
        <p:grpSpPr>
          <a:xfrm>
            <a:off x="1736465" y="3169280"/>
            <a:ext cx="1204815" cy="3294143"/>
            <a:chOff x="4589622" y="1155273"/>
            <a:chExt cx="1793716" cy="4904284"/>
          </a:xfrm>
          <a:effectLst>
            <a:outerShdw blurRad="76200" dir="13500000" sy="23000" kx="1200000" algn="br" rotWithShape="0">
              <a:prstClr val="black">
                <a:alpha val="8262"/>
              </a:prstClr>
            </a:outerShdw>
          </a:effectLst>
        </p:grpSpPr>
        <p:pic>
          <p:nvPicPr>
            <p:cNvPr id="5" name="Picture Placeholder 4" descr="Background pattern&#10;&#10;Description automatically generated">
              <a:extLst>
                <a:ext uri="{FF2B5EF4-FFF2-40B4-BE49-F238E27FC236}">
                  <a16:creationId xmlns:a16="http://schemas.microsoft.com/office/drawing/2014/main" id="{BB3BCEBD-9500-A291-DCEE-EECA2A5C4165}"/>
                </a:ext>
              </a:extLst>
            </p:cNvPr>
            <p:cNvPicPr>
              <a:picLocks noChangeAspect="1"/>
            </p:cNvPicPr>
            <p:nvPr/>
          </p:nvPicPr>
          <p:blipFill>
            <a:blip r:embed="rId2">
              <a:extLst>
                <a:ext uri="{28A0092B-C50C-407E-A947-70E740481C1C}">
                  <a14:useLocalDpi xmlns:a14="http://schemas.microsoft.com/office/drawing/2010/main" val="0"/>
                </a:ext>
              </a:extLst>
            </a:blip>
            <a:srcRect l="36813" r="36813"/>
            <a:stretch>
              <a:fillRect/>
            </a:stretch>
          </p:blipFill>
          <p:spPr>
            <a:xfrm>
              <a:off x="4674236" y="1253154"/>
              <a:ext cx="1656155" cy="4708525"/>
            </a:xfrm>
            <a:custGeom>
              <a:avLst/>
              <a:gdLst>
                <a:gd name="connsiteX0" fmla="*/ 0 w 1656155"/>
                <a:gd name="connsiteY0" fmla="*/ 0 h 4708525"/>
                <a:gd name="connsiteX1" fmla="*/ 1651858 w 1656155"/>
                <a:gd name="connsiteY1" fmla="*/ 176463 h 4708525"/>
                <a:gd name="connsiteX2" fmla="*/ 1656155 w 1656155"/>
                <a:gd name="connsiteY2" fmla="*/ 4435810 h 4708525"/>
                <a:gd name="connsiteX3" fmla="*/ 0 w 1656155"/>
                <a:gd name="connsiteY3" fmla="*/ 4708525 h 4708525"/>
              </a:gdLst>
              <a:ahLst/>
              <a:cxnLst>
                <a:cxn ang="0">
                  <a:pos x="connsiteX0" y="connsiteY0"/>
                </a:cxn>
                <a:cxn ang="0">
                  <a:pos x="connsiteX1" y="connsiteY1"/>
                </a:cxn>
                <a:cxn ang="0">
                  <a:pos x="connsiteX2" y="connsiteY2"/>
                </a:cxn>
                <a:cxn ang="0">
                  <a:pos x="connsiteX3" y="connsiteY3"/>
                </a:cxn>
              </a:cxnLst>
              <a:rect l="l" t="t" r="r" b="b"/>
              <a:pathLst>
                <a:path w="1656155" h="4708525">
                  <a:moveTo>
                    <a:pt x="0" y="0"/>
                  </a:moveTo>
                  <a:lnTo>
                    <a:pt x="1651858" y="176463"/>
                  </a:lnTo>
                  <a:cubicBezTo>
                    <a:pt x="1653291" y="1596245"/>
                    <a:pt x="1654722" y="3016028"/>
                    <a:pt x="1656155" y="4435810"/>
                  </a:cubicBezTo>
                  <a:lnTo>
                    <a:pt x="0" y="4708525"/>
                  </a:lnTo>
                  <a:close/>
                </a:path>
              </a:pathLst>
            </a:custGeom>
            <a:solidFill>
              <a:schemeClr val="tx1">
                <a:lumMod val="65000"/>
                <a:lumOff val="35000"/>
              </a:schemeClr>
            </a:solidFill>
          </p:spPr>
        </p:pic>
        <p:pic>
          <p:nvPicPr>
            <p:cNvPr id="6" name="Picture 5">
              <a:extLst>
                <a:ext uri="{FF2B5EF4-FFF2-40B4-BE49-F238E27FC236}">
                  <a16:creationId xmlns:a16="http://schemas.microsoft.com/office/drawing/2014/main" id="{759429A3-E900-4C71-2CC7-A404E0BBC4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589622" y="1155273"/>
              <a:ext cx="1793716" cy="4904284"/>
            </a:xfrm>
            <a:prstGeom prst="rect">
              <a:avLst/>
            </a:prstGeom>
          </p:spPr>
        </p:pic>
      </p:grpSp>
      <p:grpSp>
        <p:nvGrpSpPr>
          <p:cNvPr id="17" name="Group 16">
            <a:extLst>
              <a:ext uri="{FF2B5EF4-FFF2-40B4-BE49-F238E27FC236}">
                <a16:creationId xmlns:a16="http://schemas.microsoft.com/office/drawing/2014/main" id="{A2B4C15E-AC76-5D5E-DA8A-F9832BBEACC6}"/>
              </a:ext>
            </a:extLst>
          </p:cNvPr>
          <p:cNvGrpSpPr/>
          <p:nvPr/>
        </p:nvGrpSpPr>
        <p:grpSpPr>
          <a:xfrm>
            <a:off x="5493591" y="3169279"/>
            <a:ext cx="1204815" cy="3294143"/>
            <a:chOff x="4589622" y="1155273"/>
            <a:chExt cx="1793716" cy="4904284"/>
          </a:xfrm>
          <a:effectLst>
            <a:outerShdw blurRad="76200" dir="13500000" sy="23000" kx="1200000" algn="br" rotWithShape="0">
              <a:prstClr val="black">
                <a:alpha val="8262"/>
              </a:prstClr>
            </a:outerShdw>
          </a:effectLst>
        </p:grpSpPr>
        <p:pic>
          <p:nvPicPr>
            <p:cNvPr id="19" name="Picture Placeholder 4" descr="Background pattern&#10;&#10;Description automatically generated">
              <a:extLst>
                <a:ext uri="{FF2B5EF4-FFF2-40B4-BE49-F238E27FC236}">
                  <a16:creationId xmlns:a16="http://schemas.microsoft.com/office/drawing/2014/main" id="{31EC90D0-CB14-86DA-1777-6110B3FB6689}"/>
                </a:ext>
              </a:extLst>
            </p:cNvPr>
            <p:cNvPicPr>
              <a:picLocks noChangeAspect="1"/>
            </p:cNvPicPr>
            <p:nvPr/>
          </p:nvPicPr>
          <p:blipFill>
            <a:blip r:embed="rId2">
              <a:extLst>
                <a:ext uri="{28A0092B-C50C-407E-A947-70E740481C1C}">
                  <a14:useLocalDpi xmlns:a14="http://schemas.microsoft.com/office/drawing/2010/main" val="0"/>
                </a:ext>
              </a:extLst>
            </a:blip>
            <a:srcRect l="36813" r="36813"/>
            <a:stretch>
              <a:fillRect/>
            </a:stretch>
          </p:blipFill>
          <p:spPr>
            <a:xfrm>
              <a:off x="4674236" y="1253154"/>
              <a:ext cx="1656155" cy="4708525"/>
            </a:xfrm>
            <a:custGeom>
              <a:avLst/>
              <a:gdLst>
                <a:gd name="connsiteX0" fmla="*/ 0 w 1656155"/>
                <a:gd name="connsiteY0" fmla="*/ 0 h 4708525"/>
                <a:gd name="connsiteX1" fmla="*/ 1651858 w 1656155"/>
                <a:gd name="connsiteY1" fmla="*/ 176463 h 4708525"/>
                <a:gd name="connsiteX2" fmla="*/ 1656155 w 1656155"/>
                <a:gd name="connsiteY2" fmla="*/ 4435810 h 4708525"/>
                <a:gd name="connsiteX3" fmla="*/ 0 w 1656155"/>
                <a:gd name="connsiteY3" fmla="*/ 4708525 h 4708525"/>
              </a:gdLst>
              <a:ahLst/>
              <a:cxnLst>
                <a:cxn ang="0">
                  <a:pos x="connsiteX0" y="connsiteY0"/>
                </a:cxn>
                <a:cxn ang="0">
                  <a:pos x="connsiteX1" y="connsiteY1"/>
                </a:cxn>
                <a:cxn ang="0">
                  <a:pos x="connsiteX2" y="connsiteY2"/>
                </a:cxn>
                <a:cxn ang="0">
                  <a:pos x="connsiteX3" y="connsiteY3"/>
                </a:cxn>
              </a:cxnLst>
              <a:rect l="l" t="t" r="r" b="b"/>
              <a:pathLst>
                <a:path w="1656155" h="4708525">
                  <a:moveTo>
                    <a:pt x="0" y="0"/>
                  </a:moveTo>
                  <a:lnTo>
                    <a:pt x="1651858" y="176463"/>
                  </a:lnTo>
                  <a:cubicBezTo>
                    <a:pt x="1653291" y="1596245"/>
                    <a:pt x="1654722" y="3016028"/>
                    <a:pt x="1656155" y="4435810"/>
                  </a:cubicBezTo>
                  <a:lnTo>
                    <a:pt x="0" y="4708525"/>
                  </a:lnTo>
                  <a:close/>
                </a:path>
              </a:pathLst>
            </a:custGeom>
            <a:solidFill>
              <a:schemeClr val="tx1">
                <a:lumMod val="65000"/>
                <a:lumOff val="35000"/>
              </a:schemeClr>
            </a:solidFill>
          </p:spPr>
        </p:pic>
        <p:pic>
          <p:nvPicPr>
            <p:cNvPr id="21" name="Picture 20">
              <a:extLst>
                <a:ext uri="{FF2B5EF4-FFF2-40B4-BE49-F238E27FC236}">
                  <a16:creationId xmlns:a16="http://schemas.microsoft.com/office/drawing/2014/main" id="{4070F079-1304-CC88-A4CD-45768E81F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589622" y="1155273"/>
              <a:ext cx="1793716" cy="4904284"/>
            </a:xfrm>
            <a:prstGeom prst="rect">
              <a:avLst/>
            </a:prstGeom>
          </p:spPr>
        </p:pic>
      </p:grpSp>
      <p:grpSp>
        <p:nvGrpSpPr>
          <p:cNvPr id="23" name="Group 22">
            <a:extLst>
              <a:ext uri="{FF2B5EF4-FFF2-40B4-BE49-F238E27FC236}">
                <a16:creationId xmlns:a16="http://schemas.microsoft.com/office/drawing/2014/main" id="{CD1A0424-53CC-A22D-A025-9DFBFB9A0B70}"/>
              </a:ext>
            </a:extLst>
          </p:cNvPr>
          <p:cNvGrpSpPr/>
          <p:nvPr/>
        </p:nvGrpSpPr>
        <p:grpSpPr>
          <a:xfrm>
            <a:off x="9272803" y="3169278"/>
            <a:ext cx="1204815" cy="3294143"/>
            <a:chOff x="4589622" y="1155273"/>
            <a:chExt cx="1793716" cy="4904284"/>
          </a:xfrm>
          <a:effectLst>
            <a:outerShdw blurRad="76200" dir="13500000" sy="23000" kx="1200000" algn="br" rotWithShape="0">
              <a:prstClr val="black">
                <a:alpha val="8262"/>
              </a:prstClr>
            </a:outerShdw>
          </a:effectLst>
        </p:grpSpPr>
        <p:pic>
          <p:nvPicPr>
            <p:cNvPr id="29" name="Picture Placeholder 4" descr="Background pattern&#10;&#10;Description automatically generated">
              <a:extLst>
                <a:ext uri="{FF2B5EF4-FFF2-40B4-BE49-F238E27FC236}">
                  <a16:creationId xmlns:a16="http://schemas.microsoft.com/office/drawing/2014/main" id="{C2C887C5-8EAE-2F75-F15E-DC6011553825}"/>
                </a:ext>
              </a:extLst>
            </p:cNvPr>
            <p:cNvPicPr>
              <a:picLocks noChangeAspect="1"/>
            </p:cNvPicPr>
            <p:nvPr/>
          </p:nvPicPr>
          <p:blipFill>
            <a:blip r:embed="rId2">
              <a:extLst>
                <a:ext uri="{28A0092B-C50C-407E-A947-70E740481C1C}">
                  <a14:useLocalDpi xmlns:a14="http://schemas.microsoft.com/office/drawing/2010/main" val="0"/>
                </a:ext>
              </a:extLst>
            </a:blip>
            <a:srcRect l="36813" r="36813"/>
            <a:stretch>
              <a:fillRect/>
            </a:stretch>
          </p:blipFill>
          <p:spPr>
            <a:xfrm>
              <a:off x="4674236" y="1253154"/>
              <a:ext cx="1656155" cy="4708525"/>
            </a:xfrm>
            <a:custGeom>
              <a:avLst/>
              <a:gdLst>
                <a:gd name="connsiteX0" fmla="*/ 0 w 1656155"/>
                <a:gd name="connsiteY0" fmla="*/ 0 h 4708525"/>
                <a:gd name="connsiteX1" fmla="*/ 1651858 w 1656155"/>
                <a:gd name="connsiteY1" fmla="*/ 176463 h 4708525"/>
                <a:gd name="connsiteX2" fmla="*/ 1656155 w 1656155"/>
                <a:gd name="connsiteY2" fmla="*/ 4435810 h 4708525"/>
                <a:gd name="connsiteX3" fmla="*/ 0 w 1656155"/>
                <a:gd name="connsiteY3" fmla="*/ 4708525 h 4708525"/>
              </a:gdLst>
              <a:ahLst/>
              <a:cxnLst>
                <a:cxn ang="0">
                  <a:pos x="connsiteX0" y="connsiteY0"/>
                </a:cxn>
                <a:cxn ang="0">
                  <a:pos x="connsiteX1" y="connsiteY1"/>
                </a:cxn>
                <a:cxn ang="0">
                  <a:pos x="connsiteX2" y="connsiteY2"/>
                </a:cxn>
                <a:cxn ang="0">
                  <a:pos x="connsiteX3" y="connsiteY3"/>
                </a:cxn>
              </a:cxnLst>
              <a:rect l="l" t="t" r="r" b="b"/>
              <a:pathLst>
                <a:path w="1656155" h="4708525">
                  <a:moveTo>
                    <a:pt x="0" y="0"/>
                  </a:moveTo>
                  <a:lnTo>
                    <a:pt x="1651858" y="176463"/>
                  </a:lnTo>
                  <a:cubicBezTo>
                    <a:pt x="1653291" y="1596245"/>
                    <a:pt x="1654722" y="3016028"/>
                    <a:pt x="1656155" y="4435810"/>
                  </a:cubicBezTo>
                  <a:lnTo>
                    <a:pt x="0" y="4708525"/>
                  </a:lnTo>
                  <a:close/>
                </a:path>
              </a:pathLst>
            </a:custGeom>
            <a:solidFill>
              <a:schemeClr val="tx1">
                <a:lumMod val="65000"/>
                <a:lumOff val="35000"/>
              </a:schemeClr>
            </a:solidFill>
          </p:spPr>
        </p:pic>
        <p:pic>
          <p:nvPicPr>
            <p:cNvPr id="30" name="Picture 29">
              <a:extLst>
                <a:ext uri="{FF2B5EF4-FFF2-40B4-BE49-F238E27FC236}">
                  <a16:creationId xmlns:a16="http://schemas.microsoft.com/office/drawing/2014/main" id="{BBB677E9-B1E1-18C7-DEEF-D82226FCA8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589622" y="1155273"/>
              <a:ext cx="1793716" cy="4904284"/>
            </a:xfrm>
            <a:prstGeom prst="rect">
              <a:avLst/>
            </a:prstGeom>
          </p:spPr>
        </p:pic>
      </p:grpSp>
    </p:spTree>
    <p:extLst>
      <p:ext uri="{BB962C8B-B14F-4D97-AF65-F5344CB8AC3E}">
        <p14:creationId xmlns:p14="http://schemas.microsoft.com/office/powerpoint/2010/main" val="2769500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FFA1E8-9071-53AE-B9B7-9DC120BF4986}"/>
              </a:ext>
            </a:extLst>
          </p:cNvPr>
          <p:cNvSpPr/>
          <p:nvPr/>
        </p:nvSpPr>
        <p:spPr>
          <a:xfrm>
            <a:off x="0" y="0"/>
            <a:ext cx="12192000" cy="6858000"/>
          </a:xfrm>
          <a:prstGeom prst="rect">
            <a:avLst/>
          </a:prstGeom>
          <a:gradFill>
            <a:gsLst>
              <a:gs pos="0">
                <a:schemeClr val="bg1"/>
              </a:gs>
              <a:gs pos="98000">
                <a:schemeClr val="tx2">
                  <a:lumMod val="20000"/>
                  <a:lumOff val="80000"/>
                  <a:alpha val="2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421EFA6-FD3F-071A-DA3C-42BCC791BD38}"/>
              </a:ext>
            </a:extLst>
          </p:cNvPr>
          <p:cNvCxnSpPr>
            <a:cxnSpLocks/>
          </p:cNvCxnSpPr>
          <p:nvPr/>
        </p:nvCxnSpPr>
        <p:spPr>
          <a:xfrm flipV="1">
            <a:off x="-232427" y="3241645"/>
            <a:ext cx="1936808" cy="1936808"/>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E185A5-AFA4-2ED0-7C4B-A2F65794FF2D}"/>
              </a:ext>
            </a:extLst>
          </p:cNvPr>
          <p:cNvCxnSpPr>
            <a:cxnSpLocks/>
          </p:cNvCxnSpPr>
          <p:nvPr/>
        </p:nvCxnSpPr>
        <p:spPr>
          <a:xfrm flipV="1">
            <a:off x="950599" y="-165605"/>
            <a:ext cx="1088394" cy="1088394"/>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8E423A-B254-421D-C820-2C7167915A12}"/>
              </a:ext>
            </a:extLst>
          </p:cNvPr>
          <p:cNvCxnSpPr/>
          <p:nvPr/>
        </p:nvCxnSpPr>
        <p:spPr>
          <a:xfrm flipV="1">
            <a:off x="10366897" y="3952789"/>
            <a:ext cx="1936808" cy="1936808"/>
          </a:xfrm>
          <a:prstGeom prst="line">
            <a:avLst/>
          </a:prstGeom>
          <a:ln w="317500" cap="rnd">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5CA540-EAA0-211A-CC81-A3DC42B5DA3C}"/>
              </a:ext>
            </a:extLst>
          </p:cNvPr>
          <p:cNvCxnSpPr>
            <a:cxnSpLocks/>
          </p:cNvCxnSpPr>
          <p:nvPr/>
        </p:nvCxnSpPr>
        <p:spPr>
          <a:xfrm flipV="1">
            <a:off x="5126309" y="5251425"/>
            <a:ext cx="1776169" cy="1776169"/>
          </a:xfrm>
          <a:prstGeom prst="line">
            <a:avLst/>
          </a:prstGeom>
          <a:ln w="317500" cap="rnd">
            <a:solidFill>
              <a:schemeClr val="tx2">
                <a:lumMod val="20000"/>
                <a:lumOff val="8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A01E63-8459-277E-24B2-95B89805E73A}"/>
              </a:ext>
            </a:extLst>
          </p:cNvPr>
          <p:cNvCxnSpPr>
            <a:cxnSpLocks/>
          </p:cNvCxnSpPr>
          <p:nvPr/>
        </p:nvCxnSpPr>
        <p:spPr>
          <a:xfrm flipV="1">
            <a:off x="11340518" y="186869"/>
            <a:ext cx="968404" cy="968404"/>
          </a:xfrm>
          <a:prstGeom prst="line">
            <a:avLst/>
          </a:prstGeom>
          <a:ln w="317500" cap="rnd">
            <a:solidFill>
              <a:schemeClr val="bg1">
                <a:alpha val="5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C423D1E-FBFB-B075-7C3D-CA2DAB0D2629}"/>
              </a:ext>
            </a:extLst>
          </p:cNvPr>
          <p:cNvSpPr>
            <a:spLocks noGrp="1"/>
          </p:cNvSpPr>
          <p:nvPr>
            <p:ph type="title"/>
          </p:nvPr>
        </p:nvSpPr>
        <p:spPr>
          <a:xfrm>
            <a:off x="735977" y="652926"/>
            <a:ext cx="11125200" cy="914400"/>
          </a:xfrm>
        </p:spPr>
        <p:txBody>
          <a:bodyPr/>
          <a:lstStyle/>
          <a:p>
            <a:r>
              <a:rPr lang="en-US" dirty="0"/>
              <a:t>Step-by-Step </a:t>
            </a:r>
            <a:r>
              <a:rPr lang="en-US" dirty="0">
                <a:solidFill>
                  <a:schemeClr val="accent1"/>
                </a:solidFill>
              </a:rPr>
              <a:t>Value Prop</a:t>
            </a:r>
          </a:p>
        </p:txBody>
      </p:sp>
      <p:sp>
        <p:nvSpPr>
          <p:cNvPr id="27" name="Title 1">
            <a:extLst>
              <a:ext uri="{FF2B5EF4-FFF2-40B4-BE49-F238E27FC236}">
                <a16:creationId xmlns:a16="http://schemas.microsoft.com/office/drawing/2014/main" id="{86DA0BBA-2F24-C774-5ED1-B9D563A62418}"/>
              </a:ext>
            </a:extLst>
          </p:cNvPr>
          <p:cNvSpPr txBox="1">
            <a:spLocks/>
          </p:cNvSpPr>
          <p:nvPr/>
        </p:nvSpPr>
        <p:spPr>
          <a:xfrm>
            <a:off x="695526" y="2508884"/>
            <a:ext cx="3242525"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lnSpc>
                <a:spcPct val="120000"/>
              </a:lnSpc>
            </a:pPr>
            <a:r>
              <a:rPr lang="en-US" sz="1200" b="0" dirty="0">
                <a:latin typeface="Montserrat" panose="00000500000000000000" pitchFamily="50" charset="0"/>
              </a:rPr>
              <a:t>Whether you’re riding solo or with friends, you’ve got options. Tap to request Lyft, Lyft Line or Lyft Plus</a:t>
            </a:r>
          </a:p>
        </p:txBody>
      </p:sp>
      <p:sp>
        <p:nvSpPr>
          <p:cNvPr id="28" name="Title 1">
            <a:extLst>
              <a:ext uri="{FF2B5EF4-FFF2-40B4-BE49-F238E27FC236}">
                <a16:creationId xmlns:a16="http://schemas.microsoft.com/office/drawing/2014/main" id="{99E606B4-6D5E-73DF-F38E-54F4FE6FADEA}"/>
              </a:ext>
            </a:extLst>
          </p:cNvPr>
          <p:cNvSpPr txBox="1">
            <a:spLocks/>
          </p:cNvSpPr>
          <p:nvPr/>
        </p:nvSpPr>
        <p:spPr>
          <a:xfrm>
            <a:off x="695526" y="4087853"/>
            <a:ext cx="3242525"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200" b="0" dirty="0">
                <a:latin typeface="Montserrat" panose="00000500000000000000" pitchFamily="50" charset="0"/>
              </a:rPr>
              <a:t>Get picked up by the best. Our reliable drivers will get you where you need to go</a:t>
            </a:r>
          </a:p>
        </p:txBody>
      </p:sp>
      <p:sp>
        <p:nvSpPr>
          <p:cNvPr id="36" name="Title 1">
            <a:extLst>
              <a:ext uri="{FF2B5EF4-FFF2-40B4-BE49-F238E27FC236}">
                <a16:creationId xmlns:a16="http://schemas.microsoft.com/office/drawing/2014/main" id="{23E88A4A-E90B-5187-C38D-9B465401B182}"/>
              </a:ext>
            </a:extLst>
          </p:cNvPr>
          <p:cNvSpPr txBox="1">
            <a:spLocks/>
          </p:cNvSpPr>
          <p:nvPr/>
        </p:nvSpPr>
        <p:spPr>
          <a:xfrm>
            <a:off x="695526" y="5630336"/>
            <a:ext cx="3242525" cy="774700"/>
          </a:xfrm>
          <a:prstGeom prst="rect">
            <a:avLst/>
          </a:prstGeom>
        </p:spPr>
        <p:txBody>
          <a:bodyPr lIns="0" tIns="0" rIns="0" bIns="0"/>
          <a:lstStyle>
            <a:lvl1pPr marL="0" indent="0" algn="l" defTabSz="914400" rtl="0" eaLnBrk="1" latinLnBrk="0" hangingPunct="1">
              <a:lnSpc>
                <a:spcPct val="100000"/>
              </a:lnSpc>
              <a:spcBef>
                <a:spcPct val="0"/>
              </a:spcBef>
              <a:buClr>
                <a:schemeClr val="accent1"/>
              </a:buClr>
              <a:buFont typeface="Arial" panose="020B0604020202020204" pitchFamily="34" charset="0"/>
              <a:buNone/>
              <a:defRPr sz="3600" b="1" kern="1200">
                <a:solidFill>
                  <a:schemeClr val="tx1"/>
                </a:solidFill>
                <a:latin typeface="Montserrat ExtraBold" panose="00000900000000000000" pitchFamily="50" charset="0"/>
                <a:ea typeface="+mj-ea"/>
                <a:cs typeface="+mj-cs"/>
              </a:defRPr>
            </a:lvl1pPr>
          </a:lstStyle>
          <a:p>
            <a:pPr algn="ctr"/>
            <a:r>
              <a:rPr lang="en-US" sz="1200" b="0" dirty="0">
                <a:latin typeface="Montserrat" panose="00000500000000000000" pitchFamily="50" charset="0"/>
              </a:rPr>
              <a:t>When  the ride ends, just pay and rate your driver through your phone</a:t>
            </a:r>
          </a:p>
        </p:txBody>
      </p:sp>
      <p:pic>
        <p:nvPicPr>
          <p:cNvPr id="3" name="Picture 2">
            <a:extLst>
              <a:ext uri="{FF2B5EF4-FFF2-40B4-BE49-F238E27FC236}">
                <a16:creationId xmlns:a16="http://schemas.microsoft.com/office/drawing/2014/main" id="{C70F20C9-0131-BB49-5E0C-F6AA46B6D3E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21175459">
            <a:off x="5967559" y="610360"/>
            <a:ext cx="6868130" cy="4578753"/>
          </a:xfrm>
          <a:prstGeom prst="rect">
            <a:avLst/>
          </a:prstGeom>
        </p:spPr>
      </p:pic>
      <p:pic>
        <p:nvPicPr>
          <p:cNvPr id="4" name="Picture Placeholder 14" descr="Background pattern&#10;&#10;Description automatically generated">
            <a:extLst>
              <a:ext uri="{FF2B5EF4-FFF2-40B4-BE49-F238E27FC236}">
                <a16:creationId xmlns:a16="http://schemas.microsoft.com/office/drawing/2014/main" id="{89F7F29C-5A91-6684-B5D7-C4EFE4EEB254}"/>
              </a:ext>
            </a:extLst>
          </p:cNvPr>
          <p:cNvPicPr>
            <a:picLocks noChangeAspect="1"/>
          </p:cNvPicPr>
          <p:nvPr/>
        </p:nvPicPr>
        <p:blipFill>
          <a:blip r:embed="rId4">
            <a:extLst>
              <a:ext uri="{28A0092B-C50C-407E-A947-70E740481C1C}">
                <a14:useLocalDpi xmlns:a14="http://schemas.microsoft.com/office/drawing/2010/main" val="0"/>
              </a:ext>
            </a:extLst>
          </a:blip>
          <a:srcRect l="1648" r="1648"/>
          <a:stretch>
            <a:fillRect/>
          </a:stretch>
        </p:blipFill>
        <p:spPr>
          <a:xfrm rot="781453">
            <a:off x="8756703" y="1119679"/>
            <a:ext cx="2524201" cy="1983594"/>
          </a:xfrm>
          <a:custGeom>
            <a:avLst/>
            <a:gdLst>
              <a:gd name="connsiteX0" fmla="*/ 66031 w 3599893"/>
              <a:gd name="connsiteY0" fmla="*/ 129534 h 2892690"/>
              <a:gd name="connsiteX1" fmla="*/ 3599893 w 3599893"/>
              <a:gd name="connsiteY1" fmla="*/ 0 h 2892690"/>
              <a:gd name="connsiteX2" fmla="*/ 3423066 w 3599893"/>
              <a:gd name="connsiteY2" fmla="*/ 2892690 h 2892690"/>
              <a:gd name="connsiteX3" fmla="*/ 0 w 3599893"/>
              <a:gd name="connsiteY3" fmla="*/ 2548921 h 2892690"/>
              <a:gd name="connsiteX0" fmla="*/ 58836 w 3599893"/>
              <a:gd name="connsiteY0" fmla="*/ 193024 h 2892690"/>
              <a:gd name="connsiteX1" fmla="*/ 3599893 w 3599893"/>
              <a:gd name="connsiteY1" fmla="*/ 0 h 2892690"/>
              <a:gd name="connsiteX2" fmla="*/ 3423066 w 3599893"/>
              <a:gd name="connsiteY2" fmla="*/ 2892690 h 2892690"/>
              <a:gd name="connsiteX3" fmla="*/ 0 w 3599893"/>
              <a:gd name="connsiteY3" fmla="*/ 2548921 h 2892690"/>
              <a:gd name="connsiteX4" fmla="*/ 58836 w 3599893"/>
              <a:gd name="connsiteY4" fmla="*/ 193024 h 2892690"/>
              <a:gd name="connsiteX0" fmla="*/ 58836 w 3570336"/>
              <a:gd name="connsiteY0" fmla="*/ 121351 h 2821017"/>
              <a:gd name="connsiteX1" fmla="*/ 3570336 w 3570336"/>
              <a:gd name="connsiteY1" fmla="*/ 0 h 2821017"/>
              <a:gd name="connsiteX2" fmla="*/ 3423066 w 3570336"/>
              <a:gd name="connsiteY2" fmla="*/ 2821017 h 2821017"/>
              <a:gd name="connsiteX3" fmla="*/ 0 w 3570336"/>
              <a:gd name="connsiteY3" fmla="*/ 2477248 h 2821017"/>
              <a:gd name="connsiteX4" fmla="*/ 58836 w 3570336"/>
              <a:gd name="connsiteY4" fmla="*/ 121351 h 2821017"/>
              <a:gd name="connsiteX0" fmla="*/ 58836 w 3570336"/>
              <a:gd name="connsiteY0" fmla="*/ 121351 h 2770182"/>
              <a:gd name="connsiteX1" fmla="*/ 3570336 w 3570336"/>
              <a:gd name="connsiteY1" fmla="*/ 0 h 2770182"/>
              <a:gd name="connsiteX2" fmla="*/ 3409535 w 3570336"/>
              <a:gd name="connsiteY2" fmla="*/ 2770182 h 2770182"/>
              <a:gd name="connsiteX3" fmla="*/ 0 w 3570336"/>
              <a:gd name="connsiteY3" fmla="*/ 2477248 h 2770182"/>
              <a:gd name="connsiteX4" fmla="*/ 58836 w 3570336"/>
              <a:gd name="connsiteY4" fmla="*/ 121351 h 2770182"/>
              <a:gd name="connsiteX0" fmla="*/ 59710 w 3571210"/>
              <a:gd name="connsiteY0" fmla="*/ 121351 h 2770182"/>
              <a:gd name="connsiteX1" fmla="*/ 3571210 w 3571210"/>
              <a:gd name="connsiteY1" fmla="*/ 0 h 2770182"/>
              <a:gd name="connsiteX2" fmla="*/ 3410409 w 3571210"/>
              <a:gd name="connsiteY2" fmla="*/ 2770182 h 2770182"/>
              <a:gd name="connsiteX3" fmla="*/ 0 w 3571210"/>
              <a:gd name="connsiteY3" fmla="*/ 2447140 h 2770182"/>
              <a:gd name="connsiteX4" fmla="*/ 59710 w 3571210"/>
              <a:gd name="connsiteY4" fmla="*/ 121351 h 2770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210" h="2770182">
                <a:moveTo>
                  <a:pt x="59710" y="121351"/>
                </a:moveTo>
                <a:lnTo>
                  <a:pt x="3571210" y="0"/>
                </a:lnTo>
                <a:lnTo>
                  <a:pt x="3410409" y="2770182"/>
                </a:lnTo>
                <a:lnTo>
                  <a:pt x="0" y="2447140"/>
                </a:lnTo>
                <a:cubicBezTo>
                  <a:pt x="22010" y="1640678"/>
                  <a:pt x="37700" y="927813"/>
                  <a:pt x="59710" y="121351"/>
                </a:cubicBezTo>
                <a:close/>
              </a:path>
            </a:pathLst>
          </a:custGeom>
        </p:spPr>
      </p:pic>
      <p:pic>
        <p:nvPicPr>
          <p:cNvPr id="5" name="Picture 4">
            <a:extLst>
              <a:ext uri="{FF2B5EF4-FFF2-40B4-BE49-F238E27FC236}">
                <a16:creationId xmlns:a16="http://schemas.microsoft.com/office/drawing/2014/main" id="{03D3E595-C237-E3B0-B157-211DFC62B61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842026" flipH="1">
            <a:off x="3471747" y="2179856"/>
            <a:ext cx="6868130" cy="4578753"/>
          </a:xfrm>
          <a:prstGeom prst="rect">
            <a:avLst/>
          </a:prstGeom>
        </p:spPr>
      </p:pic>
      <p:pic>
        <p:nvPicPr>
          <p:cNvPr id="7" name="Picture Placeholder 14" descr="Background pattern&#10;&#10;Description automatically generated">
            <a:extLst>
              <a:ext uri="{FF2B5EF4-FFF2-40B4-BE49-F238E27FC236}">
                <a16:creationId xmlns:a16="http://schemas.microsoft.com/office/drawing/2014/main" id="{ECC7243A-4AB9-31A0-4FEE-1244C8878F06}"/>
              </a:ext>
            </a:extLst>
          </p:cNvPr>
          <p:cNvPicPr>
            <a:picLocks noChangeAspect="1"/>
          </p:cNvPicPr>
          <p:nvPr/>
        </p:nvPicPr>
        <p:blipFill>
          <a:blip r:embed="rId4">
            <a:extLst>
              <a:ext uri="{28A0092B-C50C-407E-A947-70E740481C1C}">
                <a14:useLocalDpi xmlns:a14="http://schemas.microsoft.com/office/drawing/2010/main" val="0"/>
              </a:ext>
            </a:extLst>
          </a:blip>
          <a:srcRect l="1648" r="1648"/>
          <a:stretch>
            <a:fillRect/>
          </a:stretch>
        </p:blipFill>
        <p:spPr>
          <a:xfrm rot="21258357" flipH="1">
            <a:off x="5133723" y="2622569"/>
            <a:ext cx="2516193" cy="1956685"/>
          </a:xfrm>
          <a:custGeom>
            <a:avLst/>
            <a:gdLst>
              <a:gd name="connsiteX0" fmla="*/ 66031 w 3599893"/>
              <a:gd name="connsiteY0" fmla="*/ 129534 h 2892690"/>
              <a:gd name="connsiteX1" fmla="*/ 3599893 w 3599893"/>
              <a:gd name="connsiteY1" fmla="*/ 0 h 2892690"/>
              <a:gd name="connsiteX2" fmla="*/ 3423066 w 3599893"/>
              <a:gd name="connsiteY2" fmla="*/ 2892690 h 2892690"/>
              <a:gd name="connsiteX3" fmla="*/ 0 w 3599893"/>
              <a:gd name="connsiteY3" fmla="*/ 2548921 h 2892690"/>
              <a:gd name="connsiteX0" fmla="*/ 58836 w 3599893"/>
              <a:gd name="connsiteY0" fmla="*/ 193024 h 2892690"/>
              <a:gd name="connsiteX1" fmla="*/ 3599893 w 3599893"/>
              <a:gd name="connsiteY1" fmla="*/ 0 h 2892690"/>
              <a:gd name="connsiteX2" fmla="*/ 3423066 w 3599893"/>
              <a:gd name="connsiteY2" fmla="*/ 2892690 h 2892690"/>
              <a:gd name="connsiteX3" fmla="*/ 0 w 3599893"/>
              <a:gd name="connsiteY3" fmla="*/ 2548921 h 2892690"/>
              <a:gd name="connsiteX4" fmla="*/ 58836 w 3599893"/>
              <a:gd name="connsiteY4" fmla="*/ 193024 h 2892690"/>
              <a:gd name="connsiteX0" fmla="*/ 58836 w 3570336"/>
              <a:gd name="connsiteY0" fmla="*/ 121351 h 2821017"/>
              <a:gd name="connsiteX1" fmla="*/ 3570336 w 3570336"/>
              <a:gd name="connsiteY1" fmla="*/ 0 h 2821017"/>
              <a:gd name="connsiteX2" fmla="*/ 3423066 w 3570336"/>
              <a:gd name="connsiteY2" fmla="*/ 2821017 h 2821017"/>
              <a:gd name="connsiteX3" fmla="*/ 0 w 3570336"/>
              <a:gd name="connsiteY3" fmla="*/ 2477248 h 2821017"/>
              <a:gd name="connsiteX4" fmla="*/ 58836 w 3570336"/>
              <a:gd name="connsiteY4" fmla="*/ 121351 h 2821017"/>
              <a:gd name="connsiteX0" fmla="*/ 58836 w 3570336"/>
              <a:gd name="connsiteY0" fmla="*/ 121351 h 2770182"/>
              <a:gd name="connsiteX1" fmla="*/ 3570336 w 3570336"/>
              <a:gd name="connsiteY1" fmla="*/ 0 h 2770182"/>
              <a:gd name="connsiteX2" fmla="*/ 3409535 w 3570336"/>
              <a:gd name="connsiteY2" fmla="*/ 2770182 h 2770182"/>
              <a:gd name="connsiteX3" fmla="*/ 0 w 3570336"/>
              <a:gd name="connsiteY3" fmla="*/ 2477248 h 2770182"/>
              <a:gd name="connsiteX4" fmla="*/ 58836 w 3570336"/>
              <a:gd name="connsiteY4" fmla="*/ 121351 h 2770182"/>
              <a:gd name="connsiteX0" fmla="*/ 59710 w 3571210"/>
              <a:gd name="connsiteY0" fmla="*/ 121351 h 2770182"/>
              <a:gd name="connsiteX1" fmla="*/ 3571210 w 3571210"/>
              <a:gd name="connsiteY1" fmla="*/ 0 h 2770182"/>
              <a:gd name="connsiteX2" fmla="*/ 3410409 w 3571210"/>
              <a:gd name="connsiteY2" fmla="*/ 2770182 h 2770182"/>
              <a:gd name="connsiteX3" fmla="*/ 0 w 3571210"/>
              <a:gd name="connsiteY3" fmla="*/ 2447140 h 2770182"/>
              <a:gd name="connsiteX4" fmla="*/ 59710 w 3571210"/>
              <a:gd name="connsiteY4" fmla="*/ 121351 h 2770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210" h="2770182">
                <a:moveTo>
                  <a:pt x="59710" y="121351"/>
                </a:moveTo>
                <a:lnTo>
                  <a:pt x="3571210" y="0"/>
                </a:lnTo>
                <a:lnTo>
                  <a:pt x="3410409" y="2770182"/>
                </a:lnTo>
                <a:lnTo>
                  <a:pt x="0" y="2447140"/>
                </a:lnTo>
                <a:cubicBezTo>
                  <a:pt x="22010" y="1640678"/>
                  <a:pt x="37700" y="927813"/>
                  <a:pt x="59710" y="121351"/>
                </a:cubicBezTo>
                <a:close/>
              </a:path>
            </a:pathLst>
          </a:custGeom>
        </p:spPr>
      </p:pic>
      <p:sp>
        <p:nvSpPr>
          <p:cNvPr id="24" name="Rectangle: Rounded Corners 23">
            <a:extLst>
              <a:ext uri="{FF2B5EF4-FFF2-40B4-BE49-F238E27FC236}">
                <a16:creationId xmlns:a16="http://schemas.microsoft.com/office/drawing/2014/main" id="{6D91AC20-DBD4-CAED-F616-57F5258B4739}"/>
              </a:ext>
            </a:extLst>
          </p:cNvPr>
          <p:cNvSpPr/>
          <p:nvPr/>
        </p:nvSpPr>
        <p:spPr>
          <a:xfrm>
            <a:off x="695526" y="1900763"/>
            <a:ext cx="3242525"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Request</a:t>
            </a:r>
            <a:endParaRPr lang="en-US" sz="1400" dirty="0">
              <a:solidFill>
                <a:schemeClr val="bg1"/>
              </a:solidFill>
              <a:latin typeface="Montserrat" panose="00000500000000000000" pitchFamily="50" charset="0"/>
            </a:endParaRPr>
          </a:p>
        </p:txBody>
      </p:sp>
      <p:sp>
        <p:nvSpPr>
          <p:cNvPr id="25" name="Rectangle: Rounded Corners 24">
            <a:extLst>
              <a:ext uri="{FF2B5EF4-FFF2-40B4-BE49-F238E27FC236}">
                <a16:creationId xmlns:a16="http://schemas.microsoft.com/office/drawing/2014/main" id="{7466E7BD-EDE2-F340-2647-906D1572535F}"/>
              </a:ext>
            </a:extLst>
          </p:cNvPr>
          <p:cNvSpPr/>
          <p:nvPr/>
        </p:nvSpPr>
        <p:spPr>
          <a:xfrm>
            <a:off x="695526" y="3479732"/>
            <a:ext cx="3242525"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Ride</a:t>
            </a:r>
            <a:endParaRPr lang="en-US" sz="1400" dirty="0">
              <a:solidFill>
                <a:schemeClr val="bg1"/>
              </a:solidFill>
              <a:latin typeface="Montserrat" panose="00000500000000000000" pitchFamily="50" charset="0"/>
            </a:endParaRPr>
          </a:p>
        </p:txBody>
      </p:sp>
      <p:sp>
        <p:nvSpPr>
          <p:cNvPr id="26" name="Rectangle: Rounded Corners 25">
            <a:extLst>
              <a:ext uri="{FF2B5EF4-FFF2-40B4-BE49-F238E27FC236}">
                <a16:creationId xmlns:a16="http://schemas.microsoft.com/office/drawing/2014/main" id="{5EF68115-C670-33DB-DE4C-312E93D5C84F}"/>
              </a:ext>
            </a:extLst>
          </p:cNvPr>
          <p:cNvSpPr/>
          <p:nvPr/>
        </p:nvSpPr>
        <p:spPr>
          <a:xfrm>
            <a:off x="695526" y="5022215"/>
            <a:ext cx="3242525"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Pay</a:t>
            </a:r>
            <a:endParaRPr lang="en-US" sz="14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46076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63" presetClass="path" presetSubtype="0" accel="10000" decel="90000" fill="hold" nodeType="withEffect">
                                  <p:stCondLst>
                                    <p:cond delay="0"/>
                                  </p:stCondLst>
                                  <p:childTnLst>
                                    <p:animMotion origin="layout" path="M -3.75E-6 4.81481E-6 L -0.01875 0.1 " pathEditMode="relative" rAng="0" ptsTypes="AA">
                                      <p:cBhvr>
                                        <p:cTn id="9" dur="2000" spd="-100000" fill="hold"/>
                                        <p:tgtEl>
                                          <p:spTgt spid="3"/>
                                        </p:tgtEl>
                                        <p:attrNameLst>
                                          <p:attrName>ppt_x</p:attrName>
                                          <p:attrName>ppt_y</p:attrName>
                                        </p:attrNameLst>
                                      </p:cBhvr>
                                      <p:rCtr x="-938" y="5000"/>
                                    </p:animMotion>
                                  </p:childTnLst>
                                </p:cTn>
                              </p:par>
                              <p:par>
                                <p:cTn id="10" presetID="10" presetClass="entr" presetSubtype="0" fill="hold" nodeType="withEffect">
                                  <p:stCondLst>
                                    <p:cond delay="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10" presetClass="entr" presetSubtype="0"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500"/>
                                        <p:tgtEl>
                                          <p:spTgt spid="5"/>
                                        </p:tgtEl>
                                      </p:cBhvr>
                                    </p:animEffect>
                                  </p:childTnLst>
                                </p:cTn>
                              </p:par>
                              <p:par>
                                <p:cTn id="16" presetID="63" presetClass="path" presetSubtype="0" accel="10000" decel="90000" fill="hold" nodeType="withEffect">
                                  <p:stCondLst>
                                    <p:cond delay="500"/>
                                  </p:stCondLst>
                                  <p:childTnLst>
                                    <p:animMotion origin="layout" path="M 3.75E-6 -3.7037E-7 L 0.04075 0.07107 " pathEditMode="relative" rAng="0" ptsTypes="AA">
                                      <p:cBhvr>
                                        <p:cTn id="17" dur="2000" spd="-100000" fill="hold"/>
                                        <p:tgtEl>
                                          <p:spTgt spid="5"/>
                                        </p:tgtEl>
                                        <p:attrNameLst>
                                          <p:attrName>ppt_x</p:attrName>
                                          <p:attrName>ppt_y</p:attrName>
                                        </p:attrNameLst>
                                      </p:cBhvr>
                                      <p:rCtr x="2031" y="3542"/>
                                    </p:animMotion>
                                  </p:childTnLst>
                                </p:cTn>
                              </p:par>
                              <p:par>
                                <p:cTn id="18" presetID="10" presetClass="entr" presetSubtype="0" fill="hold" nodeType="withEffect">
                                  <p:stCondLst>
                                    <p:cond delay="1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childTnLst>
                                </p:cTn>
                              </p:par>
                              <p:par>
                                <p:cTn id="30" presetID="0" presetClass="path" presetSubtype="0" decel="50000" fill="hold" grpId="1" nodeType="withEffect">
                                  <p:stCondLst>
                                    <p:cond delay="1000"/>
                                  </p:stCondLst>
                                  <p:childTnLst>
                                    <p:animMotion origin="layout" path="M -0.00143 -0.22894 L -4.16667E-7 -3.33333E-6 " pathEditMode="relative" rAng="0" ptsTypes="AA">
                                      <p:cBhvr>
                                        <p:cTn id="31" dur="2000" fill="hold"/>
                                        <p:tgtEl>
                                          <p:spTgt spid="25"/>
                                        </p:tgtEl>
                                        <p:attrNameLst>
                                          <p:attrName>ppt_x</p:attrName>
                                          <p:attrName>ppt_y</p:attrName>
                                        </p:attrNameLst>
                                      </p:cBhvr>
                                      <p:rCtr x="-39" y="11736"/>
                                    </p:animMotion>
                                  </p:childTnLst>
                                </p:cTn>
                              </p:par>
                              <p:par>
                                <p:cTn id="32" presetID="0" presetClass="path" presetSubtype="0" decel="50000" fill="hold" grpId="1" nodeType="withEffect">
                                  <p:stCondLst>
                                    <p:cond delay="1000"/>
                                  </p:stCondLst>
                                  <p:childTnLst>
                                    <p:animMotion origin="layout" path="M -3.95833E-6 -0.45579 L -3.95833E-6 -7.40741E-7 " pathEditMode="relative" rAng="0" ptsTypes="AA">
                                      <p:cBhvr>
                                        <p:cTn id="33" dur="2000" fill="hold"/>
                                        <p:tgtEl>
                                          <p:spTgt spid="26"/>
                                        </p:tgtEl>
                                        <p:attrNameLst>
                                          <p:attrName>ppt_x</p:attrName>
                                          <p:attrName>ppt_y</p:attrName>
                                        </p:attrNameLst>
                                      </p:cBhvr>
                                      <p:rCtr x="0" y="22824"/>
                                    </p:animMotion>
                                  </p:childTnLst>
                                </p:cTn>
                              </p:par>
                              <p:par>
                                <p:cTn id="34" presetID="47" presetClass="entr" presetSubtype="0" fill="hold" grpId="0" nodeType="withEffect">
                                  <p:stCondLst>
                                    <p:cond delay="300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300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300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1000"/>
                                        <p:tgtEl>
                                          <p:spTgt spid="36"/>
                                        </p:tgtEl>
                                      </p:cBhvr>
                                    </p:animEffect>
                                    <p:anim calcmode="lin" valueType="num">
                                      <p:cBhvr>
                                        <p:cTn id="47" dur="1000" fill="hold"/>
                                        <p:tgtEl>
                                          <p:spTgt spid="36"/>
                                        </p:tgtEl>
                                        <p:attrNameLst>
                                          <p:attrName>ppt_x</p:attrName>
                                        </p:attrNameLst>
                                      </p:cBhvr>
                                      <p:tavLst>
                                        <p:tav tm="0">
                                          <p:val>
                                            <p:strVal val="#ppt_x"/>
                                          </p:val>
                                        </p:tav>
                                        <p:tav tm="100000">
                                          <p:val>
                                            <p:strVal val="#ppt_x"/>
                                          </p:val>
                                        </p:tav>
                                      </p:tavLst>
                                    </p:anim>
                                    <p:anim calcmode="lin" valueType="num">
                                      <p:cBhvr>
                                        <p:cTn id="48" dur="1000" fill="hold"/>
                                        <p:tgtEl>
                                          <p:spTgt spid="36"/>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childTnLst>
                                </p:cTn>
                              </p:par>
                              <p:par>
                                <p:cTn id="64" presetID="0" presetClass="path" presetSubtype="0" repeatCount="indefinite" decel="50000" autoRev="1" fill="hold" nodeType="withEffect">
                                  <p:stCondLst>
                                    <p:cond delay="0"/>
                                  </p:stCondLst>
                                  <p:endCondLst>
                                    <p:cond evt="onNext" delay="0">
                                      <p:tgtEl>
                                        <p:sldTgt/>
                                      </p:tgtEl>
                                    </p:cond>
                                  </p:endCondLst>
                                  <p:childTnLst>
                                    <p:animMotion origin="layout" path="M -0.04453 0.07454 L -0.01263 0.01482 " pathEditMode="relative" rAng="0" ptsTypes="AA">
                                      <p:cBhvr>
                                        <p:cTn id="65" dur="2000" fill="hold"/>
                                        <p:tgtEl>
                                          <p:spTgt spid="14"/>
                                        </p:tgtEl>
                                        <p:attrNameLst>
                                          <p:attrName>ppt_x</p:attrName>
                                          <p:attrName>ppt_y</p:attrName>
                                        </p:attrNameLst>
                                      </p:cBhvr>
                                      <p:rCtr x="1589" y="-2986"/>
                                    </p:animMotion>
                                  </p:childTnLst>
                                </p:cTn>
                              </p:par>
                              <p:par>
                                <p:cTn id="66" presetID="0" presetClass="path" presetSubtype="0" decel="50000" fill="hold" nodeType="withEffect">
                                  <p:stCondLst>
                                    <p:cond delay="3000"/>
                                  </p:stCondLst>
                                  <p:childTnLst>
                                    <p:animMotion origin="layout" path="M -0.10026 0.18565 L -0.03229 0.05694 " pathEditMode="relative" ptsTypes="AA">
                                      <p:cBhvr>
                                        <p:cTn id="67" dur="2000" fill="hold"/>
                                        <p:tgtEl>
                                          <p:spTgt spid="15"/>
                                        </p:tgtEl>
                                        <p:attrNameLst>
                                          <p:attrName>ppt_x</p:attrName>
                                          <p:attrName>ppt_y</p:attrName>
                                        </p:attrNameLst>
                                      </p:cBhvr>
                                    </p:animMotion>
                                  </p:childTnLst>
                                </p:cTn>
                              </p:par>
                              <p:par>
                                <p:cTn id="68" presetID="0" presetClass="path" presetSubtype="0" decel="50000" fill="hold" nodeType="withEffect">
                                  <p:stCondLst>
                                    <p:cond delay="0"/>
                                  </p:stCondLst>
                                  <p:childTnLst>
                                    <p:animMotion origin="layout" path="M -0.03034 0.06273 L -0.08476 0.15208 " pathEditMode="relative" ptsTypes="AA">
                                      <p:cBhvr>
                                        <p:cTn id="69" dur="2000" fill="hold"/>
                                        <p:tgtEl>
                                          <p:spTgt spid="16"/>
                                        </p:tgtEl>
                                        <p:attrNameLst>
                                          <p:attrName>ppt_x</p:attrName>
                                          <p:attrName>ppt_y</p:attrName>
                                        </p:attrNameLst>
                                      </p:cBhvr>
                                    </p:animMotion>
                                  </p:childTnLst>
                                </p:cTn>
                              </p:par>
                              <p:par>
                                <p:cTn id="70" presetID="0" presetClass="path" presetSubtype="0" decel="50000" fill="hold" nodeType="withEffect">
                                  <p:stCondLst>
                                    <p:cond delay="0"/>
                                  </p:stCondLst>
                                  <p:childTnLst>
                                    <p:animMotion origin="layout" path="M -0.09401 0.18241 L -2.08333E-7 -1.73472E-17 " pathEditMode="relative" rAng="0" ptsTypes="AA">
                                      <p:cBhvr>
                                        <p:cTn id="71" dur="5000" fill="hold"/>
                                        <p:tgtEl>
                                          <p:spTgt spid="12"/>
                                        </p:tgtEl>
                                        <p:attrNameLst>
                                          <p:attrName>ppt_x</p:attrName>
                                          <p:attrName>ppt_y</p:attrName>
                                        </p:attrNameLst>
                                      </p:cBhvr>
                                      <p:rCtr x="4492" y="-8889"/>
                                    </p:animMotion>
                                  </p:childTnLst>
                                </p:cTn>
                              </p:par>
                              <p:par>
                                <p:cTn id="72" presetID="0" presetClass="path" presetSubtype="0" decel="50000" fill="hold" nodeType="withEffect">
                                  <p:stCondLst>
                                    <p:cond delay="2000"/>
                                  </p:stCondLst>
                                  <p:childTnLst>
                                    <p:animMotion origin="layout" path="M 0.06705 -0.11898 L 0.01731 -0.02291 " pathEditMode="relative" ptsTypes="AA">
                                      <p:cBhvr>
                                        <p:cTn id="73" dur="3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6" grpId="0"/>
      <p:bldP spid="24" grpId="0" animBg="1"/>
      <p:bldP spid="25" grpId="0" animBg="1"/>
      <p:bldP spid="25" grpId="1" animBg="1"/>
      <p:bldP spid="26" grpId="0" animBg="1"/>
      <p:bldP spid="2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BD1170A8-1B98-B752-E6DC-63BB67CBC45B}"/>
              </a:ext>
            </a:extLst>
          </p:cNvPr>
          <p:cNvSpPr/>
          <p:nvPr/>
        </p:nvSpPr>
        <p:spPr>
          <a:xfrm>
            <a:off x="0" y="0"/>
            <a:ext cx="12192000" cy="6858000"/>
          </a:xfrm>
          <a:prstGeom prst="rect">
            <a:avLst/>
          </a:prstGeom>
          <a:gradFill>
            <a:gsLst>
              <a:gs pos="0">
                <a:schemeClr val="bg1"/>
              </a:gs>
              <a:gs pos="98000">
                <a:schemeClr val="tx2">
                  <a:lumMod val="20000"/>
                  <a:lumOff val="80000"/>
                  <a:alpha val="2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214C7690-51B7-A78A-5B8A-1B04CA79B6FF}"/>
              </a:ext>
            </a:extLst>
          </p:cNvPr>
          <p:cNvCxnSpPr>
            <a:cxnSpLocks/>
          </p:cNvCxnSpPr>
          <p:nvPr/>
        </p:nvCxnSpPr>
        <p:spPr>
          <a:xfrm flipV="1">
            <a:off x="-232427" y="3241645"/>
            <a:ext cx="1936808" cy="1936808"/>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F21A4B9-604B-6AAB-4696-20C22EBBC118}"/>
              </a:ext>
            </a:extLst>
          </p:cNvPr>
          <p:cNvCxnSpPr>
            <a:cxnSpLocks/>
          </p:cNvCxnSpPr>
          <p:nvPr/>
        </p:nvCxnSpPr>
        <p:spPr>
          <a:xfrm flipV="1">
            <a:off x="950599" y="-159662"/>
            <a:ext cx="1088394" cy="1088394"/>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51B3A60-076A-E781-2388-823E28EA8E32}"/>
              </a:ext>
            </a:extLst>
          </p:cNvPr>
          <p:cNvCxnSpPr/>
          <p:nvPr/>
        </p:nvCxnSpPr>
        <p:spPr>
          <a:xfrm flipV="1">
            <a:off x="10366897" y="3952789"/>
            <a:ext cx="1936808" cy="1936808"/>
          </a:xfrm>
          <a:prstGeom prst="line">
            <a:avLst/>
          </a:prstGeom>
          <a:ln w="317500" cap="rnd">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5699067-B4AD-FC7D-7AFC-E9ACB7DC7E9E}"/>
              </a:ext>
            </a:extLst>
          </p:cNvPr>
          <p:cNvCxnSpPr>
            <a:cxnSpLocks/>
          </p:cNvCxnSpPr>
          <p:nvPr/>
        </p:nvCxnSpPr>
        <p:spPr>
          <a:xfrm flipV="1">
            <a:off x="5126309" y="5251425"/>
            <a:ext cx="1776169" cy="1776169"/>
          </a:xfrm>
          <a:prstGeom prst="line">
            <a:avLst/>
          </a:prstGeom>
          <a:ln w="317500" cap="rnd">
            <a:solidFill>
              <a:schemeClr val="tx2">
                <a:lumMod val="20000"/>
                <a:lumOff val="80000"/>
                <a:alpha val="18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FFBDCDA-8967-3CC8-952A-622B82D7C4C9}"/>
              </a:ext>
            </a:extLst>
          </p:cNvPr>
          <p:cNvCxnSpPr>
            <a:cxnSpLocks/>
          </p:cNvCxnSpPr>
          <p:nvPr/>
        </p:nvCxnSpPr>
        <p:spPr>
          <a:xfrm flipV="1">
            <a:off x="11340518" y="186869"/>
            <a:ext cx="968404" cy="968404"/>
          </a:xfrm>
          <a:prstGeom prst="line">
            <a:avLst/>
          </a:prstGeom>
          <a:ln w="317500" cap="rnd">
            <a:solidFill>
              <a:schemeClr val="bg1">
                <a:alpha val="55000"/>
              </a:schemeClr>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4CEE79E3-BA24-BED3-2852-05677A6924F7}"/>
              </a:ext>
            </a:extLst>
          </p:cNvPr>
          <p:cNvSpPr/>
          <p:nvPr/>
        </p:nvSpPr>
        <p:spPr>
          <a:xfrm>
            <a:off x="4633577" y="-1252955"/>
            <a:ext cx="2924847" cy="2924847"/>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1F2D5013-5A81-BDE2-6042-5574B7B14B65}"/>
              </a:ext>
            </a:extLst>
          </p:cNvPr>
          <p:cNvSpPr>
            <a:spLocks noGrp="1"/>
          </p:cNvSpPr>
          <p:nvPr>
            <p:ph type="title"/>
          </p:nvPr>
        </p:nvSpPr>
        <p:spPr>
          <a:xfrm>
            <a:off x="533400" y="293408"/>
            <a:ext cx="11125200" cy="914400"/>
          </a:xfrm>
        </p:spPr>
        <p:txBody>
          <a:bodyPr anchor="ctr"/>
          <a:lstStyle/>
          <a:p>
            <a:pPr algn="ctr"/>
            <a:r>
              <a:rPr lang="en-US" dirty="0">
                <a:latin typeface="Montserrat ExtraBold" panose="020B0604020202020204" pitchFamily="2" charset="0"/>
              </a:rPr>
              <a:t>The</a:t>
            </a:r>
            <a:r>
              <a:rPr lang="en-US" dirty="0">
                <a:solidFill>
                  <a:schemeClr val="accent1"/>
                </a:solidFill>
                <a:latin typeface="Montserrat ExtraBold" panose="020B0604020202020204" pitchFamily="2" charset="0"/>
              </a:rPr>
              <a:t> Value Proposition </a:t>
            </a:r>
            <a:r>
              <a:rPr lang="en-US" dirty="0">
                <a:latin typeface="Montserrat ExtraBold" panose="020B0604020202020204" pitchFamily="2" charset="0"/>
              </a:rPr>
              <a:t>Canvas</a:t>
            </a:r>
          </a:p>
        </p:txBody>
      </p:sp>
      <p:sp>
        <p:nvSpPr>
          <p:cNvPr id="38" name="Rectangle: Rounded Corners 37">
            <a:extLst>
              <a:ext uri="{FF2B5EF4-FFF2-40B4-BE49-F238E27FC236}">
                <a16:creationId xmlns:a16="http://schemas.microsoft.com/office/drawing/2014/main" id="{44D0ED1F-39FE-2D96-53B1-59528E198B01}"/>
              </a:ext>
            </a:extLst>
          </p:cNvPr>
          <p:cNvSpPr/>
          <p:nvPr/>
        </p:nvSpPr>
        <p:spPr>
          <a:xfrm>
            <a:off x="6757584" y="1470223"/>
            <a:ext cx="4038600"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Customer Segment: </a:t>
            </a:r>
            <a:r>
              <a:rPr kumimoji="0" lang="en-US" sz="1400" b="0" i="0" u="none" strike="noStrike" kern="1200" cap="none" spc="0" normalizeH="0" baseline="0" noProof="0" dirty="0">
                <a:ln>
                  <a:noFill/>
                </a:ln>
                <a:solidFill>
                  <a:srgbClr val="FFFFFF"/>
                </a:solidFill>
                <a:effectLst/>
                <a:uLnTx/>
                <a:uFillTx/>
                <a:latin typeface="Montserrat" panose="00000500000000000000" pitchFamily="50" charset="0"/>
              </a:rPr>
              <a:t>Small local shop</a:t>
            </a:r>
          </a:p>
        </p:txBody>
      </p:sp>
      <p:sp>
        <p:nvSpPr>
          <p:cNvPr id="23" name="Rectangle: Rounded Corners 22">
            <a:extLst>
              <a:ext uri="{FF2B5EF4-FFF2-40B4-BE49-F238E27FC236}">
                <a16:creationId xmlns:a16="http://schemas.microsoft.com/office/drawing/2014/main" id="{D93FBD9B-158C-B6F8-DFE4-DFAAD8CDC764}"/>
              </a:ext>
            </a:extLst>
          </p:cNvPr>
          <p:cNvSpPr/>
          <p:nvPr/>
        </p:nvSpPr>
        <p:spPr>
          <a:xfrm>
            <a:off x="1167478" y="2095500"/>
            <a:ext cx="4255867" cy="4229100"/>
          </a:xfrm>
          <a:prstGeom prst="roundRect">
            <a:avLst>
              <a:gd name="adj" fmla="val 5908"/>
            </a:avLst>
          </a:prstGeom>
          <a:solidFill>
            <a:schemeClr val="bg1"/>
          </a:solidFill>
          <a:ln>
            <a:solidFill>
              <a:schemeClr val="accent1">
                <a:lumMod val="20000"/>
                <a:lumOff val="80000"/>
              </a:schemeClr>
            </a:solidFill>
          </a:ln>
          <a:effectLst>
            <a:outerShdw blurRad="317500" dist="177800" dir="2700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F4C1262-3288-F03F-0170-61418EFD637C}"/>
              </a:ext>
            </a:extLst>
          </p:cNvPr>
          <p:cNvSpPr/>
          <p:nvPr/>
        </p:nvSpPr>
        <p:spPr>
          <a:xfrm>
            <a:off x="6765204" y="2095500"/>
            <a:ext cx="4255867" cy="4229100"/>
          </a:xfrm>
          <a:prstGeom prst="ellipse">
            <a:avLst/>
          </a:prstGeom>
          <a:solidFill>
            <a:schemeClr val="bg1"/>
          </a:solidFill>
          <a:ln>
            <a:solidFill>
              <a:schemeClr val="accent1">
                <a:lumMod val="20000"/>
                <a:lumOff val="80000"/>
              </a:schemeClr>
            </a:solidFill>
          </a:ln>
          <a:effectLst>
            <a:outerShdw blurRad="317500" dist="177800" dir="2700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E256BDE6-E632-127B-7ED5-5F20AB95F83E}"/>
              </a:ext>
            </a:extLst>
          </p:cNvPr>
          <p:cNvSpPr/>
          <p:nvPr/>
        </p:nvSpPr>
        <p:spPr>
          <a:xfrm>
            <a:off x="1167478" y="1470223"/>
            <a:ext cx="4256500"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Value Proposition</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grpSp>
        <p:nvGrpSpPr>
          <p:cNvPr id="2" name="Group 1">
            <a:extLst>
              <a:ext uri="{FF2B5EF4-FFF2-40B4-BE49-F238E27FC236}">
                <a16:creationId xmlns:a16="http://schemas.microsoft.com/office/drawing/2014/main" id="{14B9CADB-3AF5-07E5-891B-DBCA79F09738}"/>
              </a:ext>
            </a:extLst>
          </p:cNvPr>
          <p:cNvGrpSpPr/>
          <p:nvPr/>
        </p:nvGrpSpPr>
        <p:grpSpPr>
          <a:xfrm>
            <a:off x="3015715" y="3930354"/>
            <a:ext cx="559393" cy="559393"/>
            <a:chOff x="3015715" y="3930354"/>
            <a:chExt cx="559393" cy="559393"/>
          </a:xfrm>
        </p:grpSpPr>
        <p:sp>
          <p:nvSpPr>
            <p:cNvPr id="53" name="Rectangle: Rounded Corners 52">
              <a:extLst>
                <a:ext uri="{FF2B5EF4-FFF2-40B4-BE49-F238E27FC236}">
                  <a16:creationId xmlns:a16="http://schemas.microsoft.com/office/drawing/2014/main" id="{9729A87C-77B0-92E7-D0C3-585A0B66BBC5}"/>
                </a:ext>
              </a:extLst>
            </p:cNvPr>
            <p:cNvSpPr/>
            <p:nvPr/>
          </p:nvSpPr>
          <p:spPr>
            <a:xfrm>
              <a:off x="3015715" y="3930354"/>
              <a:ext cx="559393" cy="559393"/>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2DF98288-B9FC-AD96-BFBE-857F4240D554}"/>
                </a:ext>
              </a:extLst>
            </p:cNvPr>
            <p:cNvGrpSpPr/>
            <p:nvPr/>
          </p:nvGrpSpPr>
          <p:grpSpPr>
            <a:xfrm>
              <a:off x="3121720" y="4005106"/>
              <a:ext cx="347382" cy="400363"/>
              <a:chOff x="5976937" y="3290896"/>
              <a:chExt cx="237267" cy="273453"/>
            </a:xfrm>
          </p:grpSpPr>
          <p:sp>
            <p:nvSpPr>
              <p:cNvPr id="47" name="Freeform: Shape 46">
                <a:extLst>
                  <a:ext uri="{FF2B5EF4-FFF2-40B4-BE49-F238E27FC236}">
                    <a16:creationId xmlns:a16="http://schemas.microsoft.com/office/drawing/2014/main" id="{60A47C05-4A7A-4A7F-979C-6B22E78483CB}"/>
                  </a:ext>
                </a:extLst>
              </p:cNvPr>
              <p:cNvSpPr/>
              <p:nvPr/>
            </p:nvSpPr>
            <p:spPr>
              <a:xfrm>
                <a:off x="5996177" y="3451955"/>
                <a:ext cx="198786" cy="112394"/>
              </a:xfrm>
              <a:custGeom>
                <a:avLst/>
                <a:gdLst>
                  <a:gd name="connsiteX0" fmla="*/ 0 w 198786"/>
                  <a:gd name="connsiteY0" fmla="*/ 0 h 112394"/>
                  <a:gd name="connsiteX1" fmla="*/ 0 w 198786"/>
                  <a:gd name="connsiteY1" fmla="*/ 112395 h 112394"/>
                  <a:gd name="connsiteX2" fmla="*/ 198787 w 198786"/>
                  <a:gd name="connsiteY2" fmla="*/ 112395 h 112394"/>
                  <a:gd name="connsiteX3" fmla="*/ 198787 w 198786"/>
                  <a:gd name="connsiteY3" fmla="*/ 0 h 112394"/>
                </a:gdLst>
                <a:ahLst/>
                <a:cxnLst>
                  <a:cxn ang="0">
                    <a:pos x="connsiteX0" y="connsiteY0"/>
                  </a:cxn>
                  <a:cxn ang="0">
                    <a:pos x="connsiteX1" y="connsiteY1"/>
                  </a:cxn>
                  <a:cxn ang="0">
                    <a:pos x="connsiteX2" y="connsiteY2"/>
                  </a:cxn>
                  <a:cxn ang="0">
                    <a:pos x="connsiteX3" y="connsiteY3"/>
                  </a:cxn>
                </a:cxnLst>
                <a:rect l="l" t="t" r="r" b="b"/>
                <a:pathLst>
                  <a:path w="198786" h="112394">
                    <a:moveTo>
                      <a:pt x="0" y="0"/>
                    </a:moveTo>
                    <a:lnTo>
                      <a:pt x="0" y="112395"/>
                    </a:lnTo>
                    <a:lnTo>
                      <a:pt x="198787" y="112395"/>
                    </a:lnTo>
                    <a:lnTo>
                      <a:pt x="198787" y="0"/>
                    </a:lnTo>
                  </a:path>
                </a:pathLst>
              </a:custGeom>
              <a:noFill/>
              <a:ln w="12700" cap="rnd">
                <a:solidFill>
                  <a:schemeClr val="bg1"/>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0B79F9C-5A0B-CD2B-E94C-66C7E228E413}"/>
                  </a:ext>
                </a:extLst>
              </p:cNvPr>
              <p:cNvSpPr/>
              <p:nvPr/>
            </p:nvSpPr>
            <p:spPr>
              <a:xfrm>
                <a:off x="5976937" y="3373659"/>
                <a:ext cx="237267" cy="58483"/>
              </a:xfrm>
              <a:custGeom>
                <a:avLst/>
                <a:gdLst>
                  <a:gd name="connsiteX0" fmla="*/ 142399 w 237267"/>
                  <a:gd name="connsiteY0" fmla="*/ 58484 h 58483"/>
                  <a:gd name="connsiteX1" fmla="*/ 237268 w 237267"/>
                  <a:gd name="connsiteY1" fmla="*/ 58484 h 58483"/>
                  <a:gd name="connsiteX2" fmla="*/ 237268 w 237267"/>
                  <a:gd name="connsiteY2" fmla="*/ 0 h 58483"/>
                  <a:gd name="connsiteX3" fmla="*/ 0 w 237267"/>
                  <a:gd name="connsiteY3" fmla="*/ 0 h 58483"/>
                  <a:gd name="connsiteX4" fmla="*/ 0 w 237267"/>
                  <a:gd name="connsiteY4" fmla="*/ 58484 h 58483"/>
                  <a:gd name="connsiteX5" fmla="*/ 95441 w 237267"/>
                  <a:gd name="connsiteY5" fmla="*/ 5848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67" h="58483">
                    <a:moveTo>
                      <a:pt x="142399" y="58484"/>
                    </a:moveTo>
                    <a:lnTo>
                      <a:pt x="237268" y="58484"/>
                    </a:lnTo>
                    <a:lnTo>
                      <a:pt x="237268" y="0"/>
                    </a:lnTo>
                    <a:lnTo>
                      <a:pt x="0" y="0"/>
                    </a:lnTo>
                    <a:lnTo>
                      <a:pt x="0" y="58484"/>
                    </a:lnTo>
                    <a:lnTo>
                      <a:pt x="95441" y="58484"/>
                    </a:lnTo>
                  </a:path>
                </a:pathLst>
              </a:custGeom>
              <a:noFill/>
              <a:ln w="12700" cap="rnd">
                <a:solidFill>
                  <a:schemeClr val="bg1"/>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B0552880-B3FE-2FC1-1E07-532E38D94165}"/>
                  </a:ext>
                </a:extLst>
              </p:cNvPr>
              <p:cNvSpPr/>
              <p:nvPr/>
            </p:nvSpPr>
            <p:spPr>
              <a:xfrm>
                <a:off x="6020997" y="3290896"/>
                <a:ext cx="74431" cy="82763"/>
              </a:xfrm>
              <a:custGeom>
                <a:avLst/>
                <a:gdLst>
                  <a:gd name="connsiteX0" fmla="*/ 74431 w 74431"/>
                  <a:gd name="connsiteY0" fmla="*/ 82763 h 82763"/>
                  <a:gd name="connsiteX1" fmla="*/ 10804 w 74431"/>
                  <a:gd name="connsiteY1" fmla="*/ 6182 h 82763"/>
                  <a:gd name="connsiteX2" fmla="*/ 74431 w 74431"/>
                  <a:gd name="connsiteY2" fmla="*/ 82763 h 82763"/>
                </a:gdLst>
                <a:ahLst/>
                <a:cxnLst>
                  <a:cxn ang="0">
                    <a:pos x="connsiteX0" y="connsiteY0"/>
                  </a:cxn>
                  <a:cxn ang="0">
                    <a:pos x="connsiteX1" y="connsiteY1"/>
                  </a:cxn>
                  <a:cxn ang="0">
                    <a:pos x="connsiteX2" y="connsiteY2"/>
                  </a:cxn>
                </a:cxnLst>
                <a:rect l="l" t="t" r="r" b="b"/>
                <a:pathLst>
                  <a:path w="74431" h="82763">
                    <a:moveTo>
                      <a:pt x="74431" y="82763"/>
                    </a:moveTo>
                    <a:cubicBezTo>
                      <a:pt x="74431" y="82763"/>
                      <a:pt x="-33868" y="41234"/>
                      <a:pt x="10804" y="6182"/>
                    </a:cubicBezTo>
                    <a:cubicBezTo>
                      <a:pt x="52809" y="-26774"/>
                      <a:pt x="74431" y="82763"/>
                      <a:pt x="74431" y="82763"/>
                    </a:cubicBezTo>
                    <a:close/>
                  </a:path>
                </a:pathLst>
              </a:custGeom>
              <a:noFill/>
              <a:ln w="12700" cap="rnd">
                <a:solidFill>
                  <a:schemeClr val="bg1"/>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864DF681-4411-F061-3945-B6C2F7C2D48D}"/>
                  </a:ext>
                </a:extLst>
              </p:cNvPr>
              <p:cNvSpPr/>
              <p:nvPr/>
            </p:nvSpPr>
            <p:spPr>
              <a:xfrm>
                <a:off x="6095428" y="3301982"/>
                <a:ext cx="62922" cy="71772"/>
              </a:xfrm>
              <a:custGeom>
                <a:avLst/>
                <a:gdLst>
                  <a:gd name="connsiteX0" fmla="*/ 0 w 62922"/>
                  <a:gd name="connsiteY0" fmla="*/ 71677 h 71772"/>
                  <a:gd name="connsiteX1" fmla="*/ 54483 w 62922"/>
                  <a:gd name="connsiteY1" fmla="*/ 4811 h 71772"/>
                  <a:gd name="connsiteX2" fmla="*/ 95 w 62922"/>
                  <a:gd name="connsiteY2" fmla="*/ 71772 h 71772"/>
                </a:gdLst>
                <a:ahLst/>
                <a:cxnLst>
                  <a:cxn ang="0">
                    <a:pos x="connsiteX0" y="connsiteY0"/>
                  </a:cxn>
                  <a:cxn ang="0">
                    <a:pos x="connsiteX1" y="connsiteY1"/>
                  </a:cxn>
                  <a:cxn ang="0">
                    <a:pos x="connsiteX2" y="connsiteY2"/>
                  </a:cxn>
                </a:cxnLst>
                <a:rect l="l" t="t" r="r" b="b"/>
                <a:pathLst>
                  <a:path w="62922" h="71772">
                    <a:moveTo>
                      <a:pt x="0" y="71677"/>
                    </a:moveTo>
                    <a:cubicBezTo>
                      <a:pt x="0" y="71677"/>
                      <a:pt x="16288" y="-21954"/>
                      <a:pt x="54483" y="4811"/>
                    </a:cubicBezTo>
                    <a:cubicBezTo>
                      <a:pt x="90392" y="29957"/>
                      <a:pt x="95" y="71772"/>
                      <a:pt x="95" y="71772"/>
                    </a:cubicBezTo>
                    <a:close/>
                  </a:path>
                </a:pathLst>
              </a:custGeom>
              <a:noFill/>
              <a:ln w="12700" cap="rnd">
                <a:solidFill>
                  <a:schemeClr val="bg1"/>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59BEA150-7C63-E2B6-3136-F712ECF3F7FE}"/>
                  </a:ext>
                </a:extLst>
              </p:cNvPr>
              <p:cNvSpPr/>
              <p:nvPr/>
            </p:nvSpPr>
            <p:spPr>
              <a:xfrm>
                <a:off x="6072378" y="3373659"/>
                <a:ext cx="46958" cy="190690"/>
              </a:xfrm>
              <a:custGeom>
                <a:avLst/>
                <a:gdLst>
                  <a:gd name="connsiteX0" fmla="*/ 0 w 46958"/>
                  <a:gd name="connsiteY0" fmla="*/ 0 h 190690"/>
                  <a:gd name="connsiteX1" fmla="*/ 46958 w 46958"/>
                  <a:gd name="connsiteY1" fmla="*/ 0 h 190690"/>
                  <a:gd name="connsiteX2" fmla="*/ 46958 w 46958"/>
                  <a:gd name="connsiteY2" fmla="*/ 190690 h 190690"/>
                  <a:gd name="connsiteX3" fmla="*/ 0 w 46958"/>
                  <a:gd name="connsiteY3" fmla="*/ 190690 h 190690"/>
                </a:gdLst>
                <a:ahLst/>
                <a:cxnLst>
                  <a:cxn ang="0">
                    <a:pos x="connsiteX0" y="connsiteY0"/>
                  </a:cxn>
                  <a:cxn ang="0">
                    <a:pos x="connsiteX1" y="connsiteY1"/>
                  </a:cxn>
                  <a:cxn ang="0">
                    <a:pos x="connsiteX2" y="connsiteY2"/>
                  </a:cxn>
                  <a:cxn ang="0">
                    <a:pos x="connsiteX3" y="connsiteY3"/>
                  </a:cxn>
                </a:cxnLst>
                <a:rect l="l" t="t" r="r" b="b"/>
                <a:pathLst>
                  <a:path w="46958" h="190690">
                    <a:moveTo>
                      <a:pt x="0" y="0"/>
                    </a:moveTo>
                    <a:lnTo>
                      <a:pt x="46958" y="0"/>
                    </a:lnTo>
                    <a:lnTo>
                      <a:pt x="46958" y="190690"/>
                    </a:lnTo>
                    <a:lnTo>
                      <a:pt x="0" y="190690"/>
                    </a:lnTo>
                    <a:close/>
                  </a:path>
                </a:pathLst>
              </a:custGeom>
              <a:noFill/>
              <a:ln w="12700" cap="rnd">
                <a:solidFill>
                  <a:schemeClr val="bg1"/>
                </a:solidFill>
                <a:prstDash val="solid"/>
                <a:round/>
              </a:ln>
            </p:spPr>
            <p:txBody>
              <a:bodyPr rtlCol="0" anchor="ctr"/>
              <a:lstStyle/>
              <a:p>
                <a:endParaRPr lang="en-US"/>
              </a:p>
            </p:txBody>
          </p:sp>
        </p:grpSp>
      </p:grpSp>
      <p:grpSp>
        <p:nvGrpSpPr>
          <p:cNvPr id="3" name="Group 2">
            <a:extLst>
              <a:ext uri="{FF2B5EF4-FFF2-40B4-BE49-F238E27FC236}">
                <a16:creationId xmlns:a16="http://schemas.microsoft.com/office/drawing/2014/main" id="{29AE5AF4-E12A-F197-2BFE-EEE650FB84D2}"/>
              </a:ext>
            </a:extLst>
          </p:cNvPr>
          <p:cNvGrpSpPr/>
          <p:nvPr/>
        </p:nvGrpSpPr>
        <p:grpSpPr>
          <a:xfrm>
            <a:off x="8577851" y="3902384"/>
            <a:ext cx="615332" cy="615332"/>
            <a:chOff x="8577851" y="3902384"/>
            <a:chExt cx="615332" cy="615332"/>
          </a:xfrm>
        </p:grpSpPr>
        <p:sp>
          <p:nvSpPr>
            <p:cNvPr id="54" name="Oval 53">
              <a:extLst>
                <a:ext uri="{FF2B5EF4-FFF2-40B4-BE49-F238E27FC236}">
                  <a16:creationId xmlns:a16="http://schemas.microsoft.com/office/drawing/2014/main" id="{119F2B82-3C1F-5E68-83E6-EDA42B0DDDA5}"/>
                </a:ext>
              </a:extLst>
            </p:cNvPr>
            <p:cNvSpPr/>
            <p:nvPr/>
          </p:nvSpPr>
          <p:spPr>
            <a:xfrm>
              <a:off x="8577851" y="3902384"/>
              <a:ext cx="615332" cy="615332"/>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5A8F26E9-0574-1DCC-ECD5-9E9F625602B0}"/>
                </a:ext>
              </a:extLst>
            </p:cNvPr>
            <p:cNvGrpSpPr/>
            <p:nvPr/>
          </p:nvGrpSpPr>
          <p:grpSpPr>
            <a:xfrm>
              <a:off x="8684841" y="4009374"/>
              <a:ext cx="401353" cy="401353"/>
              <a:chOff x="5957887" y="3290887"/>
              <a:chExt cx="274129" cy="274129"/>
            </a:xfrm>
          </p:grpSpPr>
          <p:sp>
            <p:nvSpPr>
              <p:cNvPr id="64" name="Freeform: Shape 63">
                <a:extLst>
                  <a:ext uri="{FF2B5EF4-FFF2-40B4-BE49-F238E27FC236}">
                    <a16:creationId xmlns:a16="http://schemas.microsoft.com/office/drawing/2014/main" id="{BFF614DC-325A-0FFB-BB2B-67722565EDA9}"/>
                  </a:ext>
                </a:extLst>
              </p:cNvPr>
              <p:cNvSpPr/>
              <p:nvPr/>
            </p:nvSpPr>
            <p:spPr>
              <a:xfrm>
                <a:off x="5957887" y="3290887"/>
                <a:ext cx="274129" cy="274129"/>
              </a:xfrm>
              <a:custGeom>
                <a:avLst/>
                <a:gdLst>
                  <a:gd name="connsiteX0" fmla="*/ 137065 w 274129"/>
                  <a:gd name="connsiteY0" fmla="*/ 0 h 274129"/>
                  <a:gd name="connsiteX1" fmla="*/ 0 w 274129"/>
                  <a:gd name="connsiteY1" fmla="*/ 137065 h 274129"/>
                  <a:gd name="connsiteX2" fmla="*/ 137065 w 274129"/>
                  <a:gd name="connsiteY2" fmla="*/ 274130 h 274129"/>
                  <a:gd name="connsiteX3" fmla="*/ 274130 w 274129"/>
                  <a:gd name="connsiteY3" fmla="*/ 137065 h 274129"/>
                  <a:gd name="connsiteX4" fmla="*/ 137065 w 274129"/>
                  <a:gd name="connsiteY4" fmla="*/ 0 h 274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29" h="274129">
                    <a:moveTo>
                      <a:pt x="137065" y="0"/>
                    </a:moveTo>
                    <a:cubicBezTo>
                      <a:pt x="61436" y="0"/>
                      <a:pt x="0" y="61436"/>
                      <a:pt x="0" y="137065"/>
                    </a:cubicBezTo>
                    <a:cubicBezTo>
                      <a:pt x="0" y="212693"/>
                      <a:pt x="61436" y="274130"/>
                      <a:pt x="137065" y="274130"/>
                    </a:cubicBezTo>
                    <a:cubicBezTo>
                      <a:pt x="212693" y="274130"/>
                      <a:pt x="274130" y="212598"/>
                      <a:pt x="274130" y="137065"/>
                    </a:cubicBezTo>
                    <a:cubicBezTo>
                      <a:pt x="274130" y="61532"/>
                      <a:pt x="212598" y="0"/>
                      <a:pt x="137065" y="0"/>
                    </a:cubicBezTo>
                    <a:close/>
                  </a:path>
                </a:pathLst>
              </a:custGeom>
              <a:noFill/>
              <a:ln w="12700" cap="rnd">
                <a:solidFill>
                  <a:schemeClr val="bg1"/>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4E48DDC5-9095-E0D0-1A57-C8297C58489A}"/>
                  </a:ext>
                </a:extLst>
              </p:cNvPr>
              <p:cNvSpPr/>
              <p:nvPr/>
            </p:nvSpPr>
            <p:spPr>
              <a:xfrm>
                <a:off x="6006464" y="3348037"/>
                <a:ext cx="179641" cy="182118"/>
              </a:xfrm>
              <a:custGeom>
                <a:avLst/>
                <a:gdLst>
                  <a:gd name="connsiteX0" fmla="*/ 179642 w 179641"/>
                  <a:gd name="connsiteY0" fmla="*/ 182118 h 182118"/>
                  <a:gd name="connsiteX1" fmla="*/ 118301 w 179641"/>
                  <a:gd name="connsiteY1" fmla="*/ 146590 h 182118"/>
                  <a:gd name="connsiteX2" fmla="*/ 118301 w 179641"/>
                  <a:gd name="connsiteY2" fmla="*/ 134588 h 182118"/>
                  <a:gd name="connsiteX3" fmla="*/ 136208 w 179641"/>
                  <a:gd name="connsiteY3" fmla="*/ 101822 h 182118"/>
                  <a:gd name="connsiteX4" fmla="*/ 139922 w 179641"/>
                  <a:gd name="connsiteY4" fmla="*/ 73628 h 182118"/>
                  <a:gd name="connsiteX5" fmla="*/ 139922 w 179641"/>
                  <a:gd name="connsiteY5" fmla="*/ 46768 h 182118"/>
                  <a:gd name="connsiteX6" fmla="*/ 89154 w 179641"/>
                  <a:gd name="connsiteY6" fmla="*/ 0 h 182118"/>
                  <a:gd name="connsiteX7" fmla="*/ 38291 w 179641"/>
                  <a:gd name="connsiteY7" fmla="*/ 46768 h 182118"/>
                  <a:gd name="connsiteX8" fmla="*/ 38291 w 179641"/>
                  <a:gd name="connsiteY8" fmla="*/ 73628 h 182118"/>
                  <a:gd name="connsiteX9" fmla="*/ 42005 w 179641"/>
                  <a:gd name="connsiteY9" fmla="*/ 101822 h 182118"/>
                  <a:gd name="connsiteX10" fmla="*/ 59912 w 179641"/>
                  <a:gd name="connsiteY10" fmla="*/ 134588 h 182118"/>
                  <a:gd name="connsiteX11" fmla="*/ 59912 w 179641"/>
                  <a:gd name="connsiteY11" fmla="*/ 146590 h 182118"/>
                  <a:gd name="connsiteX12" fmla="*/ 0 w 179641"/>
                  <a:gd name="connsiteY12" fmla="*/ 181451 h 18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641" h="182118">
                    <a:moveTo>
                      <a:pt x="179642" y="182118"/>
                    </a:moveTo>
                    <a:cubicBezTo>
                      <a:pt x="149924" y="169736"/>
                      <a:pt x="121063" y="155448"/>
                      <a:pt x="118301" y="146590"/>
                    </a:cubicBezTo>
                    <a:lnTo>
                      <a:pt x="118301" y="134588"/>
                    </a:lnTo>
                    <a:cubicBezTo>
                      <a:pt x="126206" y="126492"/>
                      <a:pt x="132493" y="115157"/>
                      <a:pt x="136208" y="101822"/>
                    </a:cubicBezTo>
                    <a:cubicBezTo>
                      <a:pt x="145066" y="95631"/>
                      <a:pt x="147352" y="82677"/>
                      <a:pt x="139922" y="73628"/>
                    </a:cubicBezTo>
                    <a:lnTo>
                      <a:pt x="139922" y="46768"/>
                    </a:lnTo>
                    <a:cubicBezTo>
                      <a:pt x="139922" y="19050"/>
                      <a:pt x="124492" y="0"/>
                      <a:pt x="89154" y="0"/>
                    </a:cubicBezTo>
                    <a:cubicBezTo>
                      <a:pt x="53816" y="0"/>
                      <a:pt x="38291" y="19050"/>
                      <a:pt x="38291" y="46768"/>
                    </a:cubicBezTo>
                    <a:lnTo>
                      <a:pt x="38291" y="73628"/>
                    </a:lnTo>
                    <a:cubicBezTo>
                      <a:pt x="30861" y="82772"/>
                      <a:pt x="33242" y="95631"/>
                      <a:pt x="42005" y="101822"/>
                    </a:cubicBezTo>
                    <a:cubicBezTo>
                      <a:pt x="45720" y="115062"/>
                      <a:pt x="52007" y="126397"/>
                      <a:pt x="59912" y="134588"/>
                    </a:cubicBezTo>
                    <a:lnTo>
                      <a:pt x="59912" y="146590"/>
                    </a:lnTo>
                    <a:cubicBezTo>
                      <a:pt x="57055" y="155639"/>
                      <a:pt x="30004" y="168974"/>
                      <a:pt x="0" y="181451"/>
                    </a:cubicBezTo>
                  </a:path>
                </a:pathLst>
              </a:custGeom>
              <a:noFill/>
              <a:ln w="12700" cap="rnd">
                <a:solidFill>
                  <a:schemeClr val="bg1"/>
                </a:solidFill>
                <a:prstDash val="solid"/>
                <a:round/>
              </a:ln>
            </p:spPr>
            <p:txBody>
              <a:bodyPr rtlCol="0" anchor="ctr"/>
              <a:lstStyle/>
              <a:p>
                <a:endParaRPr lang="en-US"/>
              </a:p>
            </p:txBody>
          </p:sp>
        </p:grpSp>
      </p:grpSp>
      <p:cxnSp>
        <p:nvCxnSpPr>
          <p:cNvPr id="68" name="Straight Connector 67">
            <a:extLst>
              <a:ext uri="{FF2B5EF4-FFF2-40B4-BE49-F238E27FC236}">
                <a16:creationId xmlns:a16="http://schemas.microsoft.com/office/drawing/2014/main" id="{A57980CB-4E16-C4A7-6896-D33AA2EFA897}"/>
              </a:ext>
            </a:extLst>
          </p:cNvPr>
          <p:cNvCxnSpPr/>
          <p:nvPr/>
        </p:nvCxnSpPr>
        <p:spPr>
          <a:xfrm>
            <a:off x="1365006" y="2276052"/>
            <a:ext cx="1513760" cy="1513760"/>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4699589-CD96-76C9-D9CF-95F73AF1480D}"/>
              </a:ext>
            </a:extLst>
          </p:cNvPr>
          <p:cNvCxnSpPr>
            <a:cxnSpLocks/>
          </p:cNvCxnSpPr>
          <p:nvPr/>
        </p:nvCxnSpPr>
        <p:spPr>
          <a:xfrm flipV="1">
            <a:off x="1365006" y="4606053"/>
            <a:ext cx="1513760" cy="1513760"/>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D54343B-F423-5782-11E3-41A1050D5AB8}"/>
              </a:ext>
            </a:extLst>
          </p:cNvPr>
          <p:cNvCxnSpPr>
            <a:cxnSpLocks/>
          </p:cNvCxnSpPr>
          <p:nvPr/>
        </p:nvCxnSpPr>
        <p:spPr>
          <a:xfrm flipH="1">
            <a:off x="3749803" y="4210049"/>
            <a:ext cx="2155697" cy="0"/>
          </a:xfrm>
          <a:prstGeom prst="line">
            <a:avLst/>
          </a:prstGeom>
          <a:ln w="19050" cap="rnd">
            <a:prstDash val="sysDot"/>
            <a:head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245FA48-7E04-D1C6-CAF7-2EE49BC59E8B}"/>
              </a:ext>
            </a:extLst>
          </p:cNvPr>
          <p:cNvCxnSpPr>
            <a:cxnSpLocks/>
          </p:cNvCxnSpPr>
          <p:nvPr/>
        </p:nvCxnSpPr>
        <p:spPr>
          <a:xfrm>
            <a:off x="6286500" y="4210049"/>
            <a:ext cx="2133197" cy="0"/>
          </a:xfrm>
          <a:prstGeom prst="line">
            <a:avLst/>
          </a:prstGeom>
          <a:ln w="19050" cap="rnd">
            <a:prstDash val="sysDot"/>
            <a:headEnd type="arrow"/>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EDC486E-68E7-3F97-B8E4-5E195FA077E8}"/>
              </a:ext>
            </a:extLst>
          </p:cNvPr>
          <p:cNvCxnSpPr>
            <a:cxnSpLocks/>
          </p:cNvCxnSpPr>
          <p:nvPr/>
        </p:nvCxnSpPr>
        <p:spPr>
          <a:xfrm flipV="1">
            <a:off x="9239085" y="2743201"/>
            <a:ext cx="902771" cy="1145813"/>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1C0F58C-0E81-C81E-8C15-F9BB2EF37FD6}"/>
              </a:ext>
            </a:extLst>
          </p:cNvPr>
          <p:cNvCxnSpPr>
            <a:cxnSpLocks/>
          </p:cNvCxnSpPr>
          <p:nvPr/>
        </p:nvCxnSpPr>
        <p:spPr>
          <a:xfrm>
            <a:off x="9239085" y="4506852"/>
            <a:ext cx="959269" cy="1217522"/>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sp>
        <p:nvSpPr>
          <p:cNvPr id="87" name="Content Placeholder 16">
            <a:extLst>
              <a:ext uri="{FF2B5EF4-FFF2-40B4-BE49-F238E27FC236}">
                <a16:creationId xmlns:a16="http://schemas.microsoft.com/office/drawing/2014/main" id="{22C65B07-4422-B6D7-C018-9510FF459D61}"/>
              </a:ext>
            </a:extLst>
          </p:cNvPr>
          <p:cNvSpPr txBox="1">
            <a:spLocks/>
          </p:cNvSpPr>
          <p:nvPr/>
        </p:nvSpPr>
        <p:spPr>
          <a:xfrm rot="16200000">
            <a:off x="-325834" y="4036786"/>
            <a:ext cx="3492171"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Products &amp; Services</a:t>
            </a:r>
            <a:endParaRPr lang="en-US" sz="1200" dirty="0"/>
          </a:p>
        </p:txBody>
      </p:sp>
      <p:sp>
        <p:nvSpPr>
          <p:cNvPr id="89" name="Content Placeholder 16">
            <a:extLst>
              <a:ext uri="{FF2B5EF4-FFF2-40B4-BE49-F238E27FC236}">
                <a16:creationId xmlns:a16="http://schemas.microsoft.com/office/drawing/2014/main" id="{60225E33-7A5B-58A1-A87E-78FBB26B06F9}"/>
              </a:ext>
            </a:extLst>
          </p:cNvPr>
          <p:cNvSpPr txBox="1">
            <a:spLocks/>
          </p:cNvSpPr>
          <p:nvPr/>
        </p:nvSpPr>
        <p:spPr>
          <a:xfrm rot="5400000">
            <a:off x="9054415" y="4036786"/>
            <a:ext cx="3492171"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Customer Jobs</a:t>
            </a:r>
            <a:endParaRPr lang="en-US" sz="1200" dirty="0"/>
          </a:p>
        </p:txBody>
      </p:sp>
      <p:sp>
        <p:nvSpPr>
          <p:cNvPr id="90" name="Content Placeholder 16">
            <a:extLst>
              <a:ext uri="{FF2B5EF4-FFF2-40B4-BE49-F238E27FC236}">
                <a16:creationId xmlns:a16="http://schemas.microsoft.com/office/drawing/2014/main" id="{F7201E87-7E08-0134-3DEB-26383CC866E5}"/>
              </a:ext>
            </a:extLst>
          </p:cNvPr>
          <p:cNvSpPr txBox="1">
            <a:spLocks/>
          </p:cNvSpPr>
          <p:nvPr/>
        </p:nvSpPr>
        <p:spPr>
          <a:xfrm>
            <a:off x="1980231" y="2194270"/>
            <a:ext cx="3219574"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Gain Creators</a:t>
            </a:r>
            <a:endParaRPr lang="en-US" sz="1200" dirty="0"/>
          </a:p>
        </p:txBody>
      </p:sp>
      <p:sp>
        <p:nvSpPr>
          <p:cNvPr id="91" name="Content Placeholder 16">
            <a:extLst>
              <a:ext uri="{FF2B5EF4-FFF2-40B4-BE49-F238E27FC236}">
                <a16:creationId xmlns:a16="http://schemas.microsoft.com/office/drawing/2014/main" id="{35AE72A3-13A7-5690-0070-EDDADB01F74B}"/>
              </a:ext>
            </a:extLst>
          </p:cNvPr>
          <p:cNvSpPr txBox="1">
            <a:spLocks/>
          </p:cNvSpPr>
          <p:nvPr/>
        </p:nvSpPr>
        <p:spPr>
          <a:xfrm>
            <a:off x="1980231" y="5879300"/>
            <a:ext cx="3219574"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Pain Relievers</a:t>
            </a:r>
            <a:endParaRPr lang="en-US" sz="1200" dirty="0"/>
          </a:p>
        </p:txBody>
      </p:sp>
      <p:sp>
        <p:nvSpPr>
          <p:cNvPr id="92" name="Content Placeholder 16">
            <a:extLst>
              <a:ext uri="{FF2B5EF4-FFF2-40B4-BE49-F238E27FC236}">
                <a16:creationId xmlns:a16="http://schemas.microsoft.com/office/drawing/2014/main" id="{BDEDFD28-E559-00B6-8F42-987492578ED0}"/>
              </a:ext>
            </a:extLst>
          </p:cNvPr>
          <p:cNvSpPr txBox="1">
            <a:spLocks/>
          </p:cNvSpPr>
          <p:nvPr/>
        </p:nvSpPr>
        <p:spPr>
          <a:xfrm>
            <a:off x="8128741" y="2194270"/>
            <a:ext cx="1528792"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Gains</a:t>
            </a:r>
            <a:endParaRPr lang="en-US" sz="1200" dirty="0"/>
          </a:p>
        </p:txBody>
      </p:sp>
      <p:sp>
        <p:nvSpPr>
          <p:cNvPr id="93" name="Content Placeholder 16">
            <a:extLst>
              <a:ext uri="{FF2B5EF4-FFF2-40B4-BE49-F238E27FC236}">
                <a16:creationId xmlns:a16="http://schemas.microsoft.com/office/drawing/2014/main" id="{EE139077-4162-BD89-4AB3-3BF8875D1A84}"/>
              </a:ext>
            </a:extLst>
          </p:cNvPr>
          <p:cNvSpPr txBox="1">
            <a:spLocks/>
          </p:cNvSpPr>
          <p:nvPr/>
        </p:nvSpPr>
        <p:spPr>
          <a:xfrm>
            <a:off x="8128741" y="5879300"/>
            <a:ext cx="1528792"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Pains</a:t>
            </a:r>
            <a:endParaRPr lang="en-US" sz="1200" dirty="0"/>
          </a:p>
        </p:txBody>
      </p:sp>
      <p:sp>
        <p:nvSpPr>
          <p:cNvPr id="94" name="Rectangle: Rounded Corners 93">
            <a:extLst>
              <a:ext uri="{FF2B5EF4-FFF2-40B4-BE49-F238E27FC236}">
                <a16:creationId xmlns:a16="http://schemas.microsoft.com/office/drawing/2014/main" id="{74D72649-1A24-69FF-721A-FC383F78EB02}"/>
              </a:ext>
            </a:extLst>
          </p:cNvPr>
          <p:cNvSpPr/>
          <p:nvPr/>
        </p:nvSpPr>
        <p:spPr>
          <a:xfrm>
            <a:off x="1702129" y="4094985"/>
            <a:ext cx="984312"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Sleek CRM</a:t>
            </a:r>
          </a:p>
        </p:txBody>
      </p:sp>
      <p:sp>
        <p:nvSpPr>
          <p:cNvPr id="95" name="Rectangle: Rounded Corners 94">
            <a:extLst>
              <a:ext uri="{FF2B5EF4-FFF2-40B4-BE49-F238E27FC236}">
                <a16:creationId xmlns:a16="http://schemas.microsoft.com/office/drawing/2014/main" id="{5BD92750-6D59-B9B9-9B33-34E14BA6382F}"/>
              </a:ext>
            </a:extLst>
          </p:cNvPr>
          <p:cNvSpPr/>
          <p:nvPr/>
        </p:nvSpPr>
        <p:spPr>
          <a:xfrm>
            <a:off x="2284113" y="2645279"/>
            <a:ext cx="2187754"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Best price comparison</a:t>
            </a:r>
          </a:p>
        </p:txBody>
      </p:sp>
      <p:sp>
        <p:nvSpPr>
          <p:cNvPr id="96" name="Rectangle: Rounded Corners 95">
            <a:extLst>
              <a:ext uri="{FF2B5EF4-FFF2-40B4-BE49-F238E27FC236}">
                <a16:creationId xmlns:a16="http://schemas.microsoft.com/office/drawing/2014/main" id="{5842B656-E981-0039-EDCB-E9C704618F83}"/>
              </a:ext>
            </a:extLst>
          </p:cNvPr>
          <p:cNvSpPr/>
          <p:nvPr/>
        </p:nvSpPr>
        <p:spPr>
          <a:xfrm>
            <a:off x="3027193" y="2950162"/>
            <a:ext cx="2172612"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You might miss at home</a:t>
            </a:r>
          </a:p>
        </p:txBody>
      </p:sp>
      <p:sp>
        <p:nvSpPr>
          <p:cNvPr id="97" name="Rectangle: Rounded Corners 96">
            <a:extLst>
              <a:ext uri="{FF2B5EF4-FFF2-40B4-BE49-F238E27FC236}">
                <a16:creationId xmlns:a16="http://schemas.microsoft.com/office/drawing/2014/main" id="{9A72B1BE-1B58-1828-178D-8CEB717BF9B1}"/>
              </a:ext>
            </a:extLst>
          </p:cNvPr>
          <p:cNvSpPr/>
          <p:nvPr/>
        </p:nvSpPr>
        <p:spPr>
          <a:xfrm>
            <a:off x="4532440" y="2645279"/>
            <a:ext cx="667365" cy="230131"/>
          </a:xfrm>
          <a:prstGeom prst="roundRect">
            <a:avLst>
              <a:gd name="adj" fmla="val 5000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98" name="Rectangle: Rounded Corners 97">
            <a:extLst>
              <a:ext uri="{FF2B5EF4-FFF2-40B4-BE49-F238E27FC236}">
                <a16:creationId xmlns:a16="http://schemas.microsoft.com/office/drawing/2014/main" id="{40B1C74D-26B8-4539-E001-2E843B9E3AE3}"/>
              </a:ext>
            </a:extLst>
          </p:cNvPr>
          <p:cNvSpPr/>
          <p:nvPr/>
        </p:nvSpPr>
        <p:spPr>
          <a:xfrm>
            <a:off x="2556320" y="2950162"/>
            <a:ext cx="416743" cy="230131"/>
          </a:xfrm>
          <a:prstGeom prst="roundRect">
            <a:avLst>
              <a:gd name="adj" fmla="val 5000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99" name="Rectangle: Rounded Corners 98">
            <a:extLst>
              <a:ext uri="{FF2B5EF4-FFF2-40B4-BE49-F238E27FC236}">
                <a16:creationId xmlns:a16="http://schemas.microsoft.com/office/drawing/2014/main" id="{38CF1B3E-FDFA-D94A-F957-1FDB8D542656}"/>
              </a:ext>
            </a:extLst>
          </p:cNvPr>
          <p:cNvSpPr/>
          <p:nvPr/>
        </p:nvSpPr>
        <p:spPr>
          <a:xfrm>
            <a:off x="2878765" y="3263638"/>
            <a:ext cx="2321040"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Discounts only for you</a:t>
            </a:r>
          </a:p>
        </p:txBody>
      </p:sp>
      <p:sp>
        <p:nvSpPr>
          <p:cNvPr id="100" name="Rectangle: Rounded Corners 99">
            <a:extLst>
              <a:ext uri="{FF2B5EF4-FFF2-40B4-BE49-F238E27FC236}">
                <a16:creationId xmlns:a16="http://schemas.microsoft.com/office/drawing/2014/main" id="{4D49A3E3-F621-776E-30DD-2A8295550E26}"/>
              </a:ext>
            </a:extLst>
          </p:cNvPr>
          <p:cNvSpPr/>
          <p:nvPr/>
        </p:nvSpPr>
        <p:spPr>
          <a:xfrm>
            <a:off x="4670962" y="3576825"/>
            <a:ext cx="528843" cy="230131"/>
          </a:xfrm>
          <a:prstGeom prst="roundRect">
            <a:avLst>
              <a:gd name="adj" fmla="val 5000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101" name="Rectangle: Rounded Corners 100">
            <a:extLst>
              <a:ext uri="{FF2B5EF4-FFF2-40B4-BE49-F238E27FC236}">
                <a16:creationId xmlns:a16="http://schemas.microsoft.com/office/drawing/2014/main" id="{6DBD4E03-01BC-6A5C-0E2A-2FCC0A476F7D}"/>
              </a:ext>
            </a:extLst>
          </p:cNvPr>
          <p:cNvSpPr/>
          <p:nvPr/>
        </p:nvSpPr>
        <p:spPr>
          <a:xfrm>
            <a:off x="1835603" y="3789812"/>
            <a:ext cx="416743" cy="230131"/>
          </a:xfrm>
          <a:prstGeom prst="roundRect">
            <a:avLst>
              <a:gd name="adj" fmla="val 5000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102" name="Rectangle: Rounded Corners 101">
            <a:extLst>
              <a:ext uri="{FF2B5EF4-FFF2-40B4-BE49-F238E27FC236}">
                <a16:creationId xmlns:a16="http://schemas.microsoft.com/office/drawing/2014/main" id="{ECCE47EF-749A-EACE-F4AD-6A9ADB94468B}"/>
              </a:ext>
            </a:extLst>
          </p:cNvPr>
          <p:cNvSpPr/>
          <p:nvPr/>
        </p:nvSpPr>
        <p:spPr>
          <a:xfrm>
            <a:off x="2146205" y="4403642"/>
            <a:ext cx="416743" cy="230131"/>
          </a:xfrm>
          <a:prstGeom prst="roundRect">
            <a:avLst>
              <a:gd name="adj" fmla="val 5000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104" name="Rectangle: Rounded Corners 103">
            <a:extLst>
              <a:ext uri="{FF2B5EF4-FFF2-40B4-BE49-F238E27FC236}">
                <a16:creationId xmlns:a16="http://schemas.microsoft.com/office/drawing/2014/main" id="{B1732A3B-6C28-5499-2221-A34AC47A0E1F}"/>
              </a:ext>
            </a:extLst>
          </p:cNvPr>
          <p:cNvSpPr/>
          <p:nvPr/>
        </p:nvSpPr>
        <p:spPr>
          <a:xfrm>
            <a:off x="3174229" y="3576825"/>
            <a:ext cx="1430947"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A gift for you</a:t>
            </a:r>
          </a:p>
        </p:txBody>
      </p:sp>
      <p:sp>
        <p:nvSpPr>
          <p:cNvPr id="106" name="Rectangle: Rounded Corners 105">
            <a:extLst>
              <a:ext uri="{FF2B5EF4-FFF2-40B4-BE49-F238E27FC236}">
                <a16:creationId xmlns:a16="http://schemas.microsoft.com/office/drawing/2014/main" id="{1FE1A7D9-4809-9F41-6F73-E9DCC9FDF4AF}"/>
              </a:ext>
            </a:extLst>
          </p:cNvPr>
          <p:cNvSpPr/>
          <p:nvPr/>
        </p:nvSpPr>
        <p:spPr>
          <a:xfrm>
            <a:off x="3174229" y="4606053"/>
            <a:ext cx="1580461"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Low sales goods</a:t>
            </a:r>
          </a:p>
        </p:txBody>
      </p:sp>
      <p:sp>
        <p:nvSpPr>
          <p:cNvPr id="107" name="Rectangle: Rounded Corners 106">
            <a:extLst>
              <a:ext uri="{FF2B5EF4-FFF2-40B4-BE49-F238E27FC236}">
                <a16:creationId xmlns:a16="http://schemas.microsoft.com/office/drawing/2014/main" id="{FACF529A-D66A-4447-1C8D-D07764EF8797}"/>
              </a:ext>
            </a:extLst>
          </p:cNvPr>
          <p:cNvSpPr/>
          <p:nvPr/>
        </p:nvSpPr>
        <p:spPr>
          <a:xfrm>
            <a:off x="2878765" y="4922128"/>
            <a:ext cx="2321040"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Information about customer</a:t>
            </a:r>
          </a:p>
        </p:txBody>
      </p:sp>
      <p:sp>
        <p:nvSpPr>
          <p:cNvPr id="108" name="Rectangle: Rounded Corners 107">
            <a:extLst>
              <a:ext uri="{FF2B5EF4-FFF2-40B4-BE49-F238E27FC236}">
                <a16:creationId xmlns:a16="http://schemas.microsoft.com/office/drawing/2014/main" id="{E935041D-BBDB-AABE-E77A-DEE318C2FD16}"/>
              </a:ext>
            </a:extLst>
          </p:cNvPr>
          <p:cNvSpPr/>
          <p:nvPr/>
        </p:nvSpPr>
        <p:spPr>
          <a:xfrm>
            <a:off x="4829167" y="4606053"/>
            <a:ext cx="370638" cy="230131"/>
          </a:xfrm>
          <a:prstGeom prst="roundRect">
            <a:avLst>
              <a:gd name="adj" fmla="val 5000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109" name="Rectangle: Rounded Corners 108">
            <a:extLst>
              <a:ext uri="{FF2B5EF4-FFF2-40B4-BE49-F238E27FC236}">
                <a16:creationId xmlns:a16="http://schemas.microsoft.com/office/drawing/2014/main" id="{E482F324-3869-231E-15F3-ADF3F4E079AA}"/>
              </a:ext>
            </a:extLst>
          </p:cNvPr>
          <p:cNvSpPr/>
          <p:nvPr/>
        </p:nvSpPr>
        <p:spPr>
          <a:xfrm>
            <a:off x="2556320" y="5239806"/>
            <a:ext cx="1693699"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Customer’s overview</a:t>
            </a:r>
          </a:p>
        </p:txBody>
      </p:sp>
      <p:sp>
        <p:nvSpPr>
          <p:cNvPr id="110" name="Rectangle: Rounded Corners 109">
            <a:extLst>
              <a:ext uri="{FF2B5EF4-FFF2-40B4-BE49-F238E27FC236}">
                <a16:creationId xmlns:a16="http://schemas.microsoft.com/office/drawing/2014/main" id="{5B6865A7-2AC5-28AB-8AAB-B9FAC7C681BB}"/>
              </a:ext>
            </a:extLst>
          </p:cNvPr>
          <p:cNvSpPr/>
          <p:nvPr/>
        </p:nvSpPr>
        <p:spPr>
          <a:xfrm>
            <a:off x="4324496" y="5239806"/>
            <a:ext cx="875309"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Montserrat" panose="00000500000000000000" pitchFamily="50" charset="0"/>
                <a:ea typeface="+mn-ea"/>
                <a:cs typeface="+mn-cs"/>
              </a:rPr>
              <a:t>Sell now</a:t>
            </a:r>
          </a:p>
        </p:txBody>
      </p:sp>
      <p:sp>
        <p:nvSpPr>
          <p:cNvPr id="111" name="Rectangle: Rounded Corners 110">
            <a:extLst>
              <a:ext uri="{FF2B5EF4-FFF2-40B4-BE49-F238E27FC236}">
                <a16:creationId xmlns:a16="http://schemas.microsoft.com/office/drawing/2014/main" id="{A74A0BA3-FFE1-1BDA-1C00-1E89DC3F5606}"/>
              </a:ext>
            </a:extLst>
          </p:cNvPr>
          <p:cNvSpPr/>
          <p:nvPr/>
        </p:nvSpPr>
        <p:spPr>
          <a:xfrm>
            <a:off x="2284113" y="5554638"/>
            <a:ext cx="2470577"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Customer’s shopping history</a:t>
            </a:r>
          </a:p>
        </p:txBody>
      </p:sp>
      <p:sp>
        <p:nvSpPr>
          <p:cNvPr id="112" name="Rectangle: Rounded Corners 111">
            <a:extLst>
              <a:ext uri="{FF2B5EF4-FFF2-40B4-BE49-F238E27FC236}">
                <a16:creationId xmlns:a16="http://schemas.microsoft.com/office/drawing/2014/main" id="{A37A7C1C-D776-15A7-0D7C-E4327DAA0212}"/>
              </a:ext>
            </a:extLst>
          </p:cNvPr>
          <p:cNvSpPr/>
          <p:nvPr/>
        </p:nvSpPr>
        <p:spPr>
          <a:xfrm>
            <a:off x="4829167" y="5554638"/>
            <a:ext cx="370638" cy="230131"/>
          </a:xfrm>
          <a:prstGeom prst="roundRect">
            <a:avLst>
              <a:gd name="adj" fmla="val 5000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113" name="Rectangle: Rounded Corners 112">
            <a:extLst>
              <a:ext uri="{FF2B5EF4-FFF2-40B4-BE49-F238E27FC236}">
                <a16:creationId xmlns:a16="http://schemas.microsoft.com/office/drawing/2014/main" id="{0F77DB08-CC73-29A8-3C71-FA86FE68F1C7}"/>
              </a:ext>
            </a:extLst>
          </p:cNvPr>
          <p:cNvSpPr/>
          <p:nvPr/>
        </p:nvSpPr>
        <p:spPr>
          <a:xfrm>
            <a:off x="7948972" y="2950162"/>
            <a:ext cx="1732833"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Surprise customer</a:t>
            </a:r>
          </a:p>
        </p:txBody>
      </p:sp>
      <p:sp>
        <p:nvSpPr>
          <p:cNvPr id="114" name="Rectangle: Rounded Corners 113">
            <a:extLst>
              <a:ext uri="{FF2B5EF4-FFF2-40B4-BE49-F238E27FC236}">
                <a16:creationId xmlns:a16="http://schemas.microsoft.com/office/drawing/2014/main" id="{C1EC6AC7-DDD9-B58E-93B9-ED22473D97EB}"/>
              </a:ext>
            </a:extLst>
          </p:cNvPr>
          <p:cNvSpPr/>
          <p:nvPr/>
        </p:nvSpPr>
        <p:spPr>
          <a:xfrm>
            <a:off x="7399969" y="2950162"/>
            <a:ext cx="492296" cy="230131"/>
          </a:xfrm>
          <a:prstGeom prst="roundRect">
            <a:avLst>
              <a:gd name="adj" fmla="val 5000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schemeClr val="tx2"/>
              </a:solidFill>
              <a:latin typeface="Montserrat" panose="00000500000000000000" pitchFamily="50" charset="0"/>
            </a:endParaRPr>
          </a:p>
        </p:txBody>
      </p:sp>
      <p:sp>
        <p:nvSpPr>
          <p:cNvPr id="115" name="Rectangle: Rounded Corners 114">
            <a:extLst>
              <a:ext uri="{FF2B5EF4-FFF2-40B4-BE49-F238E27FC236}">
                <a16:creationId xmlns:a16="http://schemas.microsoft.com/office/drawing/2014/main" id="{5211174B-59B1-3696-96C7-DA5A837D820A}"/>
              </a:ext>
            </a:extLst>
          </p:cNvPr>
          <p:cNvSpPr/>
          <p:nvPr/>
        </p:nvSpPr>
        <p:spPr>
          <a:xfrm>
            <a:off x="7209377" y="3576825"/>
            <a:ext cx="1896524"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Personalized discounts</a:t>
            </a:r>
          </a:p>
        </p:txBody>
      </p:sp>
      <p:sp>
        <p:nvSpPr>
          <p:cNvPr id="116" name="Rectangle: Rounded Corners 115">
            <a:extLst>
              <a:ext uri="{FF2B5EF4-FFF2-40B4-BE49-F238E27FC236}">
                <a16:creationId xmlns:a16="http://schemas.microsoft.com/office/drawing/2014/main" id="{D9E2BB13-60E9-71D8-2727-E01C3711F365}"/>
              </a:ext>
            </a:extLst>
          </p:cNvPr>
          <p:cNvSpPr/>
          <p:nvPr/>
        </p:nvSpPr>
        <p:spPr>
          <a:xfrm>
            <a:off x="7100972" y="3263638"/>
            <a:ext cx="2366886"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Better relationship with customers</a:t>
            </a:r>
          </a:p>
        </p:txBody>
      </p:sp>
      <p:sp>
        <p:nvSpPr>
          <p:cNvPr id="118" name="Rectangle: Rounded Corners 117">
            <a:extLst>
              <a:ext uri="{FF2B5EF4-FFF2-40B4-BE49-F238E27FC236}">
                <a16:creationId xmlns:a16="http://schemas.microsoft.com/office/drawing/2014/main" id="{636F6741-14E6-50C0-667E-AC53D57AA562}"/>
              </a:ext>
            </a:extLst>
          </p:cNvPr>
          <p:cNvSpPr/>
          <p:nvPr/>
        </p:nvSpPr>
        <p:spPr>
          <a:xfrm>
            <a:off x="9657533" y="3445451"/>
            <a:ext cx="984312"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Order goods</a:t>
            </a:r>
          </a:p>
        </p:txBody>
      </p:sp>
      <p:sp>
        <p:nvSpPr>
          <p:cNvPr id="119" name="Rectangle: Rounded Corners 118">
            <a:extLst>
              <a:ext uri="{FF2B5EF4-FFF2-40B4-BE49-F238E27FC236}">
                <a16:creationId xmlns:a16="http://schemas.microsoft.com/office/drawing/2014/main" id="{4D210D2C-E4D9-4E30-AD23-FE7000A62FBA}"/>
              </a:ext>
            </a:extLst>
          </p:cNvPr>
          <p:cNvSpPr/>
          <p:nvPr/>
        </p:nvSpPr>
        <p:spPr>
          <a:xfrm>
            <a:off x="6961658" y="4606053"/>
            <a:ext cx="2306002"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Unknown customer’s preferences</a:t>
            </a:r>
          </a:p>
        </p:txBody>
      </p:sp>
      <p:sp>
        <p:nvSpPr>
          <p:cNvPr id="121" name="Rectangle: Rounded Corners 120">
            <a:extLst>
              <a:ext uri="{FF2B5EF4-FFF2-40B4-BE49-F238E27FC236}">
                <a16:creationId xmlns:a16="http://schemas.microsoft.com/office/drawing/2014/main" id="{3089E5D9-57E4-2650-1D30-19D03302FA4C}"/>
              </a:ext>
            </a:extLst>
          </p:cNvPr>
          <p:cNvSpPr/>
          <p:nvPr/>
        </p:nvSpPr>
        <p:spPr>
          <a:xfrm>
            <a:off x="7088112" y="4922128"/>
            <a:ext cx="2438072"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Unknown life time value of customers</a:t>
            </a:r>
          </a:p>
        </p:txBody>
      </p:sp>
      <p:sp>
        <p:nvSpPr>
          <p:cNvPr id="122" name="Rectangle: Rounded Corners 121">
            <a:extLst>
              <a:ext uri="{FF2B5EF4-FFF2-40B4-BE49-F238E27FC236}">
                <a16:creationId xmlns:a16="http://schemas.microsoft.com/office/drawing/2014/main" id="{598FD5B7-647C-E0C4-7B6D-5CC5F7F38878}"/>
              </a:ext>
            </a:extLst>
          </p:cNvPr>
          <p:cNvSpPr/>
          <p:nvPr/>
        </p:nvSpPr>
        <p:spPr>
          <a:xfrm>
            <a:off x="7428534" y="5239806"/>
            <a:ext cx="2216429"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Losses due to undisposed items</a:t>
            </a:r>
          </a:p>
        </p:txBody>
      </p:sp>
      <p:sp>
        <p:nvSpPr>
          <p:cNvPr id="123" name="Rectangle: Rounded Corners 122">
            <a:extLst>
              <a:ext uri="{FF2B5EF4-FFF2-40B4-BE49-F238E27FC236}">
                <a16:creationId xmlns:a16="http://schemas.microsoft.com/office/drawing/2014/main" id="{A427E4A8-CC19-034C-C346-52D1BD525FAB}"/>
              </a:ext>
            </a:extLst>
          </p:cNvPr>
          <p:cNvSpPr/>
          <p:nvPr/>
        </p:nvSpPr>
        <p:spPr>
          <a:xfrm>
            <a:off x="7987261" y="5554638"/>
            <a:ext cx="1953886"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Too wide offering, high costs</a:t>
            </a:r>
          </a:p>
        </p:txBody>
      </p:sp>
      <p:sp>
        <p:nvSpPr>
          <p:cNvPr id="126" name="Rectangle: Rounded Corners 125">
            <a:extLst>
              <a:ext uri="{FF2B5EF4-FFF2-40B4-BE49-F238E27FC236}">
                <a16:creationId xmlns:a16="http://schemas.microsoft.com/office/drawing/2014/main" id="{D230E000-0C64-06A7-783C-AC14E098DCD6}"/>
              </a:ext>
            </a:extLst>
          </p:cNvPr>
          <p:cNvSpPr/>
          <p:nvPr/>
        </p:nvSpPr>
        <p:spPr>
          <a:xfrm>
            <a:off x="6931179" y="4301287"/>
            <a:ext cx="1523442"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Unknown sales track</a:t>
            </a:r>
          </a:p>
        </p:txBody>
      </p:sp>
      <p:sp>
        <p:nvSpPr>
          <p:cNvPr id="127" name="Rectangle: Rounded Corners 126">
            <a:extLst>
              <a:ext uri="{FF2B5EF4-FFF2-40B4-BE49-F238E27FC236}">
                <a16:creationId xmlns:a16="http://schemas.microsoft.com/office/drawing/2014/main" id="{2111789A-4238-4D53-34C0-5E880A89467F}"/>
              </a:ext>
            </a:extLst>
          </p:cNvPr>
          <p:cNvSpPr/>
          <p:nvPr/>
        </p:nvSpPr>
        <p:spPr>
          <a:xfrm>
            <a:off x="9505454" y="3770113"/>
            <a:ext cx="1128805"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Identify needs</a:t>
            </a:r>
          </a:p>
        </p:txBody>
      </p:sp>
      <p:sp>
        <p:nvSpPr>
          <p:cNvPr id="128" name="Rectangle: Rounded Corners 127">
            <a:extLst>
              <a:ext uri="{FF2B5EF4-FFF2-40B4-BE49-F238E27FC236}">
                <a16:creationId xmlns:a16="http://schemas.microsoft.com/office/drawing/2014/main" id="{1CAA970C-A401-E524-0BCB-3344CF6C9A72}"/>
              </a:ext>
            </a:extLst>
          </p:cNvPr>
          <p:cNvSpPr/>
          <p:nvPr/>
        </p:nvSpPr>
        <p:spPr>
          <a:xfrm>
            <a:off x="9389400" y="4091416"/>
            <a:ext cx="883814"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Sell goods</a:t>
            </a:r>
          </a:p>
        </p:txBody>
      </p:sp>
      <p:sp>
        <p:nvSpPr>
          <p:cNvPr id="129" name="Rectangle: Rounded Corners 128">
            <a:extLst>
              <a:ext uri="{FF2B5EF4-FFF2-40B4-BE49-F238E27FC236}">
                <a16:creationId xmlns:a16="http://schemas.microsoft.com/office/drawing/2014/main" id="{4109D1D6-B798-B598-7488-3E3604306A2B}"/>
              </a:ext>
            </a:extLst>
          </p:cNvPr>
          <p:cNvSpPr/>
          <p:nvPr/>
        </p:nvSpPr>
        <p:spPr>
          <a:xfrm>
            <a:off x="9526633" y="4405470"/>
            <a:ext cx="900782" cy="238152"/>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Discounts</a:t>
            </a:r>
          </a:p>
        </p:txBody>
      </p:sp>
      <p:sp>
        <p:nvSpPr>
          <p:cNvPr id="130" name="Rectangle: Rounded Corners 129">
            <a:extLst>
              <a:ext uri="{FF2B5EF4-FFF2-40B4-BE49-F238E27FC236}">
                <a16:creationId xmlns:a16="http://schemas.microsoft.com/office/drawing/2014/main" id="{3A7E6E55-1020-F0F5-0436-D39F61AC2843}"/>
              </a:ext>
            </a:extLst>
          </p:cNvPr>
          <p:cNvSpPr/>
          <p:nvPr/>
        </p:nvSpPr>
        <p:spPr>
          <a:xfrm>
            <a:off x="9764305" y="4730514"/>
            <a:ext cx="876818" cy="23013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Marketing</a:t>
            </a:r>
          </a:p>
        </p:txBody>
      </p:sp>
      <p:sp>
        <p:nvSpPr>
          <p:cNvPr id="131" name="Rectangle: Rounded Corners 130">
            <a:extLst>
              <a:ext uri="{FF2B5EF4-FFF2-40B4-BE49-F238E27FC236}">
                <a16:creationId xmlns:a16="http://schemas.microsoft.com/office/drawing/2014/main" id="{0A7FEDCC-DE69-E1B0-7409-1488CE17B5A5}"/>
              </a:ext>
            </a:extLst>
          </p:cNvPr>
          <p:cNvSpPr/>
          <p:nvPr/>
        </p:nvSpPr>
        <p:spPr>
          <a:xfrm>
            <a:off x="7589002" y="5554638"/>
            <a:ext cx="326653" cy="230131"/>
          </a:xfrm>
          <a:prstGeom prst="roundRect">
            <a:avLst>
              <a:gd name="adj" fmla="val 5000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Tree>
    <p:extLst>
      <p:ext uri="{BB962C8B-B14F-4D97-AF65-F5344CB8AC3E}">
        <p14:creationId xmlns:p14="http://schemas.microsoft.com/office/powerpoint/2010/main" val="41976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500" fill="hold"/>
                                        <p:tgtEl>
                                          <p:spTgt spid="23"/>
                                        </p:tgtEl>
                                        <p:attrNameLst>
                                          <p:attrName>ppt_w</p:attrName>
                                        </p:attrNameLst>
                                      </p:cBhvr>
                                      <p:tavLst>
                                        <p:tav tm="0">
                                          <p:val>
                                            <p:strVal val="4/3*#ppt_w"/>
                                          </p:val>
                                        </p:tav>
                                        <p:tav tm="100000">
                                          <p:val>
                                            <p:strVal val="#ppt_w"/>
                                          </p:val>
                                        </p:tav>
                                      </p:tavLst>
                                    </p:anim>
                                    <p:anim calcmode="lin" valueType="num">
                                      <p:cBhvr>
                                        <p:cTn id="8" dur="1500" fill="hold"/>
                                        <p:tgtEl>
                                          <p:spTgt spid="23"/>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1500" fill="hold"/>
                                        <p:tgtEl>
                                          <p:spTgt spid="43"/>
                                        </p:tgtEl>
                                        <p:attrNameLst>
                                          <p:attrName>ppt_w</p:attrName>
                                        </p:attrNameLst>
                                      </p:cBhvr>
                                      <p:tavLst>
                                        <p:tav tm="0">
                                          <p:val>
                                            <p:strVal val="4/3*#ppt_w"/>
                                          </p:val>
                                        </p:tav>
                                        <p:tav tm="100000">
                                          <p:val>
                                            <p:strVal val="#ppt_w"/>
                                          </p:val>
                                        </p:tav>
                                      </p:tavLst>
                                    </p:anim>
                                    <p:anim calcmode="lin" valueType="num">
                                      <p:cBhvr>
                                        <p:cTn id="12" dur="1500" fill="hold"/>
                                        <p:tgtEl>
                                          <p:spTgt spid="43"/>
                                        </p:tgtEl>
                                        <p:attrNameLst>
                                          <p:attrName>ppt_h</p:attrName>
                                        </p:attrNameLst>
                                      </p:cBhvr>
                                      <p:tavLst>
                                        <p:tav tm="0">
                                          <p:val>
                                            <p:strVal val="4/3*#ppt_h"/>
                                          </p:val>
                                        </p:tav>
                                        <p:tav tm="100000">
                                          <p:val>
                                            <p:strVal val="#ppt_h"/>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1000"/>
                                        <p:tgtEl>
                                          <p:spTgt spid="38"/>
                                        </p:tgtEl>
                                      </p:cBhvr>
                                    </p:animEffect>
                                  </p:childTnLst>
                                </p:cTn>
                              </p:par>
                              <p:par>
                                <p:cTn id="19" presetID="23" presetClass="entr" presetSubtype="16" fill="hold" nodeType="withEffect">
                                  <p:stCondLst>
                                    <p:cond delay="1000"/>
                                  </p:stCondLst>
                                  <p:childTnLst>
                                    <p:set>
                                      <p:cBhvr>
                                        <p:cTn id="20" dur="1" fill="hold">
                                          <p:stCondLst>
                                            <p:cond delay="0"/>
                                          </p:stCondLst>
                                        </p:cTn>
                                        <p:tgtEl>
                                          <p:spTgt spid="2"/>
                                        </p:tgtEl>
                                        <p:attrNameLst>
                                          <p:attrName>style.visibility</p:attrName>
                                        </p:attrNameLst>
                                      </p:cBhvr>
                                      <p:to>
                                        <p:strVal val="visible"/>
                                      </p:to>
                                    </p:set>
                                    <p:anim calcmode="lin" valueType="num">
                                      <p:cBhvr>
                                        <p:cTn id="21" dur="1500" fill="hold"/>
                                        <p:tgtEl>
                                          <p:spTgt spid="2"/>
                                        </p:tgtEl>
                                        <p:attrNameLst>
                                          <p:attrName>ppt_w</p:attrName>
                                        </p:attrNameLst>
                                      </p:cBhvr>
                                      <p:tavLst>
                                        <p:tav tm="0">
                                          <p:val>
                                            <p:fltVal val="0"/>
                                          </p:val>
                                        </p:tav>
                                        <p:tav tm="100000">
                                          <p:val>
                                            <p:strVal val="#ppt_w"/>
                                          </p:val>
                                        </p:tav>
                                      </p:tavLst>
                                    </p:anim>
                                    <p:anim calcmode="lin" valueType="num">
                                      <p:cBhvr>
                                        <p:cTn id="22" dur="1500" fill="hold"/>
                                        <p:tgtEl>
                                          <p:spTgt spid="2"/>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1000"/>
                                  </p:stCondLst>
                                  <p:childTnLst>
                                    <p:set>
                                      <p:cBhvr>
                                        <p:cTn id="24" dur="1" fill="hold">
                                          <p:stCondLst>
                                            <p:cond delay="0"/>
                                          </p:stCondLst>
                                        </p:cTn>
                                        <p:tgtEl>
                                          <p:spTgt spid="3"/>
                                        </p:tgtEl>
                                        <p:attrNameLst>
                                          <p:attrName>style.visibility</p:attrName>
                                        </p:attrNameLst>
                                      </p:cBhvr>
                                      <p:to>
                                        <p:strVal val="visible"/>
                                      </p:to>
                                    </p:set>
                                    <p:anim calcmode="lin" valueType="num">
                                      <p:cBhvr>
                                        <p:cTn id="25" dur="1500" fill="hold"/>
                                        <p:tgtEl>
                                          <p:spTgt spid="3"/>
                                        </p:tgtEl>
                                        <p:attrNameLst>
                                          <p:attrName>ppt_w</p:attrName>
                                        </p:attrNameLst>
                                      </p:cBhvr>
                                      <p:tavLst>
                                        <p:tav tm="0">
                                          <p:val>
                                            <p:fltVal val="0"/>
                                          </p:val>
                                        </p:tav>
                                        <p:tav tm="100000">
                                          <p:val>
                                            <p:strVal val="#ppt_w"/>
                                          </p:val>
                                        </p:tav>
                                      </p:tavLst>
                                    </p:anim>
                                    <p:anim calcmode="lin" valueType="num">
                                      <p:cBhvr>
                                        <p:cTn id="26" dur="1500" fill="hold"/>
                                        <p:tgtEl>
                                          <p:spTgt spid="3"/>
                                        </p:tgtEl>
                                        <p:attrNameLst>
                                          <p:attrName>ppt_h</p:attrName>
                                        </p:attrNameLst>
                                      </p:cBhvr>
                                      <p:tavLst>
                                        <p:tav tm="0">
                                          <p:val>
                                            <p:fltVal val="0"/>
                                          </p:val>
                                        </p:tav>
                                        <p:tav tm="100000">
                                          <p:val>
                                            <p:strVal val="#ppt_h"/>
                                          </p:val>
                                        </p:tav>
                                      </p:tavLst>
                                    </p:anim>
                                  </p:childTnLst>
                                </p:cTn>
                              </p:par>
                              <p:par>
                                <p:cTn id="27" presetID="17" presetClass="entr" presetSubtype="8" fill="hold" nodeType="withEffect">
                                  <p:stCondLst>
                                    <p:cond delay="1500"/>
                                  </p:stCondLst>
                                  <p:childTnLst>
                                    <p:set>
                                      <p:cBhvr>
                                        <p:cTn id="28" dur="1" fill="hold">
                                          <p:stCondLst>
                                            <p:cond delay="0"/>
                                          </p:stCondLst>
                                        </p:cTn>
                                        <p:tgtEl>
                                          <p:spTgt spid="70"/>
                                        </p:tgtEl>
                                        <p:attrNameLst>
                                          <p:attrName>style.visibility</p:attrName>
                                        </p:attrNameLst>
                                      </p:cBhvr>
                                      <p:to>
                                        <p:strVal val="visible"/>
                                      </p:to>
                                    </p:set>
                                    <p:anim calcmode="lin" valueType="num">
                                      <p:cBhvr>
                                        <p:cTn id="29" dur="2000" fill="hold"/>
                                        <p:tgtEl>
                                          <p:spTgt spid="70"/>
                                        </p:tgtEl>
                                        <p:attrNameLst>
                                          <p:attrName>ppt_x</p:attrName>
                                        </p:attrNameLst>
                                      </p:cBhvr>
                                      <p:tavLst>
                                        <p:tav tm="0">
                                          <p:val>
                                            <p:strVal val="#ppt_x-#ppt_w/2"/>
                                          </p:val>
                                        </p:tav>
                                        <p:tav tm="100000">
                                          <p:val>
                                            <p:strVal val="#ppt_x"/>
                                          </p:val>
                                        </p:tav>
                                      </p:tavLst>
                                    </p:anim>
                                    <p:anim calcmode="lin" valueType="num">
                                      <p:cBhvr>
                                        <p:cTn id="30" dur="2000" fill="hold"/>
                                        <p:tgtEl>
                                          <p:spTgt spid="70"/>
                                        </p:tgtEl>
                                        <p:attrNameLst>
                                          <p:attrName>ppt_y</p:attrName>
                                        </p:attrNameLst>
                                      </p:cBhvr>
                                      <p:tavLst>
                                        <p:tav tm="0">
                                          <p:val>
                                            <p:strVal val="#ppt_y"/>
                                          </p:val>
                                        </p:tav>
                                        <p:tav tm="100000">
                                          <p:val>
                                            <p:strVal val="#ppt_y"/>
                                          </p:val>
                                        </p:tav>
                                      </p:tavLst>
                                    </p:anim>
                                    <p:anim calcmode="lin" valueType="num">
                                      <p:cBhvr>
                                        <p:cTn id="31" dur="2000" fill="hold"/>
                                        <p:tgtEl>
                                          <p:spTgt spid="70"/>
                                        </p:tgtEl>
                                        <p:attrNameLst>
                                          <p:attrName>ppt_w</p:attrName>
                                        </p:attrNameLst>
                                      </p:cBhvr>
                                      <p:tavLst>
                                        <p:tav tm="0">
                                          <p:val>
                                            <p:fltVal val="0"/>
                                          </p:val>
                                        </p:tav>
                                        <p:tav tm="100000">
                                          <p:val>
                                            <p:strVal val="#ppt_w"/>
                                          </p:val>
                                        </p:tav>
                                      </p:tavLst>
                                    </p:anim>
                                    <p:anim calcmode="lin" valueType="num">
                                      <p:cBhvr>
                                        <p:cTn id="32" dur="2000" fill="hold"/>
                                        <p:tgtEl>
                                          <p:spTgt spid="70"/>
                                        </p:tgtEl>
                                        <p:attrNameLst>
                                          <p:attrName>ppt_h</p:attrName>
                                        </p:attrNameLst>
                                      </p:cBhvr>
                                      <p:tavLst>
                                        <p:tav tm="0">
                                          <p:val>
                                            <p:strVal val="#ppt_h"/>
                                          </p:val>
                                        </p:tav>
                                        <p:tav tm="100000">
                                          <p:val>
                                            <p:strVal val="#ppt_h"/>
                                          </p:val>
                                        </p:tav>
                                      </p:tavLst>
                                    </p:anim>
                                  </p:childTnLst>
                                </p:cTn>
                              </p:par>
                              <p:par>
                                <p:cTn id="33" presetID="17" presetClass="entr" presetSubtype="2" fill="hold" nodeType="withEffect">
                                  <p:stCondLst>
                                    <p:cond delay="1500"/>
                                  </p:stCondLst>
                                  <p:childTnLst>
                                    <p:set>
                                      <p:cBhvr>
                                        <p:cTn id="34" dur="1" fill="hold">
                                          <p:stCondLst>
                                            <p:cond delay="0"/>
                                          </p:stCondLst>
                                        </p:cTn>
                                        <p:tgtEl>
                                          <p:spTgt spid="79"/>
                                        </p:tgtEl>
                                        <p:attrNameLst>
                                          <p:attrName>style.visibility</p:attrName>
                                        </p:attrNameLst>
                                      </p:cBhvr>
                                      <p:to>
                                        <p:strVal val="visible"/>
                                      </p:to>
                                    </p:set>
                                    <p:anim calcmode="lin" valueType="num">
                                      <p:cBhvr>
                                        <p:cTn id="35" dur="2000" fill="hold"/>
                                        <p:tgtEl>
                                          <p:spTgt spid="79"/>
                                        </p:tgtEl>
                                        <p:attrNameLst>
                                          <p:attrName>ppt_x</p:attrName>
                                        </p:attrNameLst>
                                      </p:cBhvr>
                                      <p:tavLst>
                                        <p:tav tm="0">
                                          <p:val>
                                            <p:strVal val="#ppt_x+#ppt_w/2"/>
                                          </p:val>
                                        </p:tav>
                                        <p:tav tm="100000">
                                          <p:val>
                                            <p:strVal val="#ppt_x"/>
                                          </p:val>
                                        </p:tav>
                                      </p:tavLst>
                                    </p:anim>
                                    <p:anim calcmode="lin" valueType="num">
                                      <p:cBhvr>
                                        <p:cTn id="36" dur="2000" fill="hold"/>
                                        <p:tgtEl>
                                          <p:spTgt spid="79"/>
                                        </p:tgtEl>
                                        <p:attrNameLst>
                                          <p:attrName>ppt_y</p:attrName>
                                        </p:attrNameLst>
                                      </p:cBhvr>
                                      <p:tavLst>
                                        <p:tav tm="0">
                                          <p:val>
                                            <p:strVal val="#ppt_y"/>
                                          </p:val>
                                        </p:tav>
                                        <p:tav tm="100000">
                                          <p:val>
                                            <p:strVal val="#ppt_y"/>
                                          </p:val>
                                        </p:tav>
                                      </p:tavLst>
                                    </p:anim>
                                    <p:anim calcmode="lin" valueType="num">
                                      <p:cBhvr>
                                        <p:cTn id="37" dur="2000" fill="hold"/>
                                        <p:tgtEl>
                                          <p:spTgt spid="79"/>
                                        </p:tgtEl>
                                        <p:attrNameLst>
                                          <p:attrName>ppt_w</p:attrName>
                                        </p:attrNameLst>
                                      </p:cBhvr>
                                      <p:tavLst>
                                        <p:tav tm="0">
                                          <p:val>
                                            <p:fltVal val="0"/>
                                          </p:val>
                                        </p:tav>
                                        <p:tav tm="100000">
                                          <p:val>
                                            <p:strVal val="#ppt_w"/>
                                          </p:val>
                                        </p:tav>
                                      </p:tavLst>
                                    </p:anim>
                                    <p:anim calcmode="lin" valueType="num">
                                      <p:cBhvr>
                                        <p:cTn id="38" dur="2000" fill="hold"/>
                                        <p:tgtEl>
                                          <p:spTgt spid="79"/>
                                        </p:tgtEl>
                                        <p:attrNameLst>
                                          <p:attrName>ppt_h</p:attrName>
                                        </p:attrNameLst>
                                      </p:cBhvr>
                                      <p:tavLst>
                                        <p:tav tm="0">
                                          <p:val>
                                            <p:strVal val="#ppt_h"/>
                                          </p:val>
                                        </p:tav>
                                        <p:tav tm="100000">
                                          <p:val>
                                            <p:strVal val="#ppt_h"/>
                                          </p:val>
                                        </p:tav>
                                      </p:tavLst>
                                    </p:anim>
                                  </p:childTnLst>
                                </p:cTn>
                              </p:par>
                              <p:par>
                                <p:cTn id="39" presetID="22" presetClass="entr" presetSubtype="4" fill="hold" nodeType="withEffect">
                                  <p:stCondLst>
                                    <p:cond delay="1500"/>
                                  </p:stCondLst>
                                  <p:childTnLst>
                                    <p:set>
                                      <p:cBhvr>
                                        <p:cTn id="40" dur="1" fill="hold">
                                          <p:stCondLst>
                                            <p:cond delay="0"/>
                                          </p:stCondLst>
                                        </p:cTn>
                                        <p:tgtEl>
                                          <p:spTgt spid="68"/>
                                        </p:tgtEl>
                                        <p:attrNameLst>
                                          <p:attrName>style.visibility</p:attrName>
                                        </p:attrNameLst>
                                      </p:cBhvr>
                                      <p:to>
                                        <p:strVal val="visible"/>
                                      </p:to>
                                    </p:set>
                                    <p:animEffect transition="in" filter="wipe(down)">
                                      <p:cBhvr>
                                        <p:cTn id="41" dur="2000"/>
                                        <p:tgtEl>
                                          <p:spTgt spid="68"/>
                                        </p:tgtEl>
                                      </p:cBhvr>
                                    </p:animEffect>
                                  </p:childTnLst>
                                </p:cTn>
                              </p:par>
                              <p:par>
                                <p:cTn id="42" presetID="22" presetClass="entr" presetSubtype="4" fill="hold" nodeType="withEffect">
                                  <p:stCondLst>
                                    <p:cond delay="1500"/>
                                  </p:stCondLst>
                                  <p:childTnLst>
                                    <p:set>
                                      <p:cBhvr>
                                        <p:cTn id="43" dur="1" fill="hold">
                                          <p:stCondLst>
                                            <p:cond delay="0"/>
                                          </p:stCondLst>
                                        </p:cTn>
                                        <p:tgtEl>
                                          <p:spTgt spid="81"/>
                                        </p:tgtEl>
                                        <p:attrNameLst>
                                          <p:attrName>style.visibility</p:attrName>
                                        </p:attrNameLst>
                                      </p:cBhvr>
                                      <p:to>
                                        <p:strVal val="visible"/>
                                      </p:to>
                                    </p:set>
                                    <p:animEffect transition="in" filter="wipe(down)">
                                      <p:cBhvr>
                                        <p:cTn id="44" dur="2000"/>
                                        <p:tgtEl>
                                          <p:spTgt spid="81"/>
                                        </p:tgtEl>
                                      </p:cBhvr>
                                    </p:animEffect>
                                  </p:childTnLst>
                                </p:cTn>
                              </p:par>
                              <p:par>
                                <p:cTn id="45" presetID="22" presetClass="entr" presetSubtype="1" fill="hold" nodeType="withEffect">
                                  <p:stCondLst>
                                    <p:cond delay="1500"/>
                                  </p:stCondLst>
                                  <p:childTnLst>
                                    <p:set>
                                      <p:cBhvr>
                                        <p:cTn id="46" dur="1" fill="hold">
                                          <p:stCondLst>
                                            <p:cond delay="0"/>
                                          </p:stCondLst>
                                        </p:cTn>
                                        <p:tgtEl>
                                          <p:spTgt spid="69"/>
                                        </p:tgtEl>
                                        <p:attrNameLst>
                                          <p:attrName>style.visibility</p:attrName>
                                        </p:attrNameLst>
                                      </p:cBhvr>
                                      <p:to>
                                        <p:strVal val="visible"/>
                                      </p:to>
                                    </p:set>
                                    <p:animEffect transition="in" filter="wipe(up)">
                                      <p:cBhvr>
                                        <p:cTn id="47" dur="2000"/>
                                        <p:tgtEl>
                                          <p:spTgt spid="69"/>
                                        </p:tgtEl>
                                      </p:cBhvr>
                                    </p:animEffect>
                                  </p:childTnLst>
                                </p:cTn>
                              </p:par>
                              <p:par>
                                <p:cTn id="48" presetID="22" presetClass="entr" presetSubtype="1" fill="hold" nodeType="withEffect">
                                  <p:stCondLst>
                                    <p:cond delay="1500"/>
                                  </p:stCondLst>
                                  <p:childTnLst>
                                    <p:set>
                                      <p:cBhvr>
                                        <p:cTn id="49" dur="1" fill="hold">
                                          <p:stCondLst>
                                            <p:cond delay="0"/>
                                          </p:stCondLst>
                                        </p:cTn>
                                        <p:tgtEl>
                                          <p:spTgt spid="82"/>
                                        </p:tgtEl>
                                        <p:attrNameLst>
                                          <p:attrName>style.visibility</p:attrName>
                                        </p:attrNameLst>
                                      </p:cBhvr>
                                      <p:to>
                                        <p:strVal val="visible"/>
                                      </p:to>
                                    </p:set>
                                    <p:animEffect transition="in" filter="wipe(up)">
                                      <p:cBhvr>
                                        <p:cTn id="50" dur="2000"/>
                                        <p:tgtEl>
                                          <p:spTgt spid="82"/>
                                        </p:tgtEl>
                                      </p:cBhvr>
                                    </p:animEffect>
                                  </p:childTnLst>
                                </p:cTn>
                              </p:par>
                              <p:par>
                                <p:cTn id="51" presetID="10" presetClass="entr" presetSubtype="0" fill="hold" grpId="0" nodeType="withEffect">
                                  <p:stCondLst>
                                    <p:cond delay="300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1000"/>
                                        <p:tgtEl>
                                          <p:spTgt spid="87"/>
                                        </p:tgtEl>
                                      </p:cBhvr>
                                    </p:animEffect>
                                  </p:childTnLst>
                                </p:cTn>
                              </p:par>
                              <p:par>
                                <p:cTn id="54" presetID="10" presetClass="entr" presetSubtype="0" fill="hold" grpId="0" nodeType="withEffect">
                                  <p:stCondLst>
                                    <p:cond delay="300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1000"/>
                                        <p:tgtEl>
                                          <p:spTgt spid="90"/>
                                        </p:tgtEl>
                                      </p:cBhvr>
                                    </p:animEffect>
                                  </p:childTnLst>
                                </p:cTn>
                              </p:par>
                              <p:par>
                                <p:cTn id="57" presetID="10" presetClass="entr" presetSubtype="0" fill="hold" grpId="0" nodeType="withEffect">
                                  <p:stCondLst>
                                    <p:cond delay="300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1000"/>
                                        <p:tgtEl>
                                          <p:spTgt spid="91"/>
                                        </p:tgtEl>
                                      </p:cBhvr>
                                    </p:animEffect>
                                  </p:childTnLst>
                                </p:cTn>
                              </p:par>
                              <p:par>
                                <p:cTn id="60" presetID="10" presetClass="entr" presetSubtype="0" fill="hold" grpId="0" nodeType="withEffect">
                                  <p:stCondLst>
                                    <p:cond delay="300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1000"/>
                                        <p:tgtEl>
                                          <p:spTgt spid="92"/>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1000"/>
                                        <p:tgtEl>
                                          <p:spTgt spid="93"/>
                                        </p:tgtEl>
                                      </p:cBhvr>
                                    </p:animEffect>
                                  </p:childTnLst>
                                </p:cTn>
                              </p:par>
                              <p:par>
                                <p:cTn id="66" presetID="10" presetClass="entr" presetSubtype="0" fill="hold" grpId="0" nodeType="withEffect">
                                  <p:stCondLst>
                                    <p:cond delay="3000"/>
                                  </p:stCondLst>
                                  <p:childTnLst>
                                    <p:set>
                                      <p:cBhvr>
                                        <p:cTn id="67" dur="1" fill="hold">
                                          <p:stCondLst>
                                            <p:cond delay="0"/>
                                          </p:stCondLst>
                                        </p:cTn>
                                        <p:tgtEl>
                                          <p:spTgt spid="89"/>
                                        </p:tgtEl>
                                        <p:attrNameLst>
                                          <p:attrName>style.visibility</p:attrName>
                                        </p:attrNameLst>
                                      </p:cBhvr>
                                      <p:to>
                                        <p:strVal val="visible"/>
                                      </p:to>
                                    </p:set>
                                    <p:animEffect transition="in" filter="fade">
                                      <p:cBhvr>
                                        <p:cTn id="68" dur="1000"/>
                                        <p:tgtEl>
                                          <p:spTgt spid="89"/>
                                        </p:tgtEl>
                                      </p:cBhvr>
                                    </p:animEffect>
                                  </p:childTnLst>
                                </p:cTn>
                              </p:par>
                              <p:par>
                                <p:cTn id="69" presetID="55" presetClass="entr" presetSubtype="0" fill="hold" grpId="0" nodeType="withEffect">
                                  <p:stCondLst>
                                    <p:cond delay="3500"/>
                                  </p:stCondLst>
                                  <p:childTnLst>
                                    <p:set>
                                      <p:cBhvr>
                                        <p:cTn id="70" dur="1" fill="hold">
                                          <p:stCondLst>
                                            <p:cond delay="0"/>
                                          </p:stCondLst>
                                        </p:cTn>
                                        <p:tgtEl>
                                          <p:spTgt spid="95"/>
                                        </p:tgtEl>
                                        <p:attrNameLst>
                                          <p:attrName>style.visibility</p:attrName>
                                        </p:attrNameLst>
                                      </p:cBhvr>
                                      <p:to>
                                        <p:strVal val="visible"/>
                                      </p:to>
                                    </p:set>
                                    <p:anim calcmode="lin" valueType="num">
                                      <p:cBhvr>
                                        <p:cTn id="71" dur="1500" fill="hold"/>
                                        <p:tgtEl>
                                          <p:spTgt spid="95"/>
                                        </p:tgtEl>
                                        <p:attrNameLst>
                                          <p:attrName>ppt_w</p:attrName>
                                        </p:attrNameLst>
                                      </p:cBhvr>
                                      <p:tavLst>
                                        <p:tav tm="0">
                                          <p:val>
                                            <p:strVal val="#ppt_w*0.70"/>
                                          </p:val>
                                        </p:tav>
                                        <p:tav tm="100000">
                                          <p:val>
                                            <p:strVal val="#ppt_w"/>
                                          </p:val>
                                        </p:tav>
                                      </p:tavLst>
                                    </p:anim>
                                    <p:anim calcmode="lin" valueType="num">
                                      <p:cBhvr>
                                        <p:cTn id="72" dur="1500" fill="hold"/>
                                        <p:tgtEl>
                                          <p:spTgt spid="95"/>
                                        </p:tgtEl>
                                        <p:attrNameLst>
                                          <p:attrName>ppt_h</p:attrName>
                                        </p:attrNameLst>
                                      </p:cBhvr>
                                      <p:tavLst>
                                        <p:tav tm="0">
                                          <p:val>
                                            <p:strVal val="#ppt_h"/>
                                          </p:val>
                                        </p:tav>
                                        <p:tav tm="100000">
                                          <p:val>
                                            <p:strVal val="#ppt_h"/>
                                          </p:val>
                                        </p:tav>
                                      </p:tavLst>
                                    </p:anim>
                                    <p:animEffect transition="in" filter="fade">
                                      <p:cBhvr>
                                        <p:cTn id="73" dur="1500"/>
                                        <p:tgtEl>
                                          <p:spTgt spid="95"/>
                                        </p:tgtEl>
                                      </p:cBhvr>
                                    </p:animEffect>
                                  </p:childTnLst>
                                </p:cTn>
                              </p:par>
                              <p:par>
                                <p:cTn id="74" presetID="55" presetClass="entr" presetSubtype="0" fill="hold" grpId="0" nodeType="withEffect">
                                  <p:stCondLst>
                                    <p:cond delay="3500"/>
                                  </p:stCondLst>
                                  <p:childTnLst>
                                    <p:set>
                                      <p:cBhvr>
                                        <p:cTn id="75" dur="1" fill="hold">
                                          <p:stCondLst>
                                            <p:cond delay="0"/>
                                          </p:stCondLst>
                                        </p:cTn>
                                        <p:tgtEl>
                                          <p:spTgt spid="96"/>
                                        </p:tgtEl>
                                        <p:attrNameLst>
                                          <p:attrName>style.visibility</p:attrName>
                                        </p:attrNameLst>
                                      </p:cBhvr>
                                      <p:to>
                                        <p:strVal val="visible"/>
                                      </p:to>
                                    </p:set>
                                    <p:anim calcmode="lin" valueType="num">
                                      <p:cBhvr>
                                        <p:cTn id="76" dur="1500" fill="hold"/>
                                        <p:tgtEl>
                                          <p:spTgt spid="96"/>
                                        </p:tgtEl>
                                        <p:attrNameLst>
                                          <p:attrName>ppt_w</p:attrName>
                                        </p:attrNameLst>
                                      </p:cBhvr>
                                      <p:tavLst>
                                        <p:tav tm="0">
                                          <p:val>
                                            <p:strVal val="#ppt_w*0.70"/>
                                          </p:val>
                                        </p:tav>
                                        <p:tav tm="100000">
                                          <p:val>
                                            <p:strVal val="#ppt_w"/>
                                          </p:val>
                                        </p:tav>
                                      </p:tavLst>
                                    </p:anim>
                                    <p:anim calcmode="lin" valueType="num">
                                      <p:cBhvr>
                                        <p:cTn id="77" dur="1500" fill="hold"/>
                                        <p:tgtEl>
                                          <p:spTgt spid="96"/>
                                        </p:tgtEl>
                                        <p:attrNameLst>
                                          <p:attrName>ppt_h</p:attrName>
                                        </p:attrNameLst>
                                      </p:cBhvr>
                                      <p:tavLst>
                                        <p:tav tm="0">
                                          <p:val>
                                            <p:strVal val="#ppt_h"/>
                                          </p:val>
                                        </p:tav>
                                        <p:tav tm="100000">
                                          <p:val>
                                            <p:strVal val="#ppt_h"/>
                                          </p:val>
                                        </p:tav>
                                      </p:tavLst>
                                    </p:anim>
                                    <p:animEffect transition="in" filter="fade">
                                      <p:cBhvr>
                                        <p:cTn id="78" dur="1500"/>
                                        <p:tgtEl>
                                          <p:spTgt spid="96"/>
                                        </p:tgtEl>
                                      </p:cBhvr>
                                    </p:animEffect>
                                  </p:childTnLst>
                                </p:cTn>
                              </p:par>
                              <p:par>
                                <p:cTn id="79" presetID="55" presetClass="entr" presetSubtype="0" fill="hold" grpId="0" nodeType="withEffect">
                                  <p:stCondLst>
                                    <p:cond delay="3500"/>
                                  </p:stCondLst>
                                  <p:childTnLst>
                                    <p:set>
                                      <p:cBhvr>
                                        <p:cTn id="80" dur="1" fill="hold">
                                          <p:stCondLst>
                                            <p:cond delay="0"/>
                                          </p:stCondLst>
                                        </p:cTn>
                                        <p:tgtEl>
                                          <p:spTgt spid="99"/>
                                        </p:tgtEl>
                                        <p:attrNameLst>
                                          <p:attrName>style.visibility</p:attrName>
                                        </p:attrNameLst>
                                      </p:cBhvr>
                                      <p:to>
                                        <p:strVal val="visible"/>
                                      </p:to>
                                    </p:set>
                                    <p:anim calcmode="lin" valueType="num">
                                      <p:cBhvr>
                                        <p:cTn id="81" dur="1500" fill="hold"/>
                                        <p:tgtEl>
                                          <p:spTgt spid="99"/>
                                        </p:tgtEl>
                                        <p:attrNameLst>
                                          <p:attrName>ppt_w</p:attrName>
                                        </p:attrNameLst>
                                      </p:cBhvr>
                                      <p:tavLst>
                                        <p:tav tm="0">
                                          <p:val>
                                            <p:strVal val="#ppt_w*0.70"/>
                                          </p:val>
                                        </p:tav>
                                        <p:tav tm="100000">
                                          <p:val>
                                            <p:strVal val="#ppt_w"/>
                                          </p:val>
                                        </p:tav>
                                      </p:tavLst>
                                    </p:anim>
                                    <p:anim calcmode="lin" valueType="num">
                                      <p:cBhvr>
                                        <p:cTn id="82" dur="1500" fill="hold"/>
                                        <p:tgtEl>
                                          <p:spTgt spid="99"/>
                                        </p:tgtEl>
                                        <p:attrNameLst>
                                          <p:attrName>ppt_h</p:attrName>
                                        </p:attrNameLst>
                                      </p:cBhvr>
                                      <p:tavLst>
                                        <p:tav tm="0">
                                          <p:val>
                                            <p:strVal val="#ppt_h"/>
                                          </p:val>
                                        </p:tav>
                                        <p:tav tm="100000">
                                          <p:val>
                                            <p:strVal val="#ppt_h"/>
                                          </p:val>
                                        </p:tav>
                                      </p:tavLst>
                                    </p:anim>
                                    <p:animEffect transition="in" filter="fade">
                                      <p:cBhvr>
                                        <p:cTn id="83" dur="1500"/>
                                        <p:tgtEl>
                                          <p:spTgt spid="99"/>
                                        </p:tgtEl>
                                      </p:cBhvr>
                                    </p:animEffect>
                                  </p:childTnLst>
                                </p:cTn>
                              </p:par>
                              <p:par>
                                <p:cTn id="84" presetID="55" presetClass="entr" presetSubtype="0" fill="hold" grpId="0" nodeType="withEffect">
                                  <p:stCondLst>
                                    <p:cond delay="3500"/>
                                  </p:stCondLst>
                                  <p:childTnLst>
                                    <p:set>
                                      <p:cBhvr>
                                        <p:cTn id="85" dur="1" fill="hold">
                                          <p:stCondLst>
                                            <p:cond delay="0"/>
                                          </p:stCondLst>
                                        </p:cTn>
                                        <p:tgtEl>
                                          <p:spTgt spid="104"/>
                                        </p:tgtEl>
                                        <p:attrNameLst>
                                          <p:attrName>style.visibility</p:attrName>
                                        </p:attrNameLst>
                                      </p:cBhvr>
                                      <p:to>
                                        <p:strVal val="visible"/>
                                      </p:to>
                                    </p:set>
                                    <p:anim calcmode="lin" valueType="num">
                                      <p:cBhvr>
                                        <p:cTn id="86" dur="1500" fill="hold"/>
                                        <p:tgtEl>
                                          <p:spTgt spid="104"/>
                                        </p:tgtEl>
                                        <p:attrNameLst>
                                          <p:attrName>ppt_w</p:attrName>
                                        </p:attrNameLst>
                                      </p:cBhvr>
                                      <p:tavLst>
                                        <p:tav tm="0">
                                          <p:val>
                                            <p:strVal val="#ppt_w*0.70"/>
                                          </p:val>
                                        </p:tav>
                                        <p:tav tm="100000">
                                          <p:val>
                                            <p:strVal val="#ppt_w"/>
                                          </p:val>
                                        </p:tav>
                                      </p:tavLst>
                                    </p:anim>
                                    <p:anim calcmode="lin" valueType="num">
                                      <p:cBhvr>
                                        <p:cTn id="87" dur="1500" fill="hold"/>
                                        <p:tgtEl>
                                          <p:spTgt spid="104"/>
                                        </p:tgtEl>
                                        <p:attrNameLst>
                                          <p:attrName>ppt_h</p:attrName>
                                        </p:attrNameLst>
                                      </p:cBhvr>
                                      <p:tavLst>
                                        <p:tav tm="0">
                                          <p:val>
                                            <p:strVal val="#ppt_h"/>
                                          </p:val>
                                        </p:tav>
                                        <p:tav tm="100000">
                                          <p:val>
                                            <p:strVal val="#ppt_h"/>
                                          </p:val>
                                        </p:tav>
                                      </p:tavLst>
                                    </p:anim>
                                    <p:animEffect transition="in" filter="fade">
                                      <p:cBhvr>
                                        <p:cTn id="88" dur="1500"/>
                                        <p:tgtEl>
                                          <p:spTgt spid="104"/>
                                        </p:tgtEl>
                                      </p:cBhvr>
                                    </p:animEffect>
                                  </p:childTnLst>
                                </p:cTn>
                              </p:par>
                              <p:par>
                                <p:cTn id="89" presetID="55" presetClass="entr" presetSubtype="0" fill="hold" grpId="0" nodeType="withEffect">
                                  <p:stCondLst>
                                    <p:cond delay="3500"/>
                                  </p:stCondLst>
                                  <p:childTnLst>
                                    <p:set>
                                      <p:cBhvr>
                                        <p:cTn id="90" dur="1" fill="hold">
                                          <p:stCondLst>
                                            <p:cond delay="0"/>
                                          </p:stCondLst>
                                        </p:cTn>
                                        <p:tgtEl>
                                          <p:spTgt spid="94"/>
                                        </p:tgtEl>
                                        <p:attrNameLst>
                                          <p:attrName>style.visibility</p:attrName>
                                        </p:attrNameLst>
                                      </p:cBhvr>
                                      <p:to>
                                        <p:strVal val="visible"/>
                                      </p:to>
                                    </p:set>
                                    <p:anim calcmode="lin" valueType="num">
                                      <p:cBhvr>
                                        <p:cTn id="91" dur="1500" fill="hold"/>
                                        <p:tgtEl>
                                          <p:spTgt spid="94"/>
                                        </p:tgtEl>
                                        <p:attrNameLst>
                                          <p:attrName>ppt_w</p:attrName>
                                        </p:attrNameLst>
                                      </p:cBhvr>
                                      <p:tavLst>
                                        <p:tav tm="0">
                                          <p:val>
                                            <p:strVal val="#ppt_w*0.70"/>
                                          </p:val>
                                        </p:tav>
                                        <p:tav tm="100000">
                                          <p:val>
                                            <p:strVal val="#ppt_w"/>
                                          </p:val>
                                        </p:tav>
                                      </p:tavLst>
                                    </p:anim>
                                    <p:anim calcmode="lin" valueType="num">
                                      <p:cBhvr>
                                        <p:cTn id="92" dur="1500" fill="hold"/>
                                        <p:tgtEl>
                                          <p:spTgt spid="94"/>
                                        </p:tgtEl>
                                        <p:attrNameLst>
                                          <p:attrName>ppt_h</p:attrName>
                                        </p:attrNameLst>
                                      </p:cBhvr>
                                      <p:tavLst>
                                        <p:tav tm="0">
                                          <p:val>
                                            <p:strVal val="#ppt_h"/>
                                          </p:val>
                                        </p:tav>
                                        <p:tav tm="100000">
                                          <p:val>
                                            <p:strVal val="#ppt_h"/>
                                          </p:val>
                                        </p:tav>
                                      </p:tavLst>
                                    </p:anim>
                                    <p:animEffect transition="in" filter="fade">
                                      <p:cBhvr>
                                        <p:cTn id="93" dur="1500"/>
                                        <p:tgtEl>
                                          <p:spTgt spid="94"/>
                                        </p:tgtEl>
                                      </p:cBhvr>
                                    </p:animEffect>
                                  </p:childTnLst>
                                </p:cTn>
                              </p:par>
                              <p:par>
                                <p:cTn id="94" presetID="55" presetClass="entr" presetSubtype="0" fill="hold" grpId="0" nodeType="withEffect">
                                  <p:stCondLst>
                                    <p:cond delay="3500"/>
                                  </p:stCondLst>
                                  <p:childTnLst>
                                    <p:set>
                                      <p:cBhvr>
                                        <p:cTn id="95" dur="1" fill="hold">
                                          <p:stCondLst>
                                            <p:cond delay="0"/>
                                          </p:stCondLst>
                                        </p:cTn>
                                        <p:tgtEl>
                                          <p:spTgt spid="106"/>
                                        </p:tgtEl>
                                        <p:attrNameLst>
                                          <p:attrName>style.visibility</p:attrName>
                                        </p:attrNameLst>
                                      </p:cBhvr>
                                      <p:to>
                                        <p:strVal val="visible"/>
                                      </p:to>
                                    </p:set>
                                    <p:anim calcmode="lin" valueType="num">
                                      <p:cBhvr>
                                        <p:cTn id="96" dur="1500" fill="hold"/>
                                        <p:tgtEl>
                                          <p:spTgt spid="106"/>
                                        </p:tgtEl>
                                        <p:attrNameLst>
                                          <p:attrName>ppt_w</p:attrName>
                                        </p:attrNameLst>
                                      </p:cBhvr>
                                      <p:tavLst>
                                        <p:tav tm="0">
                                          <p:val>
                                            <p:strVal val="#ppt_w*0.70"/>
                                          </p:val>
                                        </p:tav>
                                        <p:tav tm="100000">
                                          <p:val>
                                            <p:strVal val="#ppt_w"/>
                                          </p:val>
                                        </p:tav>
                                      </p:tavLst>
                                    </p:anim>
                                    <p:anim calcmode="lin" valueType="num">
                                      <p:cBhvr>
                                        <p:cTn id="97" dur="1500" fill="hold"/>
                                        <p:tgtEl>
                                          <p:spTgt spid="106"/>
                                        </p:tgtEl>
                                        <p:attrNameLst>
                                          <p:attrName>ppt_h</p:attrName>
                                        </p:attrNameLst>
                                      </p:cBhvr>
                                      <p:tavLst>
                                        <p:tav tm="0">
                                          <p:val>
                                            <p:strVal val="#ppt_h"/>
                                          </p:val>
                                        </p:tav>
                                        <p:tav tm="100000">
                                          <p:val>
                                            <p:strVal val="#ppt_h"/>
                                          </p:val>
                                        </p:tav>
                                      </p:tavLst>
                                    </p:anim>
                                    <p:animEffect transition="in" filter="fade">
                                      <p:cBhvr>
                                        <p:cTn id="98" dur="1500"/>
                                        <p:tgtEl>
                                          <p:spTgt spid="106"/>
                                        </p:tgtEl>
                                      </p:cBhvr>
                                    </p:animEffect>
                                  </p:childTnLst>
                                </p:cTn>
                              </p:par>
                              <p:par>
                                <p:cTn id="99" presetID="55" presetClass="entr" presetSubtype="0" fill="hold" grpId="0" nodeType="withEffect">
                                  <p:stCondLst>
                                    <p:cond delay="3500"/>
                                  </p:stCondLst>
                                  <p:childTnLst>
                                    <p:set>
                                      <p:cBhvr>
                                        <p:cTn id="100" dur="1" fill="hold">
                                          <p:stCondLst>
                                            <p:cond delay="0"/>
                                          </p:stCondLst>
                                        </p:cTn>
                                        <p:tgtEl>
                                          <p:spTgt spid="107"/>
                                        </p:tgtEl>
                                        <p:attrNameLst>
                                          <p:attrName>style.visibility</p:attrName>
                                        </p:attrNameLst>
                                      </p:cBhvr>
                                      <p:to>
                                        <p:strVal val="visible"/>
                                      </p:to>
                                    </p:set>
                                    <p:anim calcmode="lin" valueType="num">
                                      <p:cBhvr>
                                        <p:cTn id="101" dur="1500" fill="hold"/>
                                        <p:tgtEl>
                                          <p:spTgt spid="107"/>
                                        </p:tgtEl>
                                        <p:attrNameLst>
                                          <p:attrName>ppt_w</p:attrName>
                                        </p:attrNameLst>
                                      </p:cBhvr>
                                      <p:tavLst>
                                        <p:tav tm="0">
                                          <p:val>
                                            <p:strVal val="#ppt_w*0.70"/>
                                          </p:val>
                                        </p:tav>
                                        <p:tav tm="100000">
                                          <p:val>
                                            <p:strVal val="#ppt_w"/>
                                          </p:val>
                                        </p:tav>
                                      </p:tavLst>
                                    </p:anim>
                                    <p:anim calcmode="lin" valueType="num">
                                      <p:cBhvr>
                                        <p:cTn id="102" dur="1500" fill="hold"/>
                                        <p:tgtEl>
                                          <p:spTgt spid="107"/>
                                        </p:tgtEl>
                                        <p:attrNameLst>
                                          <p:attrName>ppt_h</p:attrName>
                                        </p:attrNameLst>
                                      </p:cBhvr>
                                      <p:tavLst>
                                        <p:tav tm="0">
                                          <p:val>
                                            <p:strVal val="#ppt_h"/>
                                          </p:val>
                                        </p:tav>
                                        <p:tav tm="100000">
                                          <p:val>
                                            <p:strVal val="#ppt_h"/>
                                          </p:val>
                                        </p:tav>
                                      </p:tavLst>
                                    </p:anim>
                                    <p:animEffect transition="in" filter="fade">
                                      <p:cBhvr>
                                        <p:cTn id="103" dur="1500"/>
                                        <p:tgtEl>
                                          <p:spTgt spid="107"/>
                                        </p:tgtEl>
                                      </p:cBhvr>
                                    </p:animEffect>
                                  </p:childTnLst>
                                </p:cTn>
                              </p:par>
                              <p:par>
                                <p:cTn id="104" presetID="55" presetClass="entr" presetSubtype="0" fill="hold" grpId="0" nodeType="withEffect">
                                  <p:stCondLst>
                                    <p:cond delay="3500"/>
                                  </p:stCondLst>
                                  <p:childTnLst>
                                    <p:set>
                                      <p:cBhvr>
                                        <p:cTn id="105" dur="1" fill="hold">
                                          <p:stCondLst>
                                            <p:cond delay="0"/>
                                          </p:stCondLst>
                                        </p:cTn>
                                        <p:tgtEl>
                                          <p:spTgt spid="109"/>
                                        </p:tgtEl>
                                        <p:attrNameLst>
                                          <p:attrName>style.visibility</p:attrName>
                                        </p:attrNameLst>
                                      </p:cBhvr>
                                      <p:to>
                                        <p:strVal val="visible"/>
                                      </p:to>
                                    </p:set>
                                    <p:anim calcmode="lin" valueType="num">
                                      <p:cBhvr>
                                        <p:cTn id="106" dur="1500" fill="hold"/>
                                        <p:tgtEl>
                                          <p:spTgt spid="109"/>
                                        </p:tgtEl>
                                        <p:attrNameLst>
                                          <p:attrName>ppt_w</p:attrName>
                                        </p:attrNameLst>
                                      </p:cBhvr>
                                      <p:tavLst>
                                        <p:tav tm="0">
                                          <p:val>
                                            <p:strVal val="#ppt_w*0.70"/>
                                          </p:val>
                                        </p:tav>
                                        <p:tav tm="100000">
                                          <p:val>
                                            <p:strVal val="#ppt_w"/>
                                          </p:val>
                                        </p:tav>
                                      </p:tavLst>
                                    </p:anim>
                                    <p:anim calcmode="lin" valueType="num">
                                      <p:cBhvr>
                                        <p:cTn id="107" dur="1500" fill="hold"/>
                                        <p:tgtEl>
                                          <p:spTgt spid="109"/>
                                        </p:tgtEl>
                                        <p:attrNameLst>
                                          <p:attrName>ppt_h</p:attrName>
                                        </p:attrNameLst>
                                      </p:cBhvr>
                                      <p:tavLst>
                                        <p:tav tm="0">
                                          <p:val>
                                            <p:strVal val="#ppt_h"/>
                                          </p:val>
                                        </p:tav>
                                        <p:tav tm="100000">
                                          <p:val>
                                            <p:strVal val="#ppt_h"/>
                                          </p:val>
                                        </p:tav>
                                      </p:tavLst>
                                    </p:anim>
                                    <p:animEffect transition="in" filter="fade">
                                      <p:cBhvr>
                                        <p:cTn id="108" dur="1500"/>
                                        <p:tgtEl>
                                          <p:spTgt spid="109"/>
                                        </p:tgtEl>
                                      </p:cBhvr>
                                    </p:animEffect>
                                  </p:childTnLst>
                                </p:cTn>
                              </p:par>
                              <p:par>
                                <p:cTn id="109" presetID="55" presetClass="entr" presetSubtype="0" fill="hold" grpId="0" nodeType="withEffect">
                                  <p:stCondLst>
                                    <p:cond delay="3500"/>
                                  </p:stCondLst>
                                  <p:childTnLst>
                                    <p:set>
                                      <p:cBhvr>
                                        <p:cTn id="110" dur="1" fill="hold">
                                          <p:stCondLst>
                                            <p:cond delay="0"/>
                                          </p:stCondLst>
                                        </p:cTn>
                                        <p:tgtEl>
                                          <p:spTgt spid="110"/>
                                        </p:tgtEl>
                                        <p:attrNameLst>
                                          <p:attrName>style.visibility</p:attrName>
                                        </p:attrNameLst>
                                      </p:cBhvr>
                                      <p:to>
                                        <p:strVal val="visible"/>
                                      </p:to>
                                    </p:set>
                                    <p:anim calcmode="lin" valueType="num">
                                      <p:cBhvr>
                                        <p:cTn id="111" dur="1500" fill="hold"/>
                                        <p:tgtEl>
                                          <p:spTgt spid="110"/>
                                        </p:tgtEl>
                                        <p:attrNameLst>
                                          <p:attrName>ppt_w</p:attrName>
                                        </p:attrNameLst>
                                      </p:cBhvr>
                                      <p:tavLst>
                                        <p:tav tm="0">
                                          <p:val>
                                            <p:strVal val="#ppt_w*0.70"/>
                                          </p:val>
                                        </p:tav>
                                        <p:tav tm="100000">
                                          <p:val>
                                            <p:strVal val="#ppt_w"/>
                                          </p:val>
                                        </p:tav>
                                      </p:tavLst>
                                    </p:anim>
                                    <p:anim calcmode="lin" valueType="num">
                                      <p:cBhvr>
                                        <p:cTn id="112" dur="1500" fill="hold"/>
                                        <p:tgtEl>
                                          <p:spTgt spid="110"/>
                                        </p:tgtEl>
                                        <p:attrNameLst>
                                          <p:attrName>ppt_h</p:attrName>
                                        </p:attrNameLst>
                                      </p:cBhvr>
                                      <p:tavLst>
                                        <p:tav tm="0">
                                          <p:val>
                                            <p:strVal val="#ppt_h"/>
                                          </p:val>
                                        </p:tav>
                                        <p:tav tm="100000">
                                          <p:val>
                                            <p:strVal val="#ppt_h"/>
                                          </p:val>
                                        </p:tav>
                                      </p:tavLst>
                                    </p:anim>
                                    <p:animEffect transition="in" filter="fade">
                                      <p:cBhvr>
                                        <p:cTn id="113" dur="1500"/>
                                        <p:tgtEl>
                                          <p:spTgt spid="110"/>
                                        </p:tgtEl>
                                      </p:cBhvr>
                                    </p:animEffect>
                                  </p:childTnLst>
                                </p:cTn>
                              </p:par>
                              <p:par>
                                <p:cTn id="114" presetID="55" presetClass="entr" presetSubtype="0" fill="hold" grpId="0" nodeType="withEffect">
                                  <p:stCondLst>
                                    <p:cond delay="3500"/>
                                  </p:stCondLst>
                                  <p:childTnLst>
                                    <p:set>
                                      <p:cBhvr>
                                        <p:cTn id="115" dur="1" fill="hold">
                                          <p:stCondLst>
                                            <p:cond delay="0"/>
                                          </p:stCondLst>
                                        </p:cTn>
                                        <p:tgtEl>
                                          <p:spTgt spid="111"/>
                                        </p:tgtEl>
                                        <p:attrNameLst>
                                          <p:attrName>style.visibility</p:attrName>
                                        </p:attrNameLst>
                                      </p:cBhvr>
                                      <p:to>
                                        <p:strVal val="visible"/>
                                      </p:to>
                                    </p:set>
                                    <p:anim calcmode="lin" valueType="num">
                                      <p:cBhvr>
                                        <p:cTn id="116" dur="1500" fill="hold"/>
                                        <p:tgtEl>
                                          <p:spTgt spid="111"/>
                                        </p:tgtEl>
                                        <p:attrNameLst>
                                          <p:attrName>ppt_w</p:attrName>
                                        </p:attrNameLst>
                                      </p:cBhvr>
                                      <p:tavLst>
                                        <p:tav tm="0">
                                          <p:val>
                                            <p:strVal val="#ppt_w*0.70"/>
                                          </p:val>
                                        </p:tav>
                                        <p:tav tm="100000">
                                          <p:val>
                                            <p:strVal val="#ppt_w"/>
                                          </p:val>
                                        </p:tav>
                                      </p:tavLst>
                                    </p:anim>
                                    <p:anim calcmode="lin" valueType="num">
                                      <p:cBhvr>
                                        <p:cTn id="117" dur="1500" fill="hold"/>
                                        <p:tgtEl>
                                          <p:spTgt spid="111"/>
                                        </p:tgtEl>
                                        <p:attrNameLst>
                                          <p:attrName>ppt_h</p:attrName>
                                        </p:attrNameLst>
                                      </p:cBhvr>
                                      <p:tavLst>
                                        <p:tav tm="0">
                                          <p:val>
                                            <p:strVal val="#ppt_h"/>
                                          </p:val>
                                        </p:tav>
                                        <p:tav tm="100000">
                                          <p:val>
                                            <p:strVal val="#ppt_h"/>
                                          </p:val>
                                        </p:tav>
                                      </p:tavLst>
                                    </p:anim>
                                    <p:animEffect transition="in" filter="fade">
                                      <p:cBhvr>
                                        <p:cTn id="118" dur="1500"/>
                                        <p:tgtEl>
                                          <p:spTgt spid="111"/>
                                        </p:tgtEl>
                                      </p:cBhvr>
                                    </p:animEffect>
                                  </p:childTnLst>
                                </p:cTn>
                              </p:par>
                              <p:par>
                                <p:cTn id="119" presetID="55" presetClass="entr" presetSubtype="0" fill="hold" grpId="0" nodeType="withEffect">
                                  <p:stCondLst>
                                    <p:cond delay="3500"/>
                                  </p:stCondLst>
                                  <p:childTnLst>
                                    <p:set>
                                      <p:cBhvr>
                                        <p:cTn id="120" dur="1" fill="hold">
                                          <p:stCondLst>
                                            <p:cond delay="0"/>
                                          </p:stCondLst>
                                        </p:cTn>
                                        <p:tgtEl>
                                          <p:spTgt spid="113"/>
                                        </p:tgtEl>
                                        <p:attrNameLst>
                                          <p:attrName>style.visibility</p:attrName>
                                        </p:attrNameLst>
                                      </p:cBhvr>
                                      <p:to>
                                        <p:strVal val="visible"/>
                                      </p:to>
                                    </p:set>
                                    <p:anim calcmode="lin" valueType="num">
                                      <p:cBhvr>
                                        <p:cTn id="121" dur="1500" fill="hold"/>
                                        <p:tgtEl>
                                          <p:spTgt spid="113"/>
                                        </p:tgtEl>
                                        <p:attrNameLst>
                                          <p:attrName>ppt_w</p:attrName>
                                        </p:attrNameLst>
                                      </p:cBhvr>
                                      <p:tavLst>
                                        <p:tav tm="0">
                                          <p:val>
                                            <p:strVal val="#ppt_w*0.70"/>
                                          </p:val>
                                        </p:tav>
                                        <p:tav tm="100000">
                                          <p:val>
                                            <p:strVal val="#ppt_w"/>
                                          </p:val>
                                        </p:tav>
                                      </p:tavLst>
                                    </p:anim>
                                    <p:anim calcmode="lin" valueType="num">
                                      <p:cBhvr>
                                        <p:cTn id="122" dur="1500" fill="hold"/>
                                        <p:tgtEl>
                                          <p:spTgt spid="113"/>
                                        </p:tgtEl>
                                        <p:attrNameLst>
                                          <p:attrName>ppt_h</p:attrName>
                                        </p:attrNameLst>
                                      </p:cBhvr>
                                      <p:tavLst>
                                        <p:tav tm="0">
                                          <p:val>
                                            <p:strVal val="#ppt_h"/>
                                          </p:val>
                                        </p:tav>
                                        <p:tav tm="100000">
                                          <p:val>
                                            <p:strVal val="#ppt_h"/>
                                          </p:val>
                                        </p:tav>
                                      </p:tavLst>
                                    </p:anim>
                                    <p:animEffect transition="in" filter="fade">
                                      <p:cBhvr>
                                        <p:cTn id="123" dur="1500"/>
                                        <p:tgtEl>
                                          <p:spTgt spid="113"/>
                                        </p:tgtEl>
                                      </p:cBhvr>
                                    </p:animEffect>
                                  </p:childTnLst>
                                </p:cTn>
                              </p:par>
                              <p:par>
                                <p:cTn id="124" presetID="55" presetClass="entr" presetSubtype="0" fill="hold" grpId="0" nodeType="withEffect">
                                  <p:stCondLst>
                                    <p:cond delay="3500"/>
                                  </p:stCondLst>
                                  <p:childTnLst>
                                    <p:set>
                                      <p:cBhvr>
                                        <p:cTn id="125" dur="1" fill="hold">
                                          <p:stCondLst>
                                            <p:cond delay="0"/>
                                          </p:stCondLst>
                                        </p:cTn>
                                        <p:tgtEl>
                                          <p:spTgt spid="116"/>
                                        </p:tgtEl>
                                        <p:attrNameLst>
                                          <p:attrName>style.visibility</p:attrName>
                                        </p:attrNameLst>
                                      </p:cBhvr>
                                      <p:to>
                                        <p:strVal val="visible"/>
                                      </p:to>
                                    </p:set>
                                    <p:anim calcmode="lin" valueType="num">
                                      <p:cBhvr>
                                        <p:cTn id="126" dur="1500" fill="hold"/>
                                        <p:tgtEl>
                                          <p:spTgt spid="116"/>
                                        </p:tgtEl>
                                        <p:attrNameLst>
                                          <p:attrName>ppt_w</p:attrName>
                                        </p:attrNameLst>
                                      </p:cBhvr>
                                      <p:tavLst>
                                        <p:tav tm="0">
                                          <p:val>
                                            <p:strVal val="#ppt_w*0.70"/>
                                          </p:val>
                                        </p:tav>
                                        <p:tav tm="100000">
                                          <p:val>
                                            <p:strVal val="#ppt_w"/>
                                          </p:val>
                                        </p:tav>
                                      </p:tavLst>
                                    </p:anim>
                                    <p:anim calcmode="lin" valueType="num">
                                      <p:cBhvr>
                                        <p:cTn id="127" dur="1500" fill="hold"/>
                                        <p:tgtEl>
                                          <p:spTgt spid="116"/>
                                        </p:tgtEl>
                                        <p:attrNameLst>
                                          <p:attrName>ppt_h</p:attrName>
                                        </p:attrNameLst>
                                      </p:cBhvr>
                                      <p:tavLst>
                                        <p:tav tm="0">
                                          <p:val>
                                            <p:strVal val="#ppt_h"/>
                                          </p:val>
                                        </p:tav>
                                        <p:tav tm="100000">
                                          <p:val>
                                            <p:strVal val="#ppt_h"/>
                                          </p:val>
                                        </p:tav>
                                      </p:tavLst>
                                    </p:anim>
                                    <p:animEffect transition="in" filter="fade">
                                      <p:cBhvr>
                                        <p:cTn id="128" dur="1500"/>
                                        <p:tgtEl>
                                          <p:spTgt spid="116"/>
                                        </p:tgtEl>
                                      </p:cBhvr>
                                    </p:animEffect>
                                  </p:childTnLst>
                                </p:cTn>
                              </p:par>
                              <p:par>
                                <p:cTn id="129" presetID="55" presetClass="entr" presetSubtype="0" fill="hold" grpId="0" nodeType="withEffect">
                                  <p:stCondLst>
                                    <p:cond delay="3500"/>
                                  </p:stCondLst>
                                  <p:childTnLst>
                                    <p:set>
                                      <p:cBhvr>
                                        <p:cTn id="130" dur="1" fill="hold">
                                          <p:stCondLst>
                                            <p:cond delay="0"/>
                                          </p:stCondLst>
                                        </p:cTn>
                                        <p:tgtEl>
                                          <p:spTgt spid="115"/>
                                        </p:tgtEl>
                                        <p:attrNameLst>
                                          <p:attrName>style.visibility</p:attrName>
                                        </p:attrNameLst>
                                      </p:cBhvr>
                                      <p:to>
                                        <p:strVal val="visible"/>
                                      </p:to>
                                    </p:set>
                                    <p:anim calcmode="lin" valueType="num">
                                      <p:cBhvr>
                                        <p:cTn id="131" dur="1500" fill="hold"/>
                                        <p:tgtEl>
                                          <p:spTgt spid="115"/>
                                        </p:tgtEl>
                                        <p:attrNameLst>
                                          <p:attrName>ppt_w</p:attrName>
                                        </p:attrNameLst>
                                      </p:cBhvr>
                                      <p:tavLst>
                                        <p:tav tm="0">
                                          <p:val>
                                            <p:strVal val="#ppt_w*0.70"/>
                                          </p:val>
                                        </p:tav>
                                        <p:tav tm="100000">
                                          <p:val>
                                            <p:strVal val="#ppt_w"/>
                                          </p:val>
                                        </p:tav>
                                      </p:tavLst>
                                    </p:anim>
                                    <p:anim calcmode="lin" valueType="num">
                                      <p:cBhvr>
                                        <p:cTn id="132" dur="1500" fill="hold"/>
                                        <p:tgtEl>
                                          <p:spTgt spid="115"/>
                                        </p:tgtEl>
                                        <p:attrNameLst>
                                          <p:attrName>ppt_h</p:attrName>
                                        </p:attrNameLst>
                                      </p:cBhvr>
                                      <p:tavLst>
                                        <p:tav tm="0">
                                          <p:val>
                                            <p:strVal val="#ppt_h"/>
                                          </p:val>
                                        </p:tav>
                                        <p:tav tm="100000">
                                          <p:val>
                                            <p:strVal val="#ppt_h"/>
                                          </p:val>
                                        </p:tav>
                                      </p:tavLst>
                                    </p:anim>
                                    <p:animEffect transition="in" filter="fade">
                                      <p:cBhvr>
                                        <p:cTn id="133" dur="1500"/>
                                        <p:tgtEl>
                                          <p:spTgt spid="115"/>
                                        </p:tgtEl>
                                      </p:cBhvr>
                                    </p:animEffect>
                                  </p:childTnLst>
                                </p:cTn>
                              </p:par>
                              <p:par>
                                <p:cTn id="134" presetID="55" presetClass="entr" presetSubtype="0" fill="hold" grpId="0" nodeType="withEffect">
                                  <p:stCondLst>
                                    <p:cond delay="3500"/>
                                  </p:stCondLst>
                                  <p:childTnLst>
                                    <p:set>
                                      <p:cBhvr>
                                        <p:cTn id="135" dur="1" fill="hold">
                                          <p:stCondLst>
                                            <p:cond delay="0"/>
                                          </p:stCondLst>
                                        </p:cTn>
                                        <p:tgtEl>
                                          <p:spTgt spid="128"/>
                                        </p:tgtEl>
                                        <p:attrNameLst>
                                          <p:attrName>style.visibility</p:attrName>
                                        </p:attrNameLst>
                                      </p:cBhvr>
                                      <p:to>
                                        <p:strVal val="visible"/>
                                      </p:to>
                                    </p:set>
                                    <p:anim calcmode="lin" valueType="num">
                                      <p:cBhvr>
                                        <p:cTn id="136" dur="1500" fill="hold"/>
                                        <p:tgtEl>
                                          <p:spTgt spid="128"/>
                                        </p:tgtEl>
                                        <p:attrNameLst>
                                          <p:attrName>ppt_w</p:attrName>
                                        </p:attrNameLst>
                                      </p:cBhvr>
                                      <p:tavLst>
                                        <p:tav tm="0">
                                          <p:val>
                                            <p:strVal val="#ppt_w*0.70"/>
                                          </p:val>
                                        </p:tav>
                                        <p:tav tm="100000">
                                          <p:val>
                                            <p:strVal val="#ppt_w"/>
                                          </p:val>
                                        </p:tav>
                                      </p:tavLst>
                                    </p:anim>
                                    <p:anim calcmode="lin" valueType="num">
                                      <p:cBhvr>
                                        <p:cTn id="137" dur="1500" fill="hold"/>
                                        <p:tgtEl>
                                          <p:spTgt spid="128"/>
                                        </p:tgtEl>
                                        <p:attrNameLst>
                                          <p:attrName>ppt_h</p:attrName>
                                        </p:attrNameLst>
                                      </p:cBhvr>
                                      <p:tavLst>
                                        <p:tav tm="0">
                                          <p:val>
                                            <p:strVal val="#ppt_h"/>
                                          </p:val>
                                        </p:tav>
                                        <p:tav tm="100000">
                                          <p:val>
                                            <p:strVal val="#ppt_h"/>
                                          </p:val>
                                        </p:tav>
                                      </p:tavLst>
                                    </p:anim>
                                    <p:animEffect transition="in" filter="fade">
                                      <p:cBhvr>
                                        <p:cTn id="138" dur="1500"/>
                                        <p:tgtEl>
                                          <p:spTgt spid="128"/>
                                        </p:tgtEl>
                                      </p:cBhvr>
                                    </p:animEffect>
                                  </p:childTnLst>
                                </p:cTn>
                              </p:par>
                              <p:par>
                                <p:cTn id="139" presetID="55" presetClass="entr" presetSubtype="0" fill="hold" grpId="0" nodeType="withEffect">
                                  <p:stCondLst>
                                    <p:cond delay="3500"/>
                                  </p:stCondLst>
                                  <p:childTnLst>
                                    <p:set>
                                      <p:cBhvr>
                                        <p:cTn id="140" dur="1" fill="hold">
                                          <p:stCondLst>
                                            <p:cond delay="0"/>
                                          </p:stCondLst>
                                        </p:cTn>
                                        <p:tgtEl>
                                          <p:spTgt spid="127"/>
                                        </p:tgtEl>
                                        <p:attrNameLst>
                                          <p:attrName>style.visibility</p:attrName>
                                        </p:attrNameLst>
                                      </p:cBhvr>
                                      <p:to>
                                        <p:strVal val="visible"/>
                                      </p:to>
                                    </p:set>
                                    <p:anim calcmode="lin" valueType="num">
                                      <p:cBhvr>
                                        <p:cTn id="141" dur="1500" fill="hold"/>
                                        <p:tgtEl>
                                          <p:spTgt spid="127"/>
                                        </p:tgtEl>
                                        <p:attrNameLst>
                                          <p:attrName>ppt_w</p:attrName>
                                        </p:attrNameLst>
                                      </p:cBhvr>
                                      <p:tavLst>
                                        <p:tav tm="0">
                                          <p:val>
                                            <p:strVal val="#ppt_w*0.70"/>
                                          </p:val>
                                        </p:tav>
                                        <p:tav tm="100000">
                                          <p:val>
                                            <p:strVal val="#ppt_w"/>
                                          </p:val>
                                        </p:tav>
                                      </p:tavLst>
                                    </p:anim>
                                    <p:anim calcmode="lin" valueType="num">
                                      <p:cBhvr>
                                        <p:cTn id="142" dur="1500" fill="hold"/>
                                        <p:tgtEl>
                                          <p:spTgt spid="127"/>
                                        </p:tgtEl>
                                        <p:attrNameLst>
                                          <p:attrName>ppt_h</p:attrName>
                                        </p:attrNameLst>
                                      </p:cBhvr>
                                      <p:tavLst>
                                        <p:tav tm="0">
                                          <p:val>
                                            <p:strVal val="#ppt_h"/>
                                          </p:val>
                                        </p:tav>
                                        <p:tav tm="100000">
                                          <p:val>
                                            <p:strVal val="#ppt_h"/>
                                          </p:val>
                                        </p:tav>
                                      </p:tavLst>
                                    </p:anim>
                                    <p:animEffect transition="in" filter="fade">
                                      <p:cBhvr>
                                        <p:cTn id="143" dur="1500"/>
                                        <p:tgtEl>
                                          <p:spTgt spid="127"/>
                                        </p:tgtEl>
                                      </p:cBhvr>
                                    </p:animEffect>
                                  </p:childTnLst>
                                </p:cTn>
                              </p:par>
                              <p:par>
                                <p:cTn id="144" presetID="55" presetClass="entr" presetSubtype="0" fill="hold" grpId="0" nodeType="withEffect">
                                  <p:stCondLst>
                                    <p:cond delay="3500"/>
                                  </p:stCondLst>
                                  <p:childTnLst>
                                    <p:set>
                                      <p:cBhvr>
                                        <p:cTn id="145" dur="1" fill="hold">
                                          <p:stCondLst>
                                            <p:cond delay="0"/>
                                          </p:stCondLst>
                                        </p:cTn>
                                        <p:tgtEl>
                                          <p:spTgt spid="118"/>
                                        </p:tgtEl>
                                        <p:attrNameLst>
                                          <p:attrName>style.visibility</p:attrName>
                                        </p:attrNameLst>
                                      </p:cBhvr>
                                      <p:to>
                                        <p:strVal val="visible"/>
                                      </p:to>
                                    </p:set>
                                    <p:anim calcmode="lin" valueType="num">
                                      <p:cBhvr>
                                        <p:cTn id="146" dur="1500" fill="hold"/>
                                        <p:tgtEl>
                                          <p:spTgt spid="118"/>
                                        </p:tgtEl>
                                        <p:attrNameLst>
                                          <p:attrName>ppt_w</p:attrName>
                                        </p:attrNameLst>
                                      </p:cBhvr>
                                      <p:tavLst>
                                        <p:tav tm="0">
                                          <p:val>
                                            <p:strVal val="#ppt_w*0.70"/>
                                          </p:val>
                                        </p:tav>
                                        <p:tav tm="100000">
                                          <p:val>
                                            <p:strVal val="#ppt_w"/>
                                          </p:val>
                                        </p:tav>
                                      </p:tavLst>
                                    </p:anim>
                                    <p:anim calcmode="lin" valueType="num">
                                      <p:cBhvr>
                                        <p:cTn id="147" dur="1500" fill="hold"/>
                                        <p:tgtEl>
                                          <p:spTgt spid="118"/>
                                        </p:tgtEl>
                                        <p:attrNameLst>
                                          <p:attrName>ppt_h</p:attrName>
                                        </p:attrNameLst>
                                      </p:cBhvr>
                                      <p:tavLst>
                                        <p:tav tm="0">
                                          <p:val>
                                            <p:strVal val="#ppt_h"/>
                                          </p:val>
                                        </p:tav>
                                        <p:tav tm="100000">
                                          <p:val>
                                            <p:strVal val="#ppt_h"/>
                                          </p:val>
                                        </p:tav>
                                      </p:tavLst>
                                    </p:anim>
                                    <p:animEffect transition="in" filter="fade">
                                      <p:cBhvr>
                                        <p:cTn id="148" dur="1500"/>
                                        <p:tgtEl>
                                          <p:spTgt spid="118"/>
                                        </p:tgtEl>
                                      </p:cBhvr>
                                    </p:animEffect>
                                  </p:childTnLst>
                                </p:cTn>
                              </p:par>
                              <p:par>
                                <p:cTn id="149" presetID="55" presetClass="entr" presetSubtype="0" fill="hold" grpId="0" nodeType="withEffect">
                                  <p:stCondLst>
                                    <p:cond delay="3500"/>
                                  </p:stCondLst>
                                  <p:childTnLst>
                                    <p:set>
                                      <p:cBhvr>
                                        <p:cTn id="150" dur="1" fill="hold">
                                          <p:stCondLst>
                                            <p:cond delay="0"/>
                                          </p:stCondLst>
                                        </p:cTn>
                                        <p:tgtEl>
                                          <p:spTgt spid="129"/>
                                        </p:tgtEl>
                                        <p:attrNameLst>
                                          <p:attrName>style.visibility</p:attrName>
                                        </p:attrNameLst>
                                      </p:cBhvr>
                                      <p:to>
                                        <p:strVal val="visible"/>
                                      </p:to>
                                    </p:set>
                                    <p:anim calcmode="lin" valueType="num">
                                      <p:cBhvr>
                                        <p:cTn id="151" dur="1500" fill="hold"/>
                                        <p:tgtEl>
                                          <p:spTgt spid="129"/>
                                        </p:tgtEl>
                                        <p:attrNameLst>
                                          <p:attrName>ppt_w</p:attrName>
                                        </p:attrNameLst>
                                      </p:cBhvr>
                                      <p:tavLst>
                                        <p:tav tm="0">
                                          <p:val>
                                            <p:strVal val="#ppt_w*0.70"/>
                                          </p:val>
                                        </p:tav>
                                        <p:tav tm="100000">
                                          <p:val>
                                            <p:strVal val="#ppt_w"/>
                                          </p:val>
                                        </p:tav>
                                      </p:tavLst>
                                    </p:anim>
                                    <p:anim calcmode="lin" valueType="num">
                                      <p:cBhvr>
                                        <p:cTn id="152" dur="1500" fill="hold"/>
                                        <p:tgtEl>
                                          <p:spTgt spid="129"/>
                                        </p:tgtEl>
                                        <p:attrNameLst>
                                          <p:attrName>ppt_h</p:attrName>
                                        </p:attrNameLst>
                                      </p:cBhvr>
                                      <p:tavLst>
                                        <p:tav tm="0">
                                          <p:val>
                                            <p:strVal val="#ppt_h"/>
                                          </p:val>
                                        </p:tav>
                                        <p:tav tm="100000">
                                          <p:val>
                                            <p:strVal val="#ppt_h"/>
                                          </p:val>
                                        </p:tav>
                                      </p:tavLst>
                                    </p:anim>
                                    <p:animEffect transition="in" filter="fade">
                                      <p:cBhvr>
                                        <p:cTn id="153" dur="1500"/>
                                        <p:tgtEl>
                                          <p:spTgt spid="129"/>
                                        </p:tgtEl>
                                      </p:cBhvr>
                                    </p:animEffect>
                                  </p:childTnLst>
                                </p:cTn>
                              </p:par>
                              <p:par>
                                <p:cTn id="154" presetID="55" presetClass="entr" presetSubtype="0" fill="hold" grpId="0" nodeType="withEffect">
                                  <p:stCondLst>
                                    <p:cond delay="3500"/>
                                  </p:stCondLst>
                                  <p:childTnLst>
                                    <p:set>
                                      <p:cBhvr>
                                        <p:cTn id="155" dur="1" fill="hold">
                                          <p:stCondLst>
                                            <p:cond delay="0"/>
                                          </p:stCondLst>
                                        </p:cTn>
                                        <p:tgtEl>
                                          <p:spTgt spid="130"/>
                                        </p:tgtEl>
                                        <p:attrNameLst>
                                          <p:attrName>style.visibility</p:attrName>
                                        </p:attrNameLst>
                                      </p:cBhvr>
                                      <p:to>
                                        <p:strVal val="visible"/>
                                      </p:to>
                                    </p:set>
                                    <p:anim calcmode="lin" valueType="num">
                                      <p:cBhvr>
                                        <p:cTn id="156" dur="1500" fill="hold"/>
                                        <p:tgtEl>
                                          <p:spTgt spid="130"/>
                                        </p:tgtEl>
                                        <p:attrNameLst>
                                          <p:attrName>ppt_w</p:attrName>
                                        </p:attrNameLst>
                                      </p:cBhvr>
                                      <p:tavLst>
                                        <p:tav tm="0">
                                          <p:val>
                                            <p:strVal val="#ppt_w*0.70"/>
                                          </p:val>
                                        </p:tav>
                                        <p:tav tm="100000">
                                          <p:val>
                                            <p:strVal val="#ppt_w"/>
                                          </p:val>
                                        </p:tav>
                                      </p:tavLst>
                                    </p:anim>
                                    <p:anim calcmode="lin" valueType="num">
                                      <p:cBhvr>
                                        <p:cTn id="157" dur="1500" fill="hold"/>
                                        <p:tgtEl>
                                          <p:spTgt spid="130"/>
                                        </p:tgtEl>
                                        <p:attrNameLst>
                                          <p:attrName>ppt_h</p:attrName>
                                        </p:attrNameLst>
                                      </p:cBhvr>
                                      <p:tavLst>
                                        <p:tav tm="0">
                                          <p:val>
                                            <p:strVal val="#ppt_h"/>
                                          </p:val>
                                        </p:tav>
                                        <p:tav tm="100000">
                                          <p:val>
                                            <p:strVal val="#ppt_h"/>
                                          </p:val>
                                        </p:tav>
                                      </p:tavLst>
                                    </p:anim>
                                    <p:animEffect transition="in" filter="fade">
                                      <p:cBhvr>
                                        <p:cTn id="158" dur="1500"/>
                                        <p:tgtEl>
                                          <p:spTgt spid="130"/>
                                        </p:tgtEl>
                                      </p:cBhvr>
                                    </p:animEffect>
                                  </p:childTnLst>
                                </p:cTn>
                              </p:par>
                              <p:par>
                                <p:cTn id="159" presetID="55" presetClass="entr" presetSubtype="0" fill="hold" grpId="0" nodeType="withEffect">
                                  <p:stCondLst>
                                    <p:cond delay="3500"/>
                                  </p:stCondLst>
                                  <p:childTnLst>
                                    <p:set>
                                      <p:cBhvr>
                                        <p:cTn id="160" dur="1" fill="hold">
                                          <p:stCondLst>
                                            <p:cond delay="0"/>
                                          </p:stCondLst>
                                        </p:cTn>
                                        <p:tgtEl>
                                          <p:spTgt spid="126"/>
                                        </p:tgtEl>
                                        <p:attrNameLst>
                                          <p:attrName>style.visibility</p:attrName>
                                        </p:attrNameLst>
                                      </p:cBhvr>
                                      <p:to>
                                        <p:strVal val="visible"/>
                                      </p:to>
                                    </p:set>
                                    <p:anim calcmode="lin" valueType="num">
                                      <p:cBhvr>
                                        <p:cTn id="161" dur="1500" fill="hold"/>
                                        <p:tgtEl>
                                          <p:spTgt spid="126"/>
                                        </p:tgtEl>
                                        <p:attrNameLst>
                                          <p:attrName>ppt_w</p:attrName>
                                        </p:attrNameLst>
                                      </p:cBhvr>
                                      <p:tavLst>
                                        <p:tav tm="0">
                                          <p:val>
                                            <p:strVal val="#ppt_w*0.70"/>
                                          </p:val>
                                        </p:tav>
                                        <p:tav tm="100000">
                                          <p:val>
                                            <p:strVal val="#ppt_w"/>
                                          </p:val>
                                        </p:tav>
                                      </p:tavLst>
                                    </p:anim>
                                    <p:anim calcmode="lin" valueType="num">
                                      <p:cBhvr>
                                        <p:cTn id="162" dur="1500" fill="hold"/>
                                        <p:tgtEl>
                                          <p:spTgt spid="126"/>
                                        </p:tgtEl>
                                        <p:attrNameLst>
                                          <p:attrName>ppt_h</p:attrName>
                                        </p:attrNameLst>
                                      </p:cBhvr>
                                      <p:tavLst>
                                        <p:tav tm="0">
                                          <p:val>
                                            <p:strVal val="#ppt_h"/>
                                          </p:val>
                                        </p:tav>
                                        <p:tav tm="100000">
                                          <p:val>
                                            <p:strVal val="#ppt_h"/>
                                          </p:val>
                                        </p:tav>
                                      </p:tavLst>
                                    </p:anim>
                                    <p:animEffect transition="in" filter="fade">
                                      <p:cBhvr>
                                        <p:cTn id="163" dur="1500"/>
                                        <p:tgtEl>
                                          <p:spTgt spid="126"/>
                                        </p:tgtEl>
                                      </p:cBhvr>
                                    </p:animEffect>
                                  </p:childTnLst>
                                </p:cTn>
                              </p:par>
                              <p:par>
                                <p:cTn id="164" presetID="55" presetClass="entr" presetSubtype="0" fill="hold" grpId="0" nodeType="withEffect">
                                  <p:stCondLst>
                                    <p:cond delay="3500"/>
                                  </p:stCondLst>
                                  <p:childTnLst>
                                    <p:set>
                                      <p:cBhvr>
                                        <p:cTn id="165" dur="1" fill="hold">
                                          <p:stCondLst>
                                            <p:cond delay="0"/>
                                          </p:stCondLst>
                                        </p:cTn>
                                        <p:tgtEl>
                                          <p:spTgt spid="119"/>
                                        </p:tgtEl>
                                        <p:attrNameLst>
                                          <p:attrName>style.visibility</p:attrName>
                                        </p:attrNameLst>
                                      </p:cBhvr>
                                      <p:to>
                                        <p:strVal val="visible"/>
                                      </p:to>
                                    </p:set>
                                    <p:anim calcmode="lin" valueType="num">
                                      <p:cBhvr>
                                        <p:cTn id="166" dur="1500" fill="hold"/>
                                        <p:tgtEl>
                                          <p:spTgt spid="119"/>
                                        </p:tgtEl>
                                        <p:attrNameLst>
                                          <p:attrName>ppt_w</p:attrName>
                                        </p:attrNameLst>
                                      </p:cBhvr>
                                      <p:tavLst>
                                        <p:tav tm="0">
                                          <p:val>
                                            <p:strVal val="#ppt_w*0.70"/>
                                          </p:val>
                                        </p:tav>
                                        <p:tav tm="100000">
                                          <p:val>
                                            <p:strVal val="#ppt_w"/>
                                          </p:val>
                                        </p:tav>
                                      </p:tavLst>
                                    </p:anim>
                                    <p:anim calcmode="lin" valueType="num">
                                      <p:cBhvr>
                                        <p:cTn id="167" dur="1500" fill="hold"/>
                                        <p:tgtEl>
                                          <p:spTgt spid="119"/>
                                        </p:tgtEl>
                                        <p:attrNameLst>
                                          <p:attrName>ppt_h</p:attrName>
                                        </p:attrNameLst>
                                      </p:cBhvr>
                                      <p:tavLst>
                                        <p:tav tm="0">
                                          <p:val>
                                            <p:strVal val="#ppt_h"/>
                                          </p:val>
                                        </p:tav>
                                        <p:tav tm="100000">
                                          <p:val>
                                            <p:strVal val="#ppt_h"/>
                                          </p:val>
                                        </p:tav>
                                      </p:tavLst>
                                    </p:anim>
                                    <p:animEffect transition="in" filter="fade">
                                      <p:cBhvr>
                                        <p:cTn id="168" dur="1500"/>
                                        <p:tgtEl>
                                          <p:spTgt spid="119"/>
                                        </p:tgtEl>
                                      </p:cBhvr>
                                    </p:animEffect>
                                  </p:childTnLst>
                                </p:cTn>
                              </p:par>
                              <p:par>
                                <p:cTn id="169" presetID="55" presetClass="entr" presetSubtype="0" fill="hold" grpId="0" nodeType="withEffect">
                                  <p:stCondLst>
                                    <p:cond delay="3500"/>
                                  </p:stCondLst>
                                  <p:childTnLst>
                                    <p:set>
                                      <p:cBhvr>
                                        <p:cTn id="170" dur="1" fill="hold">
                                          <p:stCondLst>
                                            <p:cond delay="0"/>
                                          </p:stCondLst>
                                        </p:cTn>
                                        <p:tgtEl>
                                          <p:spTgt spid="121"/>
                                        </p:tgtEl>
                                        <p:attrNameLst>
                                          <p:attrName>style.visibility</p:attrName>
                                        </p:attrNameLst>
                                      </p:cBhvr>
                                      <p:to>
                                        <p:strVal val="visible"/>
                                      </p:to>
                                    </p:set>
                                    <p:anim calcmode="lin" valueType="num">
                                      <p:cBhvr>
                                        <p:cTn id="171" dur="1500" fill="hold"/>
                                        <p:tgtEl>
                                          <p:spTgt spid="121"/>
                                        </p:tgtEl>
                                        <p:attrNameLst>
                                          <p:attrName>ppt_w</p:attrName>
                                        </p:attrNameLst>
                                      </p:cBhvr>
                                      <p:tavLst>
                                        <p:tav tm="0">
                                          <p:val>
                                            <p:strVal val="#ppt_w*0.70"/>
                                          </p:val>
                                        </p:tav>
                                        <p:tav tm="100000">
                                          <p:val>
                                            <p:strVal val="#ppt_w"/>
                                          </p:val>
                                        </p:tav>
                                      </p:tavLst>
                                    </p:anim>
                                    <p:anim calcmode="lin" valueType="num">
                                      <p:cBhvr>
                                        <p:cTn id="172" dur="1500" fill="hold"/>
                                        <p:tgtEl>
                                          <p:spTgt spid="121"/>
                                        </p:tgtEl>
                                        <p:attrNameLst>
                                          <p:attrName>ppt_h</p:attrName>
                                        </p:attrNameLst>
                                      </p:cBhvr>
                                      <p:tavLst>
                                        <p:tav tm="0">
                                          <p:val>
                                            <p:strVal val="#ppt_h"/>
                                          </p:val>
                                        </p:tav>
                                        <p:tav tm="100000">
                                          <p:val>
                                            <p:strVal val="#ppt_h"/>
                                          </p:val>
                                        </p:tav>
                                      </p:tavLst>
                                    </p:anim>
                                    <p:animEffect transition="in" filter="fade">
                                      <p:cBhvr>
                                        <p:cTn id="173" dur="1500"/>
                                        <p:tgtEl>
                                          <p:spTgt spid="121"/>
                                        </p:tgtEl>
                                      </p:cBhvr>
                                    </p:animEffect>
                                  </p:childTnLst>
                                </p:cTn>
                              </p:par>
                              <p:par>
                                <p:cTn id="174" presetID="55" presetClass="entr" presetSubtype="0" fill="hold" grpId="0" nodeType="withEffect">
                                  <p:stCondLst>
                                    <p:cond delay="3500"/>
                                  </p:stCondLst>
                                  <p:childTnLst>
                                    <p:set>
                                      <p:cBhvr>
                                        <p:cTn id="175" dur="1" fill="hold">
                                          <p:stCondLst>
                                            <p:cond delay="0"/>
                                          </p:stCondLst>
                                        </p:cTn>
                                        <p:tgtEl>
                                          <p:spTgt spid="122"/>
                                        </p:tgtEl>
                                        <p:attrNameLst>
                                          <p:attrName>style.visibility</p:attrName>
                                        </p:attrNameLst>
                                      </p:cBhvr>
                                      <p:to>
                                        <p:strVal val="visible"/>
                                      </p:to>
                                    </p:set>
                                    <p:anim calcmode="lin" valueType="num">
                                      <p:cBhvr>
                                        <p:cTn id="176" dur="1500" fill="hold"/>
                                        <p:tgtEl>
                                          <p:spTgt spid="122"/>
                                        </p:tgtEl>
                                        <p:attrNameLst>
                                          <p:attrName>ppt_w</p:attrName>
                                        </p:attrNameLst>
                                      </p:cBhvr>
                                      <p:tavLst>
                                        <p:tav tm="0">
                                          <p:val>
                                            <p:strVal val="#ppt_w*0.70"/>
                                          </p:val>
                                        </p:tav>
                                        <p:tav tm="100000">
                                          <p:val>
                                            <p:strVal val="#ppt_w"/>
                                          </p:val>
                                        </p:tav>
                                      </p:tavLst>
                                    </p:anim>
                                    <p:anim calcmode="lin" valueType="num">
                                      <p:cBhvr>
                                        <p:cTn id="177" dur="1500" fill="hold"/>
                                        <p:tgtEl>
                                          <p:spTgt spid="122"/>
                                        </p:tgtEl>
                                        <p:attrNameLst>
                                          <p:attrName>ppt_h</p:attrName>
                                        </p:attrNameLst>
                                      </p:cBhvr>
                                      <p:tavLst>
                                        <p:tav tm="0">
                                          <p:val>
                                            <p:strVal val="#ppt_h"/>
                                          </p:val>
                                        </p:tav>
                                        <p:tav tm="100000">
                                          <p:val>
                                            <p:strVal val="#ppt_h"/>
                                          </p:val>
                                        </p:tav>
                                      </p:tavLst>
                                    </p:anim>
                                    <p:animEffect transition="in" filter="fade">
                                      <p:cBhvr>
                                        <p:cTn id="178" dur="1500"/>
                                        <p:tgtEl>
                                          <p:spTgt spid="122"/>
                                        </p:tgtEl>
                                      </p:cBhvr>
                                    </p:animEffect>
                                  </p:childTnLst>
                                </p:cTn>
                              </p:par>
                              <p:par>
                                <p:cTn id="179" presetID="55" presetClass="entr" presetSubtype="0" fill="hold" grpId="0" nodeType="withEffect">
                                  <p:stCondLst>
                                    <p:cond delay="3500"/>
                                  </p:stCondLst>
                                  <p:childTnLst>
                                    <p:set>
                                      <p:cBhvr>
                                        <p:cTn id="180" dur="1" fill="hold">
                                          <p:stCondLst>
                                            <p:cond delay="0"/>
                                          </p:stCondLst>
                                        </p:cTn>
                                        <p:tgtEl>
                                          <p:spTgt spid="123"/>
                                        </p:tgtEl>
                                        <p:attrNameLst>
                                          <p:attrName>style.visibility</p:attrName>
                                        </p:attrNameLst>
                                      </p:cBhvr>
                                      <p:to>
                                        <p:strVal val="visible"/>
                                      </p:to>
                                    </p:set>
                                    <p:anim calcmode="lin" valueType="num">
                                      <p:cBhvr>
                                        <p:cTn id="181" dur="1500" fill="hold"/>
                                        <p:tgtEl>
                                          <p:spTgt spid="123"/>
                                        </p:tgtEl>
                                        <p:attrNameLst>
                                          <p:attrName>ppt_w</p:attrName>
                                        </p:attrNameLst>
                                      </p:cBhvr>
                                      <p:tavLst>
                                        <p:tav tm="0">
                                          <p:val>
                                            <p:strVal val="#ppt_w*0.70"/>
                                          </p:val>
                                        </p:tav>
                                        <p:tav tm="100000">
                                          <p:val>
                                            <p:strVal val="#ppt_w"/>
                                          </p:val>
                                        </p:tav>
                                      </p:tavLst>
                                    </p:anim>
                                    <p:anim calcmode="lin" valueType="num">
                                      <p:cBhvr>
                                        <p:cTn id="182" dur="1500" fill="hold"/>
                                        <p:tgtEl>
                                          <p:spTgt spid="123"/>
                                        </p:tgtEl>
                                        <p:attrNameLst>
                                          <p:attrName>ppt_h</p:attrName>
                                        </p:attrNameLst>
                                      </p:cBhvr>
                                      <p:tavLst>
                                        <p:tav tm="0">
                                          <p:val>
                                            <p:strVal val="#ppt_h"/>
                                          </p:val>
                                        </p:tav>
                                        <p:tav tm="100000">
                                          <p:val>
                                            <p:strVal val="#ppt_h"/>
                                          </p:val>
                                        </p:tav>
                                      </p:tavLst>
                                    </p:anim>
                                    <p:animEffect transition="in" filter="fade">
                                      <p:cBhvr>
                                        <p:cTn id="183" dur="1500"/>
                                        <p:tgtEl>
                                          <p:spTgt spid="123"/>
                                        </p:tgtEl>
                                      </p:cBhvr>
                                    </p:animEffect>
                                  </p:childTnLst>
                                </p:cTn>
                              </p:par>
                              <p:par>
                                <p:cTn id="184" presetID="10" presetClass="entr" presetSubtype="0" fill="hold" grpId="0" nodeType="withEffect">
                                  <p:stCondLst>
                                    <p:cond delay="4000"/>
                                  </p:stCondLst>
                                  <p:childTnLst>
                                    <p:set>
                                      <p:cBhvr>
                                        <p:cTn id="185" dur="1" fill="hold">
                                          <p:stCondLst>
                                            <p:cond delay="0"/>
                                          </p:stCondLst>
                                        </p:cTn>
                                        <p:tgtEl>
                                          <p:spTgt spid="97"/>
                                        </p:tgtEl>
                                        <p:attrNameLst>
                                          <p:attrName>style.visibility</p:attrName>
                                        </p:attrNameLst>
                                      </p:cBhvr>
                                      <p:to>
                                        <p:strVal val="visible"/>
                                      </p:to>
                                    </p:set>
                                    <p:animEffect transition="in" filter="fade">
                                      <p:cBhvr>
                                        <p:cTn id="186" dur="1000"/>
                                        <p:tgtEl>
                                          <p:spTgt spid="97"/>
                                        </p:tgtEl>
                                      </p:cBhvr>
                                    </p:animEffect>
                                  </p:childTnLst>
                                </p:cTn>
                              </p:par>
                              <p:par>
                                <p:cTn id="187" presetID="10" presetClass="entr" presetSubtype="0" fill="hold" grpId="0" nodeType="withEffect">
                                  <p:stCondLst>
                                    <p:cond delay="4000"/>
                                  </p:stCondLst>
                                  <p:childTnLst>
                                    <p:set>
                                      <p:cBhvr>
                                        <p:cTn id="188" dur="1" fill="hold">
                                          <p:stCondLst>
                                            <p:cond delay="0"/>
                                          </p:stCondLst>
                                        </p:cTn>
                                        <p:tgtEl>
                                          <p:spTgt spid="100"/>
                                        </p:tgtEl>
                                        <p:attrNameLst>
                                          <p:attrName>style.visibility</p:attrName>
                                        </p:attrNameLst>
                                      </p:cBhvr>
                                      <p:to>
                                        <p:strVal val="visible"/>
                                      </p:to>
                                    </p:set>
                                    <p:animEffect transition="in" filter="fade">
                                      <p:cBhvr>
                                        <p:cTn id="189" dur="1000"/>
                                        <p:tgtEl>
                                          <p:spTgt spid="100"/>
                                        </p:tgtEl>
                                      </p:cBhvr>
                                    </p:animEffect>
                                  </p:childTnLst>
                                </p:cTn>
                              </p:par>
                              <p:par>
                                <p:cTn id="190" presetID="10" presetClass="entr" presetSubtype="0" fill="hold" grpId="0" nodeType="withEffect">
                                  <p:stCondLst>
                                    <p:cond delay="4000"/>
                                  </p:stCondLst>
                                  <p:childTnLst>
                                    <p:set>
                                      <p:cBhvr>
                                        <p:cTn id="191" dur="1" fill="hold">
                                          <p:stCondLst>
                                            <p:cond delay="0"/>
                                          </p:stCondLst>
                                        </p:cTn>
                                        <p:tgtEl>
                                          <p:spTgt spid="101"/>
                                        </p:tgtEl>
                                        <p:attrNameLst>
                                          <p:attrName>style.visibility</p:attrName>
                                        </p:attrNameLst>
                                      </p:cBhvr>
                                      <p:to>
                                        <p:strVal val="visible"/>
                                      </p:to>
                                    </p:set>
                                    <p:animEffect transition="in" filter="fade">
                                      <p:cBhvr>
                                        <p:cTn id="192" dur="1000"/>
                                        <p:tgtEl>
                                          <p:spTgt spid="101"/>
                                        </p:tgtEl>
                                      </p:cBhvr>
                                    </p:animEffect>
                                  </p:childTnLst>
                                </p:cTn>
                              </p:par>
                              <p:par>
                                <p:cTn id="193" presetID="10" presetClass="entr" presetSubtype="0" fill="hold" grpId="0" nodeType="withEffect">
                                  <p:stCondLst>
                                    <p:cond delay="4000"/>
                                  </p:stCondLst>
                                  <p:childTnLst>
                                    <p:set>
                                      <p:cBhvr>
                                        <p:cTn id="194" dur="1" fill="hold">
                                          <p:stCondLst>
                                            <p:cond delay="0"/>
                                          </p:stCondLst>
                                        </p:cTn>
                                        <p:tgtEl>
                                          <p:spTgt spid="102"/>
                                        </p:tgtEl>
                                        <p:attrNameLst>
                                          <p:attrName>style.visibility</p:attrName>
                                        </p:attrNameLst>
                                      </p:cBhvr>
                                      <p:to>
                                        <p:strVal val="visible"/>
                                      </p:to>
                                    </p:set>
                                    <p:animEffect transition="in" filter="fade">
                                      <p:cBhvr>
                                        <p:cTn id="195" dur="1000"/>
                                        <p:tgtEl>
                                          <p:spTgt spid="102"/>
                                        </p:tgtEl>
                                      </p:cBhvr>
                                    </p:animEffect>
                                  </p:childTnLst>
                                </p:cTn>
                              </p:par>
                              <p:par>
                                <p:cTn id="196" presetID="10" presetClass="entr" presetSubtype="0" fill="hold" grpId="0" nodeType="withEffect">
                                  <p:stCondLst>
                                    <p:cond delay="4000"/>
                                  </p:stCondLst>
                                  <p:childTnLst>
                                    <p:set>
                                      <p:cBhvr>
                                        <p:cTn id="197" dur="1" fill="hold">
                                          <p:stCondLst>
                                            <p:cond delay="0"/>
                                          </p:stCondLst>
                                        </p:cTn>
                                        <p:tgtEl>
                                          <p:spTgt spid="108"/>
                                        </p:tgtEl>
                                        <p:attrNameLst>
                                          <p:attrName>style.visibility</p:attrName>
                                        </p:attrNameLst>
                                      </p:cBhvr>
                                      <p:to>
                                        <p:strVal val="visible"/>
                                      </p:to>
                                    </p:set>
                                    <p:animEffect transition="in" filter="fade">
                                      <p:cBhvr>
                                        <p:cTn id="198" dur="1000"/>
                                        <p:tgtEl>
                                          <p:spTgt spid="108"/>
                                        </p:tgtEl>
                                      </p:cBhvr>
                                    </p:animEffect>
                                  </p:childTnLst>
                                </p:cTn>
                              </p:par>
                              <p:par>
                                <p:cTn id="199" presetID="10" presetClass="entr" presetSubtype="0" fill="hold" grpId="0" nodeType="withEffect">
                                  <p:stCondLst>
                                    <p:cond delay="4000"/>
                                  </p:stCondLst>
                                  <p:childTnLst>
                                    <p:set>
                                      <p:cBhvr>
                                        <p:cTn id="200" dur="1" fill="hold">
                                          <p:stCondLst>
                                            <p:cond delay="0"/>
                                          </p:stCondLst>
                                        </p:cTn>
                                        <p:tgtEl>
                                          <p:spTgt spid="112"/>
                                        </p:tgtEl>
                                        <p:attrNameLst>
                                          <p:attrName>style.visibility</p:attrName>
                                        </p:attrNameLst>
                                      </p:cBhvr>
                                      <p:to>
                                        <p:strVal val="visible"/>
                                      </p:to>
                                    </p:set>
                                    <p:animEffect transition="in" filter="fade">
                                      <p:cBhvr>
                                        <p:cTn id="201" dur="1000"/>
                                        <p:tgtEl>
                                          <p:spTgt spid="112"/>
                                        </p:tgtEl>
                                      </p:cBhvr>
                                    </p:animEffect>
                                  </p:childTnLst>
                                </p:cTn>
                              </p:par>
                              <p:par>
                                <p:cTn id="202" presetID="10" presetClass="entr" presetSubtype="0" fill="hold" grpId="0" nodeType="withEffect">
                                  <p:stCondLst>
                                    <p:cond delay="4000"/>
                                  </p:stCondLst>
                                  <p:childTnLst>
                                    <p:set>
                                      <p:cBhvr>
                                        <p:cTn id="203" dur="1" fill="hold">
                                          <p:stCondLst>
                                            <p:cond delay="0"/>
                                          </p:stCondLst>
                                        </p:cTn>
                                        <p:tgtEl>
                                          <p:spTgt spid="114"/>
                                        </p:tgtEl>
                                        <p:attrNameLst>
                                          <p:attrName>style.visibility</p:attrName>
                                        </p:attrNameLst>
                                      </p:cBhvr>
                                      <p:to>
                                        <p:strVal val="visible"/>
                                      </p:to>
                                    </p:set>
                                    <p:animEffect transition="in" filter="fade">
                                      <p:cBhvr>
                                        <p:cTn id="204" dur="1000"/>
                                        <p:tgtEl>
                                          <p:spTgt spid="114"/>
                                        </p:tgtEl>
                                      </p:cBhvr>
                                    </p:animEffect>
                                  </p:childTnLst>
                                </p:cTn>
                              </p:par>
                              <p:par>
                                <p:cTn id="205" presetID="10" presetClass="entr" presetSubtype="0" fill="hold" nodeType="withEffect">
                                  <p:stCondLst>
                                    <p:cond delay="0"/>
                                  </p:stCondLst>
                                  <p:childTnLst>
                                    <p:set>
                                      <p:cBhvr>
                                        <p:cTn id="206" dur="1" fill="hold">
                                          <p:stCondLst>
                                            <p:cond delay="0"/>
                                          </p:stCondLst>
                                        </p:cTn>
                                        <p:tgtEl>
                                          <p:spTgt spid="134"/>
                                        </p:tgtEl>
                                        <p:attrNameLst>
                                          <p:attrName>style.visibility</p:attrName>
                                        </p:attrNameLst>
                                      </p:cBhvr>
                                      <p:to>
                                        <p:strVal val="visible"/>
                                      </p:to>
                                    </p:set>
                                    <p:animEffect transition="in" filter="fade">
                                      <p:cBhvr>
                                        <p:cTn id="207" dur="1000"/>
                                        <p:tgtEl>
                                          <p:spTgt spid="134"/>
                                        </p:tgtEl>
                                      </p:cBhvr>
                                    </p:animEffect>
                                  </p:childTnLst>
                                </p:cTn>
                              </p:par>
                              <p:par>
                                <p:cTn id="208" presetID="10" presetClass="entr" presetSubtype="0" fill="hold" nodeType="withEffect">
                                  <p:stCondLst>
                                    <p:cond delay="0"/>
                                  </p:stCondLst>
                                  <p:childTnLst>
                                    <p:set>
                                      <p:cBhvr>
                                        <p:cTn id="209" dur="1" fill="hold">
                                          <p:stCondLst>
                                            <p:cond delay="0"/>
                                          </p:stCondLst>
                                        </p:cTn>
                                        <p:tgtEl>
                                          <p:spTgt spid="133"/>
                                        </p:tgtEl>
                                        <p:attrNameLst>
                                          <p:attrName>style.visibility</p:attrName>
                                        </p:attrNameLst>
                                      </p:cBhvr>
                                      <p:to>
                                        <p:strVal val="visible"/>
                                      </p:to>
                                    </p:set>
                                    <p:animEffect transition="in" filter="fade">
                                      <p:cBhvr>
                                        <p:cTn id="210" dur="1000"/>
                                        <p:tgtEl>
                                          <p:spTgt spid="133"/>
                                        </p:tgtEl>
                                      </p:cBhvr>
                                    </p:animEffect>
                                  </p:childTnLst>
                                </p:cTn>
                              </p:par>
                              <p:par>
                                <p:cTn id="211" presetID="10" presetClass="entr" presetSubtype="0" fill="hold" nodeType="withEffect">
                                  <p:stCondLst>
                                    <p:cond delay="0"/>
                                  </p:stCondLst>
                                  <p:childTnLst>
                                    <p:set>
                                      <p:cBhvr>
                                        <p:cTn id="212" dur="1" fill="hold">
                                          <p:stCondLst>
                                            <p:cond delay="0"/>
                                          </p:stCondLst>
                                        </p:cTn>
                                        <p:tgtEl>
                                          <p:spTgt spid="135"/>
                                        </p:tgtEl>
                                        <p:attrNameLst>
                                          <p:attrName>style.visibility</p:attrName>
                                        </p:attrNameLst>
                                      </p:cBhvr>
                                      <p:to>
                                        <p:strVal val="visible"/>
                                      </p:to>
                                    </p:set>
                                    <p:animEffect transition="in" filter="fade">
                                      <p:cBhvr>
                                        <p:cTn id="213" dur="1000"/>
                                        <p:tgtEl>
                                          <p:spTgt spid="135"/>
                                        </p:tgtEl>
                                      </p:cBhvr>
                                    </p:animEffect>
                                  </p:childTnLst>
                                </p:cTn>
                              </p:par>
                              <p:par>
                                <p:cTn id="214" presetID="10" presetClass="entr" presetSubtype="0" fill="hold" nodeType="withEffect">
                                  <p:stCondLst>
                                    <p:cond delay="0"/>
                                  </p:stCondLst>
                                  <p:childTnLst>
                                    <p:set>
                                      <p:cBhvr>
                                        <p:cTn id="215" dur="1" fill="hold">
                                          <p:stCondLst>
                                            <p:cond delay="0"/>
                                          </p:stCondLst>
                                        </p:cTn>
                                        <p:tgtEl>
                                          <p:spTgt spid="132"/>
                                        </p:tgtEl>
                                        <p:attrNameLst>
                                          <p:attrName>style.visibility</p:attrName>
                                        </p:attrNameLst>
                                      </p:cBhvr>
                                      <p:to>
                                        <p:strVal val="visible"/>
                                      </p:to>
                                    </p:set>
                                    <p:animEffect transition="in" filter="fade">
                                      <p:cBhvr>
                                        <p:cTn id="216" dur="1000"/>
                                        <p:tgtEl>
                                          <p:spTgt spid="132"/>
                                        </p:tgtEl>
                                      </p:cBhvr>
                                    </p:animEffect>
                                  </p:childTnLst>
                                </p:cTn>
                              </p:par>
                              <p:par>
                                <p:cTn id="217" presetID="10" presetClass="entr" presetSubtype="0" fill="hold" nodeType="withEffect">
                                  <p:stCondLst>
                                    <p:cond delay="0"/>
                                  </p:stCondLst>
                                  <p:childTnLst>
                                    <p:set>
                                      <p:cBhvr>
                                        <p:cTn id="218" dur="1" fill="hold">
                                          <p:stCondLst>
                                            <p:cond delay="0"/>
                                          </p:stCondLst>
                                        </p:cTn>
                                        <p:tgtEl>
                                          <p:spTgt spid="137"/>
                                        </p:tgtEl>
                                        <p:attrNameLst>
                                          <p:attrName>style.visibility</p:attrName>
                                        </p:attrNameLst>
                                      </p:cBhvr>
                                      <p:to>
                                        <p:strVal val="visible"/>
                                      </p:to>
                                    </p:set>
                                    <p:animEffect transition="in" filter="fade">
                                      <p:cBhvr>
                                        <p:cTn id="219" dur="1000"/>
                                        <p:tgtEl>
                                          <p:spTgt spid="137"/>
                                        </p:tgtEl>
                                      </p:cBhvr>
                                    </p:animEffect>
                                  </p:childTnLst>
                                </p:cTn>
                              </p:par>
                              <p:par>
                                <p:cTn id="220" presetID="0" presetClass="path" presetSubtype="0" decel="50000" fill="hold" nodeType="withEffect">
                                  <p:stCondLst>
                                    <p:cond delay="0"/>
                                  </p:stCondLst>
                                  <p:childTnLst>
                                    <p:animMotion origin="layout" path="M -0.10482 0.19213 L -1.875E-6 -7.40741E-7 " pathEditMode="relative" rAng="0" ptsTypes="AA">
                                      <p:cBhvr>
                                        <p:cTn id="221" dur="5000" fill="hold"/>
                                        <p:tgtEl>
                                          <p:spTgt spid="134"/>
                                        </p:tgtEl>
                                        <p:attrNameLst>
                                          <p:attrName>ppt_x</p:attrName>
                                          <p:attrName>ppt_y</p:attrName>
                                        </p:attrNameLst>
                                      </p:cBhvr>
                                      <p:rCtr x="5326" y="-9838"/>
                                    </p:animMotion>
                                  </p:childTnLst>
                                </p:cTn>
                              </p:par>
                              <p:par>
                                <p:cTn id="222" presetID="0" presetClass="path" presetSubtype="0" decel="50000" fill="hold" nodeType="withEffect">
                                  <p:stCondLst>
                                    <p:cond delay="0"/>
                                  </p:stCondLst>
                                  <p:childTnLst>
                                    <p:animMotion origin="layout" path="M 0.10963 -0.2081 L -2.91667E-6 -3.33333E-6 " pathEditMode="relative" rAng="0" ptsTypes="AA">
                                      <p:cBhvr>
                                        <p:cTn id="223" dur="5000" fill="hold"/>
                                        <p:tgtEl>
                                          <p:spTgt spid="133"/>
                                        </p:tgtEl>
                                        <p:attrNameLst>
                                          <p:attrName>ppt_x</p:attrName>
                                          <p:attrName>ppt_y</p:attrName>
                                        </p:attrNameLst>
                                      </p:cBhvr>
                                      <p:rCtr x="-4375" y="8380"/>
                                    </p:animMotion>
                                  </p:childTnLst>
                                </p:cTn>
                              </p:par>
                              <p:par>
                                <p:cTn id="224" presetID="0" presetClass="path" presetSubtype="0" decel="50000" fill="hold" nodeType="withEffect">
                                  <p:stCondLst>
                                    <p:cond delay="0"/>
                                  </p:stCondLst>
                                  <p:childTnLst>
                                    <p:animMotion origin="layout" path="M -0.06601 0.12106 L -0.01367 0.01944 " pathEditMode="relative" ptsTypes="AA">
                                      <p:cBhvr>
                                        <p:cTn id="225" dur="5000" fill="hold"/>
                                        <p:tgtEl>
                                          <p:spTgt spid="137"/>
                                        </p:tgtEl>
                                        <p:attrNameLst>
                                          <p:attrName>ppt_x</p:attrName>
                                          <p:attrName>ppt_y</p:attrName>
                                        </p:attrNameLst>
                                      </p:cBhvr>
                                    </p:animMotion>
                                  </p:childTnLst>
                                </p:cTn>
                              </p:par>
                              <p:par>
                                <p:cTn id="226" presetID="0" presetClass="path" presetSubtype="0" decel="50000" fill="hold" nodeType="withEffect">
                                  <p:stCondLst>
                                    <p:cond delay="0"/>
                                  </p:stCondLst>
                                  <p:childTnLst>
                                    <p:animMotion origin="layout" path="M 0.08763 -0.1588 L 3.95833E-6 1.48148E-6 " pathEditMode="relative" rAng="0" ptsTypes="AA">
                                      <p:cBhvr>
                                        <p:cTn id="227" dur="5000" fill="hold"/>
                                        <p:tgtEl>
                                          <p:spTgt spid="132"/>
                                        </p:tgtEl>
                                        <p:attrNameLst>
                                          <p:attrName>ppt_x</p:attrName>
                                          <p:attrName>ppt_y</p:attrName>
                                        </p:attrNameLst>
                                      </p:cBhvr>
                                      <p:rCtr x="-4388" y="7940"/>
                                    </p:animMotion>
                                  </p:childTnLst>
                                </p:cTn>
                              </p:par>
                              <p:par>
                                <p:cTn id="228" presetID="0" presetClass="path" presetSubtype="0" decel="50000" fill="hold" nodeType="withEffect">
                                  <p:stCondLst>
                                    <p:cond delay="0"/>
                                  </p:stCondLst>
                                  <p:childTnLst>
                                    <p:animMotion origin="layout" path="M -0.1125 0.19606 L 3.33333E-6 1.11111E-6 " pathEditMode="relative" rAng="0" ptsTypes="AA">
                                      <p:cBhvr>
                                        <p:cTn id="229" dur="5000" fill="hold"/>
                                        <p:tgtEl>
                                          <p:spTgt spid="135"/>
                                        </p:tgtEl>
                                        <p:attrNameLst>
                                          <p:attrName>ppt_x</p:attrName>
                                          <p:attrName>ppt_y</p:attrName>
                                        </p:attrNameLst>
                                      </p:cBhvr>
                                      <p:rCtr x="5625" y="-9815"/>
                                    </p:animMotion>
                                  </p:childTnLst>
                                </p:cTn>
                              </p:par>
                              <p:par>
                                <p:cTn id="230" presetID="23" presetClass="entr" presetSubtype="32" fill="hold" grpId="0" nodeType="withEffect">
                                  <p:stCondLst>
                                    <p:cond delay="0"/>
                                  </p:stCondLst>
                                  <p:childTnLst>
                                    <p:set>
                                      <p:cBhvr>
                                        <p:cTn id="231" dur="1" fill="hold">
                                          <p:stCondLst>
                                            <p:cond delay="0"/>
                                          </p:stCondLst>
                                        </p:cTn>
                                        <p:tgtEl>
                                          <p:spTgt spid="141"/>
                                        </p:tgtEl>
                                        <p:attrNameLst>
                                          <p:attrName>style.visibility</p:attrName>
                                        </p:attrNameLst>
                                      </p:cBhvr>
                                      <p:to>
                                        <p:strVal val="visible"/>
                                      </p:to>
                                    </p:set>
                                    <p:anim calcmode="lin" valueType="num">
                                      <p:cBhvr>
                                        <p:cTn id="232" dur="5000" fill="hold"/>
                                        <p:tgtEl>
                                          <p:spTgt spid="141"/>
                                        </p:tgtEl>
                                        <p:attrNameLst>
                                          <p:attrName>ppt_w</p:attrName>
                                        </p:attrNameLst>
                                      </p:cBhvr>
                                      <p:tavLst>
                                        <p:tav tm="0">
                                          <p:val>
                                            <p:strVal val="4*#ppt_w"/>
                                          </p:val>
                                        </p:tav>
                                        <p:tav tm="100000">
                                          <p:val>
                                            <p:strVal val="#ppt_w"/>
                                          </p:val>
                                        </p:tav>
                                      </p:tavLst>
                                    </p:anim>
                                    <p:anim calcmode="lin" valueType="num">
                                      <p:cBhvr>
                                        <p:cTn id="233" dur="5000" fill="hold"/>
                                        <p:tgtEl>
                                          <p:spTgt spid="141"/>
                                        </p:tgtEl>
                                        <p:attrNameLst>
                                          <p:attrName>ppt_h</p:attrName>
                                        </p:attrNameLst>
                                      </p:cBhvr>
                                      <p:tavLst>
                                        <p:tav tm="0">
                                          <p:val>
                                            <p:strVal val="4*#ppt_h"/>
                                          </p:val>
                                        </p:tav>
                                        <p:tav tm="100000">
                                          <p:val>
                                            <p:strVal val="#ppt_h"/>
                                          </p:val>
                                        </p:tav>
                                      </p:tavLst>
                                    </p:anim>
                                  </p:childTnLst>
                                </p:cTn>
                              </p:par>
                              <p:par>
                                <p:cTn id="234" presetID="10" presetClass="entr" presetSubtype="0" fill="hold" grpId="0" nodeType="withEffect">
                                  <p:stCondLst>
                                    <p:cond delay="4000"/>
                                  </p:stCondLst>
                                  <p:childTnLst>
                                    <p:set>
                                      <p:cBhvr>
                                        <p:cTn id="235" dur="1" fill="hold">
                                          <p:stCondLst>
                                            <p:cond delay="0"/>
                                          </p:stCondLst>
                                        </p:cTn>
                                        <p:tgtEl>
                                          <p:spTgt spid="131"/>
                                        </p:tgtEl>
                                        <p:attrNameLst>
                                          <p:attrName>style.visibility</p:attrName>
                                        </p:attrNameLst>
                                      </p:cBhvr>
                                      <p:to>
                                        <p:strVal val="visible"/>
                                      </p:to>
                                    </p:set>
                                    <p:animEffect transition="in" filter="fade">
                                      <p:cBhvr>
                                        <p:cTn id="236" dur="1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38" grpId="0" animBg="1"/>
      <p:bldP spid="23" grpId="0" animBg="1"/>
      <p:bldP spid="43" grpId="0" animBg="1"/>
      <p:bldP spid="44" grpId="0" animBg="1"/>
      <p:bldP spid="87" grpId="0"/>
      <p:bldP spid="89" grpId="0"/>
      <p:bldP spid="90" grpId="0"/>
      <p:bldP spid="91" grpId="0"/>
      <p:bldP spid="92" grpId="0"/>
      <p:bldP spid="93" grpId="0"/>
      <p:bldP spid="94" grpId="0" animBg="1"/>
      <p:bldP spid="95" grpId="0" animBg="1"/>
      <p:bldP spid="96" grpId="0" animBg="1"/>
      <p:bldP spid="97" grpId="0" animBg="1"/>
      <p:bldP spid="99" grpId="0" animBg="1"/>
      <p:bldP spid="100" grpId="0" animBg="1"/>
      <p:bldP spid="101" grpId="0" animBg="1"/>
      <p:bldP spid="102" grpId="0" animBg="1"/>
      <p:bldP spid="104"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8" grpId="0" animBg="1"/>
      <p:bldP spid="119" grpId="0" animBg="1"/>
      <p:bldP spid="121" grpId="0" animBg="1"/>
      <p:bldP spid="122" grpId="0" animBg="1"/>
      <p:bldP spid="123" grpId="0" animBg="1"/>
      <p:bldP spid="126" grpId="0" animBg="1"/>
      <p:bldP spid="127" grpId="0" animBg="1"/>
      <p:bldP spid="128" grpId="0" animBg="1"/>
      <p:bldP spid="129" grpId="0" animBg="1"/>
      <p:bldP spid="130" grpId="0" animBg="1"/>
      <p:bldP spid="1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AA3CFC22-BF99-E245-80B6-A946ED2E65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48772"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4" name="TextBox 13">
            <a:extLst>
              <a:ext uri="{FF2B5EF4-FFF2-40B4-BE49-F238E27FC236}">
                <a16:creationId xmlns:a16="http://schemas.microsoft.com/office/drawing/2014/main" id="{C43E536B-30A9-AF47-88CD-B0C3BE6C4082}"/>
              </a:ext>
            </a:extLst>
          </p:cNvPr>
          <p:cNvSpPr txBox="1"/>
          <p:nvPr/>
        </p:nvSpPr>
        <p:spPr>
          <a:xfrm>
            <a:off x="744776" y="611752"/>
            <a:ext cx="2866176" cy="576120"/>
          </a:xfrm>
          <a:prstGeom prst="rect">
            <a:avLst/>
          </a:prstGeom>
          <a:no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Related</a:t>
            </a:r>
          </a:p>
        </p:txBody>
      </p:sp>
      <p:sp>
        <p:nvSpPr>
          <p:cNvPr id="15" name="Rounded Rectangle 14">
            <a:hlinkClick r:id="rId3"/>
            <a:extLst>
              <a:ext uri="{FF2B5EF4-FFF2-40B4-BE49-F238E27FC236}">
                <a16:creationId xmlns:a16="http://schemas.microsoft.com/office/drawing/2014/main" id="{F66D41B6-E740-D140-BB0D-F39E37E14AAC}"/>
              </a:ext>
            </a:extLst>
          </p:cNvPr>
          <p:cNvSpPr/>
          <p:nvPr/>
        </p:nvSpPr>
        <p:spPr bwMode="auto">
          <a:xfrm>
            <a:off x="4486592"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Blue Ocean Strategy</a:t>
            </a:r>
          </a:p>
        </p:txBody>
      </p:sp>
      <p:pic>
        <p:nvPicPr>
          <p:cNvPr id="16" name="Picture 15">
            <a:hlinkClick r:id="rId5"/>
            <a:extLst>
              <a:ext uri="{FF2B5EF4-FFF2-40B4-BE49-F238E27FC236}">
                <a16:creationId xmlns:a16="http://schemas.microsoft.com/office/drawing/2014/main" id="{5C4E2841-866B-8541-B6A2-6E14C1BDA09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56810" y="863422"/>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7" name="Rounded Rectangle 16">
            <a:hlinkClick r:id="rId5"/>
            <a:extLst>
              <a:ext uri="{FF2B5EF4-FFF2-40B4-BE49-F238E27FC236}">
                <a16:creationId xmlns:a16="http://schemas.microsoft.com/office/drawing/2014/main" id="{955879B9-FF5D-0048-9554-EBC3EEC4272E}"/>
              </a:ext>
            </a:extLst>
          </p:cNvPr>
          <p:cNvSpPr/>
          <p:nvPr/>
        </p:nvSpPr>
        <p:spPr bwMode="auto">
          <a:xfrm>
            <a:off x="8494630" y="2671595"/>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Brand Positioning Strategy</a:t>
            </a:r>
          </a:p>
        </p:txBody>
      </p:sp>
      <p:pic>
        <p:nvPicPr>
          <p:cNvPr id="18" name="Picture 17">
            <a:hlinkClick r:id="rId7"/>
            <a:extLst>
              <a:ext uri="{FF2B5EF4-FFF2-40B4-BE49-F238E27FC236}">
                <a16:creationId xmlns:a16="http://schemas.microsoft.com/office/drawing/2014/main" id="{8E411872-98A0-784E-8CDB-FC13C254A00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048772"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19" name="Rounded Rectangle 18">
            <a:hlinkClick r:id="rId7"/>
            <a:extLst>
              <a:ext uri="{FF2B5EF4-FFF2-40B4-BE49-F238E27FC236}">
                <a16:creationId xmlns:a16="http://schemas.microsoft.com/office/drawing/2014/main" id="{688AAFB8-C6B3-384F-A061-1D4221085CD3}"/>
              </a:ext>
            </a:extLst>
          </p:cNvPr>
          <p:cNvSpPr/>
          <p:nvPr/>
        </p:nvSpPr>
        <p:spPr bwMode="auto">
          <a:xfrm>
            <a:off x="4486592"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Core Competencies</a:t>
            </a:r>
          </a:p>
        </p:txBody>
      </p:sp>
      <p:pic>
        <p:nvPicPr>
          <p:cNvPr id="20" name="Picture 19">
            <a:hlinkClick r:id="rId9"/>
            <a:extLst>
              <a:ext uri="{FF2B5EF4-FFF2-40B4-BE49-F238E27FC236}">
                <a16:creationId xmlns:a16="http://schemas.microsoft.com/office/drawing/2014/main" id="{8B59CCA0-7F30-5D49-BC06-CAB42990D90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056810" y="3755451"/>
            <a:ext cx="3390414" cy="1907108"/>
          </a:xfrm>
          <a:prstGeom prst="roundRect">
            <a:avLst>
              <a:gd name="adj" fmla="val 8594"/>
            </a:avLst>
          </a:prstGeom>
          <a:solidFill>
            <a:srgbClr val="FFFFFF">
              <a:shade val="85000"/>
            </a:srgbClr>
          </a:solidFill>
          <a:ln>
            <a:noFill/>
          </a:ln>
          <a:effectLst>
            <a:outerShdw blurRad="394295" dir="5280000" sx="99000" sy="99000" algn="bl" rotWithShape="0">
              <a:schemeClr val="accent6">
                <a:alpha val="54000"/>
              </a:schemeClr>
            </a:outerShdw>
            <a:reflection blurRad="12700" endPos="0" dist="5000" dir="5400000" sy="-100000" algn="bl" rotWithShape="0"/>
          </a:effectLst>
        </p:spPr>
      </p:pic>
      <p:sp>
        <p:nvSpPr>
          <p:cNvPr id="21" name="Rounded Rectangle 20">
            <a:hlinkClick r:id="rId9"/>
            <a:extLst>
              <a:ext uri="{FF2B5EF4-FFF2-40B4-BE49-F238E27FC236}">
                <a16:creationId xmlns:a16="http://schemas.microsoft.com/office/drawing/2014/main" id="{4297B13F-5B10-404E-B4D7-56E27BEB5458}"/>
              </a:ext>
            </a:extLst>
          </p:cNvPr>
          <p:cNvSpPr/>
          <p:nvPr/>
        </p:nvSpPr>
        <p:spPr bwMode="auto">
          <a:xfrm>
            <a:off x="8494630" y="5563624"/>
            <a:ext cx="2514773" cy="492883"/>
          </a:xfrm>
          <a:prstGeom prst="roundRect">
            <a:avLst>
              <a:gd name="adj" fmla="val 9962"/>
            </a:avLst>
          </a:prstGeom>
          <a:solidFill>
            <a:schemeClr val="accent6">
              <a:lumMod val="50000"/>
            </a:schemeClr>
          </a:solidFill>
          <a:ln w="9525">
            <a:noFill/>
            <a:round/>
            <a:headEnd/>
            <a:tailEnd/>
          </a:ln>
        </p:spPr>
        <p:txBody>
          <a:bodyPr vert="horz" wrap="square" lIns="121719" tIns="60860" rIns="121719" bIns="60860" numCol="1" rtlCol="0" anchor="ctr" anchorCtr="0" compatLnSpc="1">
            <a:prstTxWarp prst="textNoShape">
              <a:avLst/>
            </a:prstTxWarp>
          </a:bodyPr>
          <a:lstStyle/>
          <a:p>
            <a:pPr marL="0" marR="0" lvl="0" indent="0" algn="ctr" defTabSz="91284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Helvetica Neue"/>
                <a:cs typeface="Helvetica Neue"/>
                <a:sym typeface="Century Gothic"/>
              </a:rPr>
              <a:t>Go-to-Market Strategy</a:t>
            </a:r>
          </a:p>
        </p:txBody>
      </p:sp>
      <p:sp>
        <p:nvSpPr>
          <p:cNvPr id="22" name="TextBox 21">
            <a:extLst>
              <a:ext uri="{FF2B5EF4-FFF2-40B4-BE49-F238E27FC236}">
                <a16:creationId xmlns:a16="http://schemas.microsoft.com/office/drawing/2014/main" id="{CD32708B-4137-464E-B42A-197E5544EDD6}"/>
              </a:ext>
            </a:extLst>
          </p:cNvPr>
          <p:cNvSpPr txBox="1"/>
          <p:nvPr/>
        </p:nvSpPr>
        <p:spPr>
          <a:xfrm>
            <a:off x="744776" y="1356917"/>
            <a:ext cx="2514773" cy="2273186"/>
          </a:xfrm>
          <a:prstGeom prst="rect">
            <a:avLst/>
          </a:prstGeom>
          <a:solidFill>
            <a:schemeClr val="bg1"/>
          </a:solidFill>
        </p:spPr>
        <p:txBody>
          <a:bodyPr wrap="square" rtlCol="0">
            <a:spAutoFit/>
          </a:bodyPr>
          <a:lstStyle/>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The following resources are related to this framework and can save you hours of work.</a:t>
            </a:r>
          </a:p>
          <a:p>
            <a:pPr marL="0" marR="0" lvl="0" indent="0" algn="l" defTabSz="912847"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endParaRPr>
          </a:p>
          <a:p>
            <a:pPr marL="0" marR="0" lvl="0" indent="0" algn="l" defTabSz="91284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pitchFamily="34" charset="0"/>
                <a:ea typeface="Helvetica Neue"/>
                <a:cs typeface="Helvetica Neue"/>
                <a:sym typeface="Century Gothic"/>
              </a:rPr>
              <a:t>If you’re a free or paid member, log into You Exec first for a better download experience.</a:t>
            </a:r>
          </a:p>
        </p:txBody>
      </p:sp>
    </p:spTree>
    <p:extLst>
      <p:ext uri="{BB962C8B-B14F-4D97-AF65-F5344CB8AC3E}">
        <p14:creationId xmlns:p14="http://schemas.microsoft.com/office/powerpoint/2010/main" val="16488877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a:extLst>
              <a:ext uri="{FF2B5EF4-FFF2-40B4-BE49-F238E27FC236}">
                <a16:creationId xmlns:a16="http://schemas.microsoft.com/office/drawing/2014/main" id="{EC0FF1A2-9D6F-D82E-8DAE-CCD2229EA4E9}"/>
              </a:ext>
            </a:extLst>
          </p:cNvPr>
          <p:cNvGrpSpPr/>
          <p:nvPr/>
        </p:nvGrpSpPr>
        <p:grpSpPr>
          <a:xfrm>
            <a:off x="-232427" y="-159662"/>
            <a:ext cx="12541349" cy="7187256"/>
            <a:chOff x="-232427" y="-159662"/>
            <a:chExt cx="12541349" cy="7187256"/>
          </a:xfrm>
        </p:grpSpPr>
        <p:sp>
          <p:nvSpPr>
            <p:cNvPr id="141" name="Rectangle 140">
              <a:extLst>
                <a:ext uri="{FF2B5EF4-FFF2-40B4-BE49-F238E27FC236}">
                  <a16:creationId xmlns:a16="http://schemas.microsoft.com/office/drawing/2014/main" id="{EA186F86-EED3-3302-BF95-C32708003A5E}"/>
                </a:ext>
              </a:extLst>
            </p:cNvPr>
            <p:cNvSpPr/>
            <p:nvPr/>
          </p:nvSpPr>
          <p:spPr>
            <a:xfrm>
              <a:off x="0" y="0"/>
              <a:ext cx="12192000" cy="6858000"/>
            </a:xfrm>
            <a:prstGeom prst="rect">
              <a:avLst/>
            </a:prstGeom>
            <a:gradFill>
              <a:gsLst>
                <a:gs pos="0">
                  <a:schemeClr val="bg1"/>
                </a:gs>
                <a:gs pos="98000">
                  <a:schemeClr val="tx2">
                    <a:lumMod val="20000"/>
                    <a:lumOff val="80000"/>
                    <a:alpha val="2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a:extLst>
                <a:ext uri="{FF2B5EF4-FFF2-40B4-BE49-F238E27FC236}">
                  <a16:creationId xmlns:a16="http://schemas.microsoft.com/office/drawing/2014/main" id="{BEC7A6CA-B64D-30D8-9556-9E85C5467D3F}"/>
                </a:ext>
              </a:extLst>
            </p:cNvPr>
            <p:cNvCxnSpPr>
              <a:cxnSpLocks/>
            </p:cNvCxnSpPr>
            <p:nvPr/>
          </p:nvCxnSpPr>
          <p:spPr>
            <a:xfrm flipV="1">
              <a:off x="-232427" y="3241645"/>
              <a:ext cx="1936808" cy="1936808"/>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ACF027A-BBD7-167F-B877-8A6DC739C39E}"/>
                </a:ext>
              </a:extLst>
            </p:cNvPr>
            <p:cNvCxnSpPr>
              <a:cxnSpLocks/>
            </p:cNvCxnSpPr>
            <p:nvPr/>
          </p:nvCxnSpPr>
          <p:spPr>
            <a:xfrm flipV="1">
              <a:off x="950599" y="-159662"/>
              <a:ext cx="1088394" cy="1088394"/>
            </a:xfrm>
            <a:prstGeom prst="line">
              <a:avLst/>
            </a:prstGeom>
            <a:ln w="317500" cap="rnd">
              <a:solidFill>
                <a:schemeClr val="tx2">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2507067-2F1D-849F-099C-E4FBD61D540F}"/>
                </a:ext>
              </a:extLst>
            </p:cNvPr>
            <p:cNvCxnSpPr/>
            <p:nvPr/>
          </p:nvCxnSpPr>
          <p:spPr>
            <a:xfrm flipV="1">
              <a:off x="10366897" y="3952789"/>
              <a:ext cx="1936808" cy="1936808"/>
            </a:xfrm>
            <a:prstGeom prst="line">
              <a:avLst/>
            </a:prstGeom>
            <a:ln w="317500" cap="rnd">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E44A90-9DD0-5406-1AF8-F6B2F394577A}"/>
                </a:ext>
              </a:extLst>
            </p:cNvPr>
            <p:cNvCxnSpPr>
              <a:cxnSpLocks/>
            </p:cNvCxnSpPr>
            <p:nvPr/>
          </p:nvCxnSpPr>
          <p:spPr>
            <a:xfrm flipV="1">
              <a:off x="5126309" y="5251425"/>
              <a:ext cx="1776169" cy="1776169"/>
            </a:xfrm>
            <a:prstGeom prst="line">
              <a:avLst/>
            </a:prstGeom>
            <a:ln w="317500" cap="rnd">
              <a:solidFill>
                <a:schemeClr val="tx2">
                  <a:lumMod val="20000"/>
                  <a:lumOff val="80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D7DED51-FDFC-87B9-E198-4E28729B4FAA}"/>
                </a:ext>
              </a:extLst>
            </p:cNvPr>
            <p:cNvCxnSpPr>
              <a:cxnSpLocks/>
            </p:cNvCxnSpPr>
            <p:nvPr/>
          </p:nvCxnSpPr>
          <p:spPr>
            <a:xfrm flipV="1">
              <a:off x="11340518" y="186869"/>
              <a:ext cx="968404" cy="968404"/>
            </a:xfrm>
            <a:prstGeom prst="line">
              <a:avLst/>
            </a:prstGeom>
            <a:ln w="317500" cap="rnd">
              <a:solidFill>
                <a:schemeClr val="bg1">
                  <a:alpha val="55000"/>
                </a:schemeClr>
              </a:solidFill>
            </a:ln>
          </p:spPr>
          <p:style>
            <a:lnRef idx="1">
              <a:schemeClr val="accent1"/>
            </a:lnRef>
            <a:fillRef idx="0">
              <a:schemeClr val="accent1"/>
            </a:fillRef>
            <a:effectRef idx="0">
              <a:schemeClr val="accent1"/>
            </a:effectRef>
            <a:fontRef idx="minor">
              <a:schemeClr val="tx1"/>
            </a:fontRef>
          </p:style>
        </p:cxnSp>
      </p:grpSp>
      <p:sp>
        <p:nvSpPr>
          <p:cNvPr id="147" name="Oval 146">
            <a:extLst>
              <a:ext uri="{FF2B5EF4-FFF2-40B4-BE49-F238E27FC236}">
                <a16:creationId xmlns:a16="http://schemas.microsoft.com/office/drawing/2014/main" id="{415E1C38-9658-E4AD-6B2E-810532F50967}"/>
              </a:ext>
            </a:extLst>
          </p:cNvPr>
          <p:cNvSpPr/>
          <p:nvPr/>
        </p:nvSpPr>
        <p:spPr>
          <a:xfrm>
            <a:off x="4633577" y="-1252955"/>
            <a:ext cx="2924847" cy="2924847"/>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1F2D5013-5A81-BDE2-6042-5574B7B14B65}"/>
              </a:ext>
            </a:extLst>
          </p:cNvPr>
          <p:cNvSpPr>
            <a:spLocks noGrp="1"/>
          </p:cNvSpPr>
          <p:nvPr>
            <p:ph type="title"/>
          </p:nvPr>
        </p:nvSpPr>
        <p:spPr/>
        <p:txBody>
          <a:bodyPr anchor="ctr"/>
          <a:lstStyle/>
          <a:p>
            <a:pPr algn="ctr"/>
            <a:r>
              <a:rPr lang="en-US" dirty="0">
                <a:latin typeface="Montserrat ExtraBold" panose="020B0604020202020204" pitchFamily="2" charset="0"/>
              </a:rPr>
              <a:t>The</a:t>
            </a:r>
            <a:r>
              <a:rPr lang="en-US" dirty="0">
                <a:solidFill>
                  <a:schemeClr val="accent1"/>
                </a:solidFill>
                <a:latin typeface="Montserrat ExtraBold" panose="020B0604020202020204" pitchFamily="2" charset="0"/>
              </a:rPr>
              <a:t> Value Proposition </a:t>
            </a:r>
            <a:r>
              <a:rPr lang="en-US" dirty="0">
                <a:latin typeface="Montserrat ExtraBold" panose="020B0604020202020204" pitchFamily="2" charset="0"/>
              </a:rPr>
              <a:t>Canvas</a:t>
            </a:r>
          </a:p>
        </p:txBody>
      </p:sp>
      <p:sp>
        <p:nvSpPr>
          <p:cNvPr id="41" name="Content Placeholder 16">
            <a:extLst>
              <a:ext uri="{FF2B5EF4-FFF2-40B4-BE49-F238E27FC236}">
                <a16:creationId xmlns:a16="http://schemas.microsoft.com/office/drawing/2014/main" id="{B4867115-C8C2-7377-4128-11A0688C1825}"/>
              </a:ext>
            </a:extLst>
          </p:cNvPr>
          <p:cNvSpPr txBox="1">
            <a:spLocks/>
          </p:cNvSpPr>
          <p:nvPr/>
        </p:nvSpPr>
        <p:spPr>
          <a:xfrm>
            <a:off x="6685846" y="1616148"/>
            <a:ext cx="4543098"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solidFill>
              </a:rPr>
              <a:t>Customer Segment: </a:t>
            </a:r>
            <a:r>
              <a:rPr lang="en-US" sz="1600" dirty="0"/>
              <a:t>Income &gt; 100k</a:t>
            </a:r>
          </a:p>
        </p:txBody>
      </p:sp>
      <p:sp>
        <p:nvSpPr>
          <p:cNvPr id="23" name="Rectangle: Rounded Corners 22">
            <a:extLst>
              <a:ext uri="{FF2B5EF4-FFF2-40B4-BE49-F238E27FC236}">
                <a16:creationId xmlns:a16="http://schemas.microsoft.com/office/drawing/2014/main" id="{D93FBD9B-158C-B6F8-DFE4-DFAAD8CDC764}"/>
              </a:ext>
            </a:extLst>
          </p:cNvPr>
          <p:cNvSpPr/>
          <p:nvPr/>
        </p:nvSpPr>
        <p:spPr>
          <a:xfrm>
            <a:off x="1155195" y="2095500"/>
            <a:ext cx="4255867" cy="4229100"/>
          </a:xfrm>
          <a:prstGeom prst="roundRect">
            <a:avLst>
              <a:gd name="adj" fmla="val 5908"/>
            </a:avLst>
          </a:prstGeom>
          <a:solidFill>
            <a:schemeClr val="accent1">
              <a:lumMod val="20000"/>
              <a:lumOff val="80000"/>
            </a:schemeClr>
          </a:solidFill>
          <a:ln>
            <a:noFill/>
          </a:ln>
          <a:effectLst>
            <a:outerShdw blurRad="317500" dist="177800" dir="2700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F4C1262-3288-F03F-0170-61418EFD637C}"/>
              </a:ext>
            </a:extLst>
          </p:cNvPr>
          <p:cNvSpPr/>
          <p:nvPr/>
        </p:nvSpPr>
        <p:spPr>
          <a:xfrm>
            <a:off x="6838118" y="2095500"/>
            <a:ext cx="4255867" cy="4229100"/>
          </a:xfrm>
          <a:prstGeom prst="ellipse">
            <a:avLst/>
          </a:prstGeom>
          <a:solidFill>
            <a:schemeClr val="accent1">
              <a:lumMod val="20000"/>
              <a:lumOff val="80000"/>
            </a:schemeClr>
          </a:solidFill>
          <a:ln>
            <a:noFill/>
          </a:ln>
          <a:effectLst>
            <a:outerShdw blurRad="317500" dist="177800" dir="2700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16">
            <a:extLst>
              <a:ext uri="{FF2B5EF4-FFF2-40B4-BE49-F238E27FC236}">
                <a16:creationId xmlns:a16="http://schemas.microsoft.com/office/drawing/2014/main" id="{C2E3D8F3-82EA-3131-BC64-6D75167B2656}"/>
              </a:ext>
            </a:extLst>
          </p:cNvPr>
          <p:cNvSpPr txBox="1">
            <a:spLocks/>
          </p:cNvSpPr>
          <p:nvPr/>
        </p:nvSpPr>
        <p:spPr>
          <a:xfrm>
            <a:off x="1560790" y="1616148"/>
            <a:ext cx="3492171"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chemeClr val="accent1"/>
                </a:solidFill>
              </a:rPr>
              <a:t>Business:</a:t>
            </a:r>
            <a:r>
              <a:rPr lang="en-US" sz="1600" b="1" dirty="0"/>
              <a:t> </a:t>
            </a:r>
            <a:r>
              <a:rPr lang="en-US" sz="1600" dirty="0"/>
              <a:t>Vehicle Model X</a:t>
            </a:r>
          </a:p>
        </p:txBody>
      </p:sp>
      <p:cxnSp>
        <p:nvCxnSpPr>
          <p:cNvPr id="68" name="Straight Connector 67">
            <a:extLst>
              <a:ext uri="{FF2B5EF4-FFF2-40B4-BE49-F238E27FC236}">
                <a16:creationId xmlns:a16="http://schemas.microsoft.com/office/drawing/2014/main" id="{A57980CB-4E16-C4A7-6896-D33AA2EFA897}"/>
              </a:ext>
            </a:extLst>
          </p:cNvPr>
          <p:cNvCxnSpPr>
            <a:cxnSpLocks/>
          </p:cNvCxnSpPr>
          <p:nvPr/>
        </p:nvCxnSpPr>
        <p:spPr>
          <a:xfrm>
            <a:off x="1340023" y="2276052"/>
            <a:ext cx="1935534" cy="1933997"/>
          </a:xfrm>
          <a:prstGeom prst="line">
            <a:avLst/>
          </a:prstGeom>
          <a:ln w="63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4699589-CD96-76C9-D9CF-95F73AF1480D}"/>
              </a:ext>
            </a:extLst>
          </p:cNvPr>
          <p:cNvCxnSpPr>
            <a:cxnSpLocks/>
          </p:cNvCxnSpPr>
          <p:nvPr/>
        </p:nvCxnSpPr>
        <p:spPr>
          <a:xfrm flipV="1">
            <a:off x="1365423" y="4210049"/>
            <a:ext cx="1910134" cy="1903414"/>
          </a:xfrm>
          <a:prstGeom prst="line">
            <a:avLst/>
          </a:prstGeom>
          <a:ln w="63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D54343B-F423-5782-11E3-41A1050D5AB8}"/>
              </a:ext>
            </a:extLst>
          </p:cNvPr>
          <p:cNvCxnSpPr>
            <a:cxnSpLocks/>
          </p:cNvCxnSpPr>
          <p:nvPr/>
        </p:nvCxnSpPr>
        <p:spPr>
          <a:xfrm flipH="1">
            <a:off x="3275557" y="4210049"/>
            <a:ext cx="2820443" cy="0"/>
          </a:xfrm>
          <a:prstGeom prst="line">
            <a:avLst/>
          </a:prstGeom>
          <a:ln w="6350" cap="rnd">
            <a:solidFill>
              <a:schemeClr val="accent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245FA48-7E04-D1C6-CAF7-2EE49BC59E8B}"/>
              </a:ext>
            </a:extLst>
          </p:cNvPr>
          <p:cNvCxnSpPr>
            <a:cxnSpLocks/>
          </p:cNvCxnSpPr>
          <p:nvPr/>
        </p:nvCxnSpPr>
        <p:spPr>
          <a:xfrm>
            <a:off x="6096000" y="4210049"/>
            <a:ext cx="2923992" cy="0"/>
          </a:xfrm>
          <a:prstGeom prst="line">
            <a:avLst/>
          </a:prstGeom>
          <a:ln w="6350" cap="rnd">
            <a:solidFill>
              <a:schemeClr val="accent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EDC486E-68E7-3F97-B8E4-5E195FA077E8}"/>
              </a:ext>
            </a:extLst>
          </p:cNvPr>
          <p:cNvCxnSpPr>
            <a:cxnSpLocks/>
          </p:cNvCxnSpPr>
          <p:nvPr/>
        </p:nvCxnSpPr>
        <p:spPr>
          <a:xfrm flipV="1">
            <a:off x="9019992" y="2743201"/>
            <a:ext cx="1175728" cy="1466848"/>
          </a:xfrm>
          <a:prstGeom prst="line">
            <a:avLst/>
          </a:prstGeom>
          <a:ln w="63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1C0F58C-0E81-C81E-8C15-F9BB2EF37FD6}"/>
              </a:ext>
            </a:extLst>
          </p:cNvPr>
          <p:cNvCxnSpPr>
            <a:cxnSpLocks/>
          </p:cNvCxnSpPr>
          <p:nvPr/>
        </p:nvCxnSpPr>
        <p:spPr>
          <a:xfrm>
            <a:off x="9019992" y="4210049"/>
            <a:ext cx="1175728" cy="1442616"/>
          </a:xfrm>
          <a:prstGeom prst="line">
            <a:avLst/>
          </a:prstGeom>
          <a:ln w="63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7" name="Content Placeholder 16">
            <a:extLst>
              <a:ext uri="{FF2B5EF4-FFF2-40B4-BE49-F238E27FC236}">
                <a16:creationId xmlns:a16="http://schemas.microsoft.com/office/drawing/2014/main" id="{22C65B07-4422-B6D7-C018-9510FF459D61}"/>
              </a:ext>
            </a:extLst>
          </p:cNvPr>
          <p:cNvSpPr txBox="1">
            <a:spLocks/>
          </p:cNvSpPr>
          <p:nvPr/>
        </p:nvSpPr>
        <p:spPr>
          <a:xfrm>
            <a:off x="1400173" y="3183608"/>
            <a:ext cx="859949"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Products &amp; Services</a:t>
            </a:r>
            <a:endParaRPr lang="en-US" sz="1200" dirty="0"/>
          </a:p>
        </p:txBody>
      </p:sp>
      <p:sp>
        <p:nvSpPr>
          <p:cNvPr id="89" name="Content Placeholder 16">
            <a:extLst>
              <a:ext uri="{FF2B5EF4-FFF2-40B4-BE49-F238E27FC236}">
                <a16:creationId xmlns:a16="http://schemas.microsoft.com/office/drawing/2014/main" id="{60225E33-7A5B-58A1-A87E-78FBB26B06F9}"/>
              </a:ext>
            </a:extLst>
          </p:cNvPr>
          <p:cNvSpPr txBox="1">
            <a:spLocks/>
          </p:cNvSpPr>
          <p:nvPr/>
        </p:nvSpPr>
        <p:spPr>
          <a:xfrm>
            <a:off x="9904789" y="3183608"/>
            <a:ext cx="1029804"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Customer Jobs</a:t>
            </a:r>
            <a:endParaRPr lang="en-US" sz="1200" dirty="0"/>
          </a:p>
        </p:txBody>
      </p:sp>
      <p:sp>
        <p:nvSpPr>
          <p:cNvPr id="90" name="Content Placeholder 16">
            <a:extLst>
              <a:ext uri="{FF2B5EF4-FFF2-40B4-BE49-F238E27FC236}">
                <a16:creationId xmlns:a16="http://schemas.microsoft.com/office/drawing/2014/main" id="{F7201E87-7E08-0134-3DEB-26383CC866E5}"/>
              </a:ext>
            </a:extLst>
          </p:cNvPr>
          <p:cNvSpPr txBox="1">
            <a:spLocks/>
          </p:cNvSpPr>
          <p:nvPr/>
        </p:nvSpPr>
        <p:spPr>
          <a:xfrm>
            <a:off x="1967948" y="2194270"/>
            <a:ext cx="3219574"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Gain Creators</a:t>
            </a:r>
            <a:endParaRPr lang="en-US" sz="1200" dirty="0"/>
          </a:p>
        </p:txBody>
      </p:sp>
      <p:sp>
        <p:nvSpPr>
          <p:cNvPr id="91" name="Content Placeholder 16">
            <a:extLst>
              <a:ext uri="{FF2B5EF4-FFF2-40B4-BE49-F238E27FC236}">
                <a16:creationId xmlns:a16="http://schemas.microsoft.com/office/drawing/2014/main" id="{35AE72A3-13A7-5690-0070-EDDADB01F74B}"/>
              </a:ext>
            </a:extLst>
          </p:cNvPr>
          <p:cNvSpPr txBox="1">
            <a:spLocks/>
          </p:cNvSpPr>
          <p:nvPr/>
        </p:nvSpPr>
        <p:spPr>
          <a:xfrm>
            <a:off x="1967948" y="5879300"/>
            <a:ext cx="3219574"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Pain Relievers</a:t>
            </a:r>
            <a:endParaRPr lang="en-US" sz="1200" dirty="0"/>
          </a:p>
        </p:txBody>
      </p:sp>
      <p:sp>
        <p:nvSpPr>
          <p:cNvPr id="92" name="Content Placeholder 16">
            <a:extLst>
              <a:ext uri="{FF2B5EF4-FFF2-40B4-BE49-F238E27FC236}">
                <a16:creationId xmlns:a16="http://schemas.microsoft.com/office/drawing/2014/main" id="{BDEDFD28-E559-00B6-8F42-987492578ED0}"/>
              </a:ext>
            </a:extLst>
          </p:cNvPr>
          <p:cNvSpPr txBox="1">
            <a:spLocks/>
          </p:cNvSpPr>
          <p:nvPr/>
        </p:nvSpPr>
        <p:spPr>
          <a:xfrm>
            <a:off x="8201655" y="2194270"/>
            <a:ext cx="1528792"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Gains</a:t>
            </a:r>
            <a:endParaRPr lang="en-US" sz="1200" dirty="0"/>
          </a:p>
        </p:txBody>
      </p:sp>
      <p:sp>
        <p:nvSpPr>
          <p:cNvPr id="93" name="Content Placeholder 16">
            <a:extLst>
              <a:ext uri="{FF2B5EF4-FFF2-40B4-BE49-F238E27FC236}">
                <a16:creationId xmlns:a16="http://schemas.microsoft.com/office/drawing/2014/main" id="{EE139077-4162-BD89-4AB3-3BF8875D1A84}"/>
              </a:ext>
            </a:extLst>
          </p:cNvPr>
          <p:cNvSpPr txBox="1">
            <a:spLocks/>
          </p:cNvSpPr>
          <p:nvPr/>
        </p:nvSpPr>
        <p:spPr>
          <a:xfrm>
            <a:off x="8201655" y="5879300"/>
            <a:ext cx="1528792" cy="346529"/>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b="1" dirty="0"/>
              <a:t>Pains</a:t>
            </a:r>
            <a:endParaRPr lang="en-US" sz="1200" dirty="0"/>
          </a:p>
        </p:txBody>
      </p:sp>
      <p:sp>
        <p:nvSpPr>
          <p:cNvPr id="95" name="Rectangle: Rounded Corners 94">
            <a:extLst>
              <a:ext uri="{FF2B5EF4-FFF2-40B4-BE49-F238E27FC236}">
                <a16:creationId xmlns:a16="http://schemas.microsoft.com/office/drawing/2014/main" id="{5BD92750-6D59-B9B9-9B33-34E14BA6382F}"/>
              </a:ext>
            </a:extLst>
          </p:cNvPr>
          <p:cNvSpPr/>
          <p:nvPr/>
        </p:nvSpPr>
        <p:spPr>
          <a:xfrm>
            <a:off x="2271830" y="2645279"/>
            <a:ext cx="2187754"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0-100 km/h | 4.4s – 6.2s</a:t>
            </a:r>
          </a:p>
        </p:txBody>
      </p:sp>
      <p:sp>
        <p:nvSpPr>
          <p:cNvPr id="96" name="Rectangle: Rounded Corners 95">
            <a:extLst>
              <a:ext uri="{FF2B5EF4-FFF2-40B4-BE49-F238E27FC236}">
                <a16:creationId xmlns:a16="http://schemas.microsoft.com/office/drawing/2014/main" id="{5842B656-E981-0039-EDCB-E9C704618F83}"/>
              </a:ext>
            </a:extLst>
          </p:cNvPr>
          <p:cNvSpPr/>
          <p:nvPr/>
        </p:nvSpPr>
        <p:spPr>
          <a:xfrm>
            <a:off x="3014910" y="2950162"/>
            <a:ext cx="2172612"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Focus on design &amp; style</a:t>
            </a:r>
          </a:p>
        </p:txBody>
      </p:sp>
      <p:sp>
        <p:nvSpPr>
          <p:cNvPr id="97" name="Rectangle: Rounded Corners 96">
            <a:extLst>
              <a:ext uri="{FF2B5EF4-FFF2-40B4-BE49-F238E27FC236}">
                <a16:creationId xmlns:a16="http://schemas.microsoft.com/office/drawing/2014/main" id="{9A72B1BE-1B58-1828-178D-8CEB717BF9B1}"/>
              </a:ext>
            </a:extLst>
          </p:cNvPr>
          <p:cNvSpPr/>
          <p:nvPr/>
        </p:nvSpPr>
        <p:spPr>
          <a:xfrm>
            <a:off x="4520157" y="2645279"/>
            <a:ext cx="667365"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98" name="Rectangle: Rounded Corners 97">
            <a:extLst>
              <a:ext uri="{FF2B5EF4-FFF2-40B4-BE49-F238E27FC236}">
                <a16:creationId xmlns:a16="http://schemas.microsoft.com/office/drawing/2014/main" id="{40B1C74D-26B8-4539-E001-2E843B9E3AE3}"/>
              </a:ext>
            </a:extLst>
          </p:cNvPr>
          <p:cNvSpPr/>
          <p:nvPr/>
        </p:nvSpPr>
        <p:spPr>
          <a:xfrm>
            <a:off x="2544037" y="2950162"/>
            <a:ext cx="416743"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99" name="Rectangle: Rounded Corners 98">
            <a:extLst>
              <a:ext uri="{FF2B5EF4-FFF2-40B4-BE49-F238E27FC236}">
                <a16:creationId xmlns:a16="http://schemas.microsoft.com/office/drawing/2014/main" id="{38CF1B3E-FDFA-D94A-F957-1FDB8D542656}"/>
              </a:ext>
            </a:extLst>
          </p:cNvPr>
          <p:cNvSpPr/>
          <p:nvPr/>
        </p:nvSpPr>
        <p:spPr>
          <a:xfrm>
            <a:off x="2866482" y="3263638"/>
            <a:ext cx="1513760"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Big touchscreen</a:t>
            </a:r>
          </a:p>
        </p:txBody>
      </p:sp>
      <p:sp>
        <p:nvSpPr>
          <p:cNvPr id="100" name="Rectangle: Rounded Corners 99">
            <a:extLst>
              <a:ext uri="{FF2B5EF4-FFF2-40B4-BE49-F238E27FC236}">
                <a16:creationId xmlns:a16="http://schemas.microsoft.com/office/drawing/2014/main" id="{4D49A3E3-F621-776E-30DD-2A8295550E26}"/>
              </a:ext>
            </a:extLst>
          </p:cNvPr>
          <p:cNvSpPr/>
          <p:nvPr/>
        </p:nvSpPr>
        <p:spPr>
          <a:xfrm>
            <a:off x="4797966" y="3576825"/>
            <a:ext cx="389556"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104" name="Rectangle: Rounded Corners 103">
            <a:extLst>
              <a:ext uri="{FF2B5EF4-FFF2-40B4-BE49-F238E27FC236}">
                <a16:creationId xmlns:a16="http://schemas.microsoft.com/office/drawing/2014/main" id="{B1732A3B-6C28-5499-2221-A34AC47A0E1F}"/>
              </a:ext>
            </a:extLst>
          </p:cNvPr>
          <p:cNvSpPr/>
          <p:nvPr/>
        </p:nvSpPr>
        <p:spPr>
          <a:xfrm>
            <a:off x="3161946" y="3576825"/>
            <a:ext cx="1560971"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350-400 km reach</a:t>
            </a:r>
          </a:p>
        </p:txBody>
      </p:sp>
      <p:sp>
        <p:nvSpPr>
          <p:cNvPr id="106" name="Rectangle: Rounded Corners 105">
            <a:extLst>
              <a:ext uri="{FF2B5EF4-FFF2-40B4-BE49-F238E27FC236}">
                <a16:creationId xmlns:a16="http://schemas.microsoft.com/office/drawing/2014/main" id="{1FE1A7D9-4809-9F41-6F73-E9DCC9FDF4AF}"/>
              </a:ext>
            </a:extLst>
          </p:cNvPr>
          <p:cNvSpPr/>
          <p:nvPr/>
        </p:nvSpPr>
        <p:spPr>
          <a:xfrm>
            <a:off x="3679522" y="4606053"/>
            <a:ext cx="1062885"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5+2 seats</a:t>
            </a:r>
          </a:p>
        </p:txBody>
      </p:sp>
      <p:sp>
        <p:nvSpPr>
          <p:cNvPr id="107" name="Rectangle: Rounded Corners 106">
            <a:extLst>
              <a:ext uri="{FF2B5EF4-FFF2-40B4-BE49-F238E27FC236}">
                <a16:creationId xmlns:a16="http://schemas.microsoft.com/office/drawing/2014/main" id="{FACF529A-D66A-4447-1C8D-D07764EF8797}"/>
              </a:ext>
            </a:extLst>
          </p:cNvPr>
          <p:cNvSpPr/>
          <p:nvPr/>
        </p:nvSpPr>
        <p:spPr>
          <a:xfrm>
            <a:off x="2866482" y="4922128"/>
            <a:ext cx="2321040"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Highest safety rating</a:t>
            </a:r>
          </a:p>
        </p:txBody>
      </p:sp>
      <p:sp>
        <p:nvSpPr>
          <p:cNvPr id="108" name="Rectangle: Rounded Corners 107">
            <a:extLst>
              <a:ext uri="{FF2B5EF4-FFF2-40B4-BE49-F238E27FC236}">
                <a16:creationId xmlns:a16="http://schemas.microsoft.com/office/drawing/2014/main" id="{E935041D-BBDB-AABE-E77A-DEE318C2FD16}"/>
              </a:ext>
            </a:extLst>
          </p:cNvPr>
          <p:cNvSpPr/>
          <p:nvPr/>
        </p:nvSpPr>
        <p:spPr>
          <a:xfrm>
            <a:off x="4816884" y="4606053"/>
            <a:ext cx="370638"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109" name="Rectangle: Rounded Corners 108">
            <a:extLst>
              <a:ext uri="{FF2B5EF4-FFF2-40B4-BE49-F238E27FC236}">
                <a16:creationId xmlns:a16="http://schemas.microsoft.com/office/drawing/2014/main" id="{E482F324-3869-231E-15F3-ADF3F4E079AA}"/>
              </a:ext>
            </a:extLst>
          </p:cNvPr>
          <p:cNvSpPr/>
          <p:nvPr/>
        </p:nvSpPr>
        <p:spPr>
          <a:xfrm>
            <a:off x="2544038" y="5239806"/>
            <a:ext cx="2049780"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Half full in half on hour</a:t>
            </a:r>
          </a:p>
        </p:txBody>
      </p:sp>
      <p:sp>
        <p:nvSpPr>
          <p:cNvPr id="113" name="Rectangle: Rounded Corners 112">
            <a:extLst>
              <a:ext uri="{FF2B5EF4-FFF2-40B4-BE49-F238E27FC236}">
                <a16:creationId xmlns:a16="http://schemas.microsoft.com/office/drawing/2014/main" id="{0F77DB08-CC73-29A8-3C71-FA86FE68F1C7}"/>
              </a:ext>
            </a:extLst>
          </p:cNvPr>
          <p:cNvSpPr/>
          <p:nvPr/>
        </p:nvSpPr>
        <p:spPr>
          <a:xfrm>
            <a:off x="7713612" y="2645279"/>
            <a:ext cx="796418"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Reach</a:t>
            </a:r>
          </a:p>
        </p:txBody>
      </p:sp>
      <p:sp>
        <p:nvSpPr>
          <p:cNvPr id="115" name="Rectangle: Rounded Corners 114">
            <a:extLst>
              <a:ext uri="{FF2B5EF4-FFF2-40B4-BE49-F238E27FC236}">
                <a16:creationId xmlns:a16="http://schemas.microsoft.com/office/drawing/2014/main" id="{5211174B-59B1-3696-96C7-DA5A837D820A}"/>
              </a:ext>
            </a:extLst>
          </p:cNvPr>
          <p:cNvSpPr/>
          <p:nvPr/>
        </p:nvSpPr>
        <p:spPr>
          <a:xfrm>
            <a:off x="7505010" y="2950162"/>
            <a:ext cx="584217"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schemeClr val="tx2"/>
              </a:solidFill>
              <a:latin typeface="Montserrat" panose="00000500000000000000" pitchFamily="50" charset="0"/>
            </a:endParaRPr>
          </a:p>
        </p:txBody>
      </p:sp>
      <p:sp>
        <p:nvSpPr>
          <p:cNvPr id="116" name="Rectangle: Rounded Corners 115">
            <a:extLst>
              <a:ext uri="{FF2B5EF4-FFF2-40B4-BE49-F238E27FC236}">
                <a16:creationId xmlns:a16="http://schemas.microsoft.com/office/drawing/2014/main" id="{D9E2BB13-60E9-71D8-2727-E01C3711F365}"/>
              </a:ext>
            </a:extLst>
          </p:cNvPr>
          <p:cNvSpPr/>
          <p:nvPr/>
        </p:nvSpPr>
        <p:spPr>
          <a:xfrm>
            <a:off x="7247547" y="3263638"/>
            <a:ext cx="1292358"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Charging time</a:t>
            </a:r>
          </a:p>
        </p:txBody>
      </p:sp>
      <p:sp>
        <p:nvSpPr>
          <p:cNvPr id="117" name="Rectangle: Rounded Corners 116">
            <a:extLst>
              <a:ext uri="{FF2B5EF4-FFF2-40B4-BE49-F238E27FC236}">
                <a16:creationId xmlns:a16="http://schemas.microsoft.com/office/drawing/2014/main" id="{ACBFB2C9-60B5-9872-C1D2-D57A768D3D77}"/>
              </a:ext>
            </a:extLst>
          </p:cNvPr>
          <p:cNvSpPr/>
          <p:nvPr/>
        </p:nvSpPr>
        <p:spPr>
          <a:xfrm>
            <a:off x="9003325" y="2950162"/>
            <a:ext cx="652020"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Status</a:t>
            </a:r>
          </a:p>
        </p:txBody>
      </p:sp>
      <p:sp>
        <p:nvSpPr>
          <p:cNvPr id="118" name="Rectangle: Rounded Corners 117">
            <a:extLst>
              <a:ext uri="{FF2B5EF4-FFF2-40B4-BE49-F238E27FC236}">
                <a16:creationId xmlns:a16="http://schemas.microsoft.com/office/drawing/2014/main" id="{636F6741-14E6-50C0-667E-AC53D57AA562}"/>
              </a:ext>
            </a:extLst>
          </p:cNvPr>
          <p:cNvSpPr/>
          <p:nvPr/>
        </p:nvSpPr>
        <p:spPr>
          <a:xfrm>
            <a:off x="9438063" y="4272774"/>
            <a:ext cx="1349945"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Personal transport</a:t>
            </a:r>
          </a:p>
        </p:txBody>
      </p:sp>
      <p:sp>
        <p:nvSpPr>
          <p:cNvPr id="119" name="Rectangle: Rounded Corners 118">
            <a:extLst>
              <a:ext uri="{FF2B5EF4-FFF2-40B4-BE49-F238E27FC236}">
                <a16:creationId xmlns:a16="http://schemas.microsoft.com/office/drawing/2014/main" id="{4D210D2C-E4D9-4E30-AD23-FE7000A62FBA}"/>
              </a:ext>
            </a:extLst>
          </p:cNvPr>
          <p:cNvSpPr/>
          <p:nvPr/>
        </p:nvSpPr>
        <p:spPr>
          <a:xfrm>
            <a:off x="7161026" y="4606053"/>
            <a:ext cx="1016785"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Accident</a:t>
            </a:r>
          </a:p>
        </p:txBody>
      </p:sp>
      <p:sp>
        <p:nvSpPr>
          <p:cNvPr id="121" name="Rectangle: Rounded Corners 120">
            <a:extLst>
              <a:ext uri="{FF2B5EF4-FFF2-40B4-BE49-F238E27FC236}">
                <a16:creationId xmlns:a16="http://schemas.microsoft.com/office/drawing/2014/main" id="{3089E5D9-57E4-2650-1D30-19D03302FA4C}"/>
              </a:ext>
            </a:extLst>
          </p:cNvPr>
          <p:cNvSpPr/>
          <p:nvPr/>
        </p:nvSpPr>
        <p:spPr>
          <a:xfrm>
            <a:off x="7287315" y="4922128"/>
            <a:ext cx="1166276"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Empty battery</a:t>
            </a:r>
          </a:p>
        </p:txBody>
      </p:sp>
      <p:sp>
        <p:nvSpPr>
          <p:cNvPr id="122" name="Rectangle: Rounded Corners 121">
            <a:extLst>
              <a:ext uri="{FF2B5EF4-FFF2-40B4-BE49-F238E27FC236}">
                <a16:creationId xmlns:a16="http://schemas.microsoft.com/office/drawing/2014/main" id="{598FD5B7-647C-E0C4-7B6D-5CC5F7F38878}"/>
              </a:ext>
            </a:extLst>
          </p:cNvPr>
          <p:cNvSpPr/>
          <p:nvPr/>
        </p:nvSpPr>
        <p:spPr>
          <a:xfrm>
            <a:off x="8096764" y="5239806"/>
            <a:ext cx="1731934"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A lot of recharging</a:t>
            </a:r>
          </a:p>
        </p:txBody>
      </p:sp>
      <p:sp>
        <p:nvSpPr>
          <p:cNvPr id="123" name="Rectangle: Rounded Corners 122">
            <a:extLst>
              <a:ext uri="{FF2B5EF4-FFF2-40B4-BE49-F238E27FC236}">
                <a16:creationId xmlns:a16="http://schemas.microsoft.com/office/drawing/2014/main" id="{A427E4A8-CC19-034C-C346-52D1BD525FAB}"/>
              </a:ext>
            </a:extLst>
          </p:cNvPr>
          <p:cNvSpPr/>
          <p:nvPr/>
        </p:nvSpPr>
        <p:spPr>
          <a:xfrm>
            <a:off x="7977606" y="5554638"/>
            <a:ext cx="1418418"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Being laughed at</a:t>
            </a:r>
          </a:p>
        </p:txBody>
      </p:sp>
      <p:sp>
        <p:nvSpPr>
          <p:cNvPr id="127" name="Rectangle: Rounded Corners 126">
            <a:extLst>
              <a:ext uri="{FF2B5EF4-FFF2-40B4-BE49-F238E27FC236}">
                <a16:creationId xmlns:a16="http://schemas.microsoft.com/office/drawing/2014/main" id="{2111789A-4238-4D53-34C0-5E880A89467F}"/>
              </a:ext>
            </a:extLst>
          </p:cNvPr>
          <p:cNvSpPr/>
          <p:nvPr/>
        </p:nvSpPr>
        <p:spPr>
          <a:xfrm>
            <a:off x="9507977" y="3961594"/>
            <a:ext cx="1128805" cy="23046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Look successful</a:t>
            </a:r>
          </a:p>
        </p:txBody>
      </p:sp>
      <p:sp>
        <p:nvSpPr>
          <p:cNvPr id="128" name="Rectangle: Rounded Corners 127">
            <a:extLst>
              <a:ext uri="{FF2B5EF4-FFF2-40B4-BE49-F238E27FC236}">
                <a16:creationId xmlns:a16="http://schemas.microsoft.com/office/drawing/2014/main" id="{1CAA970C-A401-E524-0BCB-3344CF6C9A72}"/>
              </a:ext>
            </a:extLst>
          </p:cNvPr>
          <p:cNvSpPr/>
          <p:nvPr/>
        </p:nvSpPr>
        <p:spPr>
          <a:xfrm>
            <a:off x="9823894" y="3654936"/>
            <a:ext cx="1002683"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Drive to work</a:t>
            </a:r>
          </a:p>
        </p:txBody>
      </p:sp>
      <p:sp>
        <p:nvSpPr>
          <p:cNvPr id="129" name="Rectangle: Rounded Corners 128">
            <a:extLst>
              <a:ext uri="{FF2B5EF4-FFF2-40B4-BE49-F238E27FC236}">
                <a16:creationId xmlns:a16="http://schemas.microsoft.com/office/drawing/2014/main" id="{4109D1D6-B798-B598-7488-3E3604306A2B}"/>
              </a:ext>
            </a:extLst>
          </p:cNvPr>
          <p:cNvSpPr/>
          <p:nvPr/>
        </p:nvSpPr>
        <p:spPr>
          <a:xfrm>
            <a:off x="9870035" y="4578738"/>
            <a:ext cx="956542" cy="552050"/>
          </a:xfrm>
          <a:prstGeom prst="roundRect">
            <a:avLst>
              <a:gd name="adj" fmla="val 15907"/>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Occasional long-distance trip</a:t>
            </a:r>
          </a:p>
        </p:txBody>
      </p:sp>
      <p:sp>
        <p:nvSpPr>
          <p:cNvPr id="72" name="Rectangle: Rounded Corners 71">
            <a:extLst>
              <a:ext uri="{FF2B5EF4-FFF2-40B4-BE49-F238E27FC236}">
                <a16:creationId xmlns:a16="http://schemas.microsoft.com/office/drawing/2014/main" id="{2C0CC015-9CAA-BA37-ADCD-E9F8563A3ED3}"/>
              </a:ext>
            </a:extLst>
          </p:cNvPr>
          <p:cNvSpPr/>
          <p:nvPr/>
        </p:nvSpPr>
        <p:spPr>
          <a:xfrm>
            <a:off x="4426451" y="3263638"/>
            <a:ext cx="761072"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73" name="Rectangle: Rounded Corners 72">
            <a:extLst>
              <a:ext uri="{FF2B5EF4-FFF2-40B4-BE49-F238E27FC236}">
                <a16:creationId xmlns:a16="http://schemas.microsoft.com/office/drawing/2014/main" id="{1A4361E8-E57A-FB40-4B42-A083EEAB2837}"/>
              </a:ext>
            </a:extLst>
          </p:cNvPr>
          <p:cNvSpPr/>
          <p:nvPr/>
        </p:nvSpPr>
        <p:spPr>
          <a:xfrm>
            <a:off x="4668295" y="5239806"/>
            <a:ext cx="519227"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74" name="Rectangle: Rounded Corners 73">
            <a:extLst>
              <a:ext uri="{FF2B5EF4-FFF2-40B4-BE49-F238E27FC236}">
                <a16:creationId xmlns:a16="http://schemas.microsoft.com/office/drawing/2014/main" id="{97839165-9730-9F49-D7D3-BB96C2337D6D}"/>
              </a:ext>
            </a:extLst>
          </p:cNvPr>
          <p:cNvSpPr/>
          <p:nvPr/>
        </p:nvSpPr>
        <p:spPr>
          <a:xfrm>
            <a:off x="8565018" y="2645279"/>
            <a:ext cx="796418"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Safety</a:t>
            </a:r>
          </a:p>
        </p:txBody>
      </p:sp>
      <p:sp>
        <p:nvSpPr>
          <p:cNvPr id="76" name="Rectangle: Rounded Corners 75">
            <a:extLst>
              <a:ext uri="{FF2B5EF4-FFF2-40B4-BE49-F238E27FC236}">
                <a16:creationId xmlns:a16="http://schemas.microsoft.com/office/drawing/2014/main" id="{2088F400-B59D-886B-B64A-2A963C678EDE}"/>
              </a:ext>
            </a:extLst>
          </p:cNvPr>
          <p:cNvSpPr/>
          <p:nvPr/>
        </p:nvSpPr>
        <p:spPr>
          <a:xfrm>
            <a:off x="9422917" y="2645279"/>
            <a:ext cx="521166"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schemeClr val="tx2"/>
              </a:solidFill>
              <a:latin typeface="Montserrat" panose="00000500000000000000" pitchFamily="50" charset="0"/>
            </a:endParaRPr>
          </a:p>
        </p:txBody>
      </p:sp>
      <p:sp>
        <p:nvSpPr>
          <p:cNvPr id="77" name="Rectangle: Rounded Corners 76">
            <a:extLst>
              <a:ext uri="{FF2B5EF4-FFF2-40B4-BE49-F238E27FC236}">
                <a16:creationId xmlns:a16="http://schemas.microsoft.com/office/drawing/2014/main" id="{F2F49330-2223-0252-44ED-64D61AF6B3F8}"/>
              </a:ext>
            </a:extLst>
          </p:cNvPr>
          <p:cNvSpPr/>
          <p:nvPr/>
        </p:nvSpPr>
        <p:spPr>
          <a:xfrm>
            <a:off x="8148311" y="2950162"/>
            <a:ext cx="796418"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Brand</a:t>
            </a:r>
          </a:p>
        </p:txBody>
      </p:sp>
      <p:sp>
        <p:nvSpPr>
          <p:cNvPr id="78" name="Rectangle: Rounded Corners 77">
            <a:extLst>
              <a:ext uri="{FF2B5EF4-FFF2-40B4-BE49-F238E27FC236}">
                <a16:creationId xmlns:a16="http://schemas.microsoft.com/office/drawing/2014/main" id="{DF74DC09-FA37-4A56-B851-679D1F84D3C6}"/>
              </a:ext>
            </a:extLst>
          </p:cNvPr>
          <p:cNvSpPr/>
          <p:nvPr/>
        </p:nvSpPr>
        <p:spPr>
          <a:xfrm>
            <a:off x="8601753" y="3263638"/>
            <a:ext cx="839179"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Speed</a:t>
            </a:r>
          </a:p>
        </p:txBody>
      </p:sp>
      <p:sp>
        <p:nvSpPr>
          <p:cNvPr id="80" name="Rectangle: Rounded Corners 79">
            <a:extLst>
              <a:ext uri="{FF2B5EF4-FFF2-40B4-BE49-F238E27FC236}">
                <a16:creationId xmlns:a16="http://schemas.microsoft.com/office/drawing/2014/main" id="{586563AD-C524-F21C-D208-3B4F0D590E92}"/>
              </a:ext>
            </a:extLst>
          </p:cNvPr>
          <p:cNvSpPr/>
          <p:nvPr/>
        </p:nvSpPr>
        <p:spPr>
          <a:xfrm>
            <a:off x="7989535" y="3576825"/>
            <a:ext cx="902771"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Design</a:t>
            </a:r>
          </a:p>
        </p:txBody>
      </p:sp>
      <p:sp>
        <p:nvSpPr>
          <p:cNvPr id="84" name="Rectangle: Rounded Corners 83">
            <a:extLst>
              <a:ext uri="{FF2B5EF4-FFF2-40B4-BE49-F238E27FC236}">
                <a16:creationId xmlns:a16="http://schemas.microsoft.com/office/drawing/2014/main" id="{36D3B87B-AD45-EC47-4219-BA35CED13E26}"/>
              </a:ext>
            </a:extLst>
          </p:cNvPr>
          <p:cNvSpPr/>
          <p:nvPr/>
        </p:nvSpPr>
        <p:spPr>
          <a:xfrm>
            <a:off x="7348274" y="3576825"/>
            <a:ext cx="584217"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000" b="1" dirty="0">
              <a:solidFill>
                <a:schemeClr val="tx2"/>
              </a:solidFill>
              <a:latin typeface="Montserrat" panose="00000500000000000000" pitchFamily="50" charset="0"/>
            </a:endParaRPr>
          </a:p>
        </p:txBody>
      </p:sp>
      <p:sp>
        <p:nvSpPr>
          <p:cNvPr id="85" name="Rectangle: Rounded Corners 84">
            <a:extLst>
              <a:ext uri="{FF2B5EF4-FFF2-40B4-BE49-F238E27FC236}">
                <a16:creationId xmlns:a16="http://schemas.microsoft.com/office/drawing/2014/main" id="{8711B1C1-3D45-265F-2F89-FF1EC13956B2}"/>
              </a:ext>
            </a:extLst>
          </p:cNvPr>
          <p:cNvSpPr/>
          <p:nvPr/>
        </p:nvSpPr>
        <p:spPr>
          <a:xfrm>
            <a:off x="8518807" y="4922128"/>
            <a:ext cx="865792"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tx1"/>
                </a:solidFill>
                <a:effectLst/>
                <a:uLnTx/>
                <a:uFillTx/>
                <a:latin typeface="Montserrat" panose="00000500000000000000" pitchFamily="50" charset="0"/>
                <a:ea typeface="+mn-ea"/>
                <a:cs typeface="+mn-cs"/>
              </a:rPr>
              <a:t>Scratches</a:t>
            </a:r>
          </a:p>
        </p:txBody>
      </p:sp>
      <p:sp>
        <p:nvSpPr>
          <p:cNvPr id="88" name="Rectangle: Rounded Corners 87">
            <a:extLst>
              <a:ext uri="{FF2B5EF4-FFF2-40B4-BE49-F238E27FC236}">
                <a16:creationId xmlns:a16="http://schemas.microsoft.com/office/drawing/2014/main" id="{05713A83-523A-F098-0D8C-D473FB0AC435}"/>
              </a:ext>
            </a:extLst>
          </p:cNvPr>
          <p:cNvSpPr/>
          <p:nvPr/>
        </p:nvSpPr>
        <p:spPr>
          <a:xfrm>
            <a:off x="7513665" y="5239806"/>
            <a:ext cx="519227"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94" name="Rectangle: Rounded Corners 93">
            <a:extLst>
              <a:ext uri="{FF2B5EF4-FFF2-40B4-BE49-F238E27FC236}">
                <a16:creationId xmlns:a16="http://schemas.microsoft.com/office/drawing/2014/main" id="{74D72649-1A24-69FF-721A-FC383F78EB02}"/>
              </a:ext>
            </a:extLst>
          </p:cNvPr>
          <p:cNvSpPr/>
          <p:nvPr/>
        </p:nvSpPr>
        <p:spPr>
          <a:xfrm>
            <a:off x="1557516" y="4076507"/>
            <a:ext cx="984312"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Model S</a:t>
            </a:r>
          </a:p>
        </p:txBody>
      </p:sp>
      <p:sp>
        <p:nvSpPr>
          <p:cNvPr id="101" name="Rectangle: Rounded Corners 100">
            <a:extLst>
              <a:ext uri="{FF2B5EF4-FFF2-40B4-BE49-F238E27FC236}">
                <a16:creationId xmlns:a16="http://schemas.microsoft.com/office/drawing/2014/main" id="{6DBD4E03-01BC-6A5C-0E2A-2FCC0A476F7D}"/>
              </a:ext>
            </a:extLst>
          </p:cNvPr>
          <p:cNvSpPr/>
          <p:nvPr/>
        </p:nvSpPr>
        <p:spPr>
          <a:xfrm>
            <a:off x="1448903" y="3654936"/>
            <a:ext cx="1092925" cy="346529"/>
          </a:xfrm>
          <a:prstGeom prst="roundRect">
            <a:avLst>
              <a:gd name="adj" fmla="val 27629"/>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1"/>
                </a:solidFill>
                <a:latin typeface="Montserrat" panose="00000500000000000000" pitchFamily="50" charset="0"/>
              </a:rPr>
              <a:t>8 years battery warranty</a:t>
            </a:r>
          </a:p>
        </p:txBody>
      </p:sp>
      <p:sp>
        <p:nvSpPr>
          <p:cNvPr id="71" name="Rectangle: Rounded Corners 70">
            <a:extLst>
              <a:ext uri="{FF2B5EF4-FFF2-40B4-BE49-F238E27FC236}">
                <a16:creationId xmlns:a16="http://schemas.microsoft.com/office/drawing/2014/main" id="{3AA8B220-C078-5CAF-3159-30A867D354B8}"/>
              </a:ext>
            </a:extLst>
          </p:cNvPr>
          <p:cNvSpPr/>
          <p:nvPr/>
        </p:nvSpPr>
        <p:spPr>
          <a:xfrm>
            <a:off x="1448903" y="4385164"/>
            <a:ext cx="995915" cy="230131"/>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latin typeface="Montserrat" panose="00000500000000000000" pitchFamily="50" charset="0"/>
              </a:rPr>
              <a:t>60-85 kw/h</a:t>
            </a:r>
          </a:p>
        </p:txBody>
      </p:sp>
      <p:sp>
        <p:nvSpPr>
          <p:cNvPr id="105" name="Rectangle: Rounded Corners 104">
            <a:extLst>
              <a:ext uri="{FF2B5EF4-FFF2-40B4-BE49-F238E27FC236}">
                <a16:creationId xmlns:a16="http://schemas.microsoft.com/office/drawing/2014/main" id="{BC74FFB7-9FB4-62F2-D9CD-8CF82EED536A}"/>
              </a:ext>
            </a:extLst>
          </p:cNvPr>
          <p:cNvSpPr/>
          <p:nvPr/>
        </p:nvSpPr>
        <p:spPr>
          <a:xfrm>
            <a:off x="1546337" y="4699270"/>
            <a:ext cx="665443"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900" b="1" dirty="0">
              <a:solidFill>
                <a:schemeClr val="tx2"/>
              </a:solidFill>
              <a:latin typeface="Montserrat" panose="00000500000000000000" pitchFamily="50" charset="0"/>
            </a:endParaRPr>
          </a:p>
        </p:txBody>
      </p:sp>
      <p:grpSp>
        <p:nvGrpSpPr>
          <p:cNvPr id="102" name="Group 101">
            <a:extLst>
              <a:ext uri="{FF2B5EF4-FFF2-40B4-BE49-F238E27FC236}">
                <a16:creationId xmlns:a16="http://schemas.microsoft.com/office/drawing/2014/main" id="{5944F774-8085-2B50-C7D7-0105B06BE609}"/>
              </a:ext>
            </a:extLst>
          </p:cNvPr>
          <p:cNvGrpSpPr/>
          <p:nvPr/>
        </p:nvGrpSpPr>
        <p:grpSpPr>
          <a:xfrm>
            <a:off x="2808186" y="4080990"/>
            <a:ext cx="215697" cy="248594"/>
            <a:chOff x="5976937" y="3290896"/>
            <a:chExt cx="237267" cy="273453"/>
          </a:xfrm>
        </p:grpSpPr>
        <p:sp>
          <p:nvSpPr>
            <p:cNvPr id="110" name="Freeform: Shape 109">
              <a:extLst>
                <a:ext uri="{FF2B5EF4-FFF2-40B4-BE49-F238E27FC236}">
                  <a16:creationId xmlns:a16="http://schemas.microsoft.com/office/drawing/2014/main" id="{0E787E67-ABA5-2A40-B372-1D7DB9E5ECF5}"/>
                </a:ext>
              </a:extLst>
            </p:cNvPr>
            <p:cNvSpPr/>
            <p:nvPr/>
          </p:nvSpPr>
          <p:spPr>
            <a:xfrm>
              <a:off x="5996177" y="3451955"/>
              <a:ext cx="198786" cy="112394"/>
            </a:xfrm>
            <a:custGeom>
              <a:avLst/>
              <a:gdLst>
                <a:gd name="connsiteX0" fmla="*/ 0 w 198786"/>
                <a:gd name="connsiteY0" fmla="*/ 0 h 112394"/>
                <a:gd name="connsiteX1" fmla="*/ 0 w 198786"/>
                <a:gd name="connsiteY1" fmla="*/ 112395 h 112394"/>
                <a:gd name="connsiteX2" fmla="*/ 198787 w 198786"/>
                <a:gd name="connsiteY2" fmla="*/ 112395 h 112394"/>
                <a:gd name="connsiteX3" fmla="*/ 198787 w 198786"/>
                <a:gd name="connsiteY3" fmla="*/ 0 h 112394"/>
              </a:gdLst>
              <a:ahLst/>
              <a:cxnLst>
                <a:cxn ang="0">
                  <a:pos x="connsiteX0" y="connsiteY0"/>
                </a:cxn>
                <a:cxn ang="0">
                  <a:pos x="connsiteX1" y="connsiteY1"/>
                </a:cxn>
                <a:cxn ang="0">
                  <a:pos x="connsiteX2" y="connsiteY2"/>
                </a:cxn>
                <a:cxn ang="0">
                  <a:pos x="connsiteX3" y="connsiteY3"/>
                </a:cxn>
              </a:cxnLst>
              <a:rect l="l" t="t" r="r" b="b"/>
              <a:pathLst>
                <a:path w="198786" h="112394">
                  <a:moveTo>
                    <a:pt x="0" y="0"/>
                  </a:moveTo>
                  <a:lnTo>
                    <a:pt x="0" y="112395"/>
                  </a:lnTo>
                  <a:lnTo>
                    <a:pt x="198787" y="112395"/>
                  </a:lnTo>
                  <a:lnTo>
                    <a:pt x="198787" y="0"/>
                  </a:lnTo>
                </a:path>
              </a:pathLst>
            </a:custGeom>
            <a:noFill/>
            <a:ln w="12700" cap="rnd">
              <a:solidFill>
                <a:schemeClr val="accent1"/>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19F2A115-86C4-0CE5-DDCF-8EA135C61322}"/>
                </a:ext>
              </a:extLst>
            </p:cNvPr>
            <p:cNvSpPr/>
            <p:nvPr/>
          </p:nvSpPr>
          <p:spPr>
            <a:xfrm>
              <a:off x="5976937" y="3373659"/>
              <a:ext cx="237267" cy="58483"/>
            </a:xfrm>
            <a:custGeom>
              <a:avLst/>
              <a:gdLst>
                <a:gd name="connsiteX0" fmla="*/ 142399 w 237267"/>
                <a:gd name="connsiteY0" fmla="*/ 58484 h 58483"/>
                <a:gd name="connsiteX1" fmla="*/ 237268 w 237267"/>
                <a:gd name="connsiteY1" fmla="*/ 58484 h 58483"/>
                <a:gd name="connsiteX2" fmla="*/ 237268 w 237267"/>
                <a:gd name="connsiteY2" fmla="*/ 0 h 58483"/>
                <a:gd name="connsiteX3" fmla="*/ 0 w 237267"/>
                <a:gd name="connsiteY3" fmla="*/ 0 h 58483"/>
                <a:gd name="connsiteX4" fmla="*/ 0 w 237267"/>
                <a:gd name="connsiteY4" fmla="*/ 58484 h 58483"/>
                <a:gd name="connsiteX5" fmla="*/ 95441 w 237267"/>
                <a:gd name="connsiteY5" fmla="*/ 5848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67" h="58483">
                  <a:moveTo>
                    <a:pt x="142399" y="58484"/>
                  </a:moveTo>
                  <a:lnTo>
                    <a:pt x="237268" y="58484"/>
                  </a:lnTo>
                  <a:lnTo>
                    <a:pt x="237268" y="0"/>
                  </a:lnTo>
                  <a:lnTo>
                    <a:pt x="0" y="0"/>
                  </a:lnTo>
                  <a:lnTo>
                    <a:pt x="0" y="58484"/>
                  </a:lnTo>
                  <a:lnTo>
                    <a:pt x="95441" y="58484"/>
                  </a:lnTo>
                </a:path>
              </a:pathLst>
            </a:custGeom>
            <a:noFill/>
            <a:ln w="12700" cap="rnd">
              <a:solidFill>
                <a:schemeClr val="accent1"/>
              </a:solid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ACFF78B-D749-7BE0-9FC3-E6E9034B48A7}"/>
                </a:ext>
              </a:extLst>
            </p:cNvPr>
            <p:cNvSpPr/>
            <p:nvPr/>
          </p:nvSpPr>
          <p:spPr>
            <a:xfrm>
              <a:off x="6020997" y="3290896"/>
              <a:ext cx="74431" cy="82763"/>
            </a:xfrm>
            <a:custGeom>
              <a:avLst/>
              <a:gdLst>
                <a:gd name="connsiteX0" fmla="*/ 74431 w 74431"/>
                <a:gd name="connsiteY0" fmla="*/ 82763 h 82763"/>
                <a:gd name="connsiteX1" fmla="*/ 10804 w 74431"/>
                <a:gd name="connsiteY1" fmla="*/ 6182 h 82763"/>
                <a:gd name="connsiteX2" fmla="*/ 74431 w 74431"/>
                <a:gd name="connsiteY2" fmla="*/ 82763 h 82763"/>
              </a:gdLst>
              <a:ahLst/>
              <a:cxnLst>
                <a:cxn ang="0">
                  <a:pos x="connsiteX0" y="connsiteY0"/>
                </a:cxn>
                <a:cxn ang="0">
                  <a:pos x="connsiteX1" y="connsiteY1"/>
                </a:cxn>
                <a:cxn ang="0">
                  <a:pos x="connsiteX2" y="connsiteY2"/>
                </a:cxn>
              </a:cxnLst>
              <a:rect l="l" t="t" r="r" b="b"/>
              <a:pathLst>
                <a:path w="74431" h="82763">
                  <a:moveTo>
                    <a:pt x="74431" y="82763"/>
                  </a:moveTo>
                  <a:cubicBezTo>
                    <a:pt x="74431" y="82763"/>
                    <a:pt x="-33868" y="41234"/>
                    <a:pt x="10804" y="6182"/>
                  </a:cubicBezTo>
                  <a:cubicBezTo>
                    <a:pt x="52809" y="-26774"/>
                    <a:pt x="74431" y="82763"/>
                    <a:pt x="74431" y="82763"/>
                  </a:cubicBezTo>
                  <a:close/>
                </a:path>
              </a:pathLst>
            </a:custGeom>
            <a:noFill/>
            <a:ln w="12700" cap="rnd">
              <a:solidFill>
                <a:schemeClr val="accent1"/>
              </a:solid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4CBD92EF-EEFC-088B-8DB6-80682E4F7468}"/>
                </a:ext>
              </a:extLst>
            </p:cNvPr>
            <p:cNvSpPr/>
            <p:nvPr/>
          </p:nvSpPr>
          <p:spPr>
            <a:xfrm>
              <a:off x="6095428" y="3301982"/>
              <a:ext cx="62922" cy="71772"/>
            </a:xfrm>
            <a:custGeom>
              <a:avLst/>
              <a:gdLst>
                <a:gd name="connsiteX0" fmla="*/ 0 w 62922"/>
                <a:gd name="connsiteY0" fmla="*/ 71677 h 71772"/>
                <a:gd name="connsiteX1" fmla="*/ 54483 w 62922"/>
                <a:gd name="connsiteY1" fmla="*/ 4811 h 71772"/>
                <a:gd name="connsiteX2" fmla="*/ 95 w 62922"/>
                <a:gd name="connsiteY2" fmla="*/ 71772 h 71772"/>
              </a:gdLst>
              <a:ahLst/>
              <a:cxnLst>
                <a:cxn ang="0">
                  <a:pos x="connsiteX0" y="connsiteY0"/>
                </a:cxn>
                <a:cxn ang="0">
                  <a:pos x="connsiteX1" y="connsiteY1"/>
                </a:cxn>
                <a:cxn ang="0">
                  <a:pos x="connsiteX2" y="connsiteY2"/>
                </a:cxn>
              </a:cxnLst>
              <a:rect l="l" t="t" r="r" b="b"/>
              <a:pathLst>
                <a:path w="62922" h="71772">
                  <a:moveTo>
                    <a:pt x="0" y="71677"/>
                  </a:moveTo>
                  <a:cubicBezTo>
                    <a:pt x="0" y="71677"/>
                    <a:pt x="16288" y="-21954"/>
                    <a:pt x="54483" y="4811"/>
                  </a:cubicBezTo>
                  <a:cubicBezTo>
                    <a:pt x="90392" y="29957"/>
                    <a:pt x="95" y="71772"/>
                    <a:pt x="95" y="71772"/>
                  </a:cubicBezTo>
                  <a:close/>
                </a:path>
              </a:pathLst>
            </a:custGeom>
            <a:noFill/>
            <a:ln w="12700" cap="rnd">
              <a:solidFill>
                <a:schemeClr val="accent1"/>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F58FD8A4-7F64-1154-FA39-E6924B72680F}"/>
                </a:ext>
              </a:extLst>
            </p:cNvPr>
            <p:cNvSpPr/>
            <p:nvPr/>
          </p:nvSpPr>
          <p:spPr>
            <a:xfrm>
              <a:off x="6072378" y="3373659"/>
              <a:ext cx="46958" cy="190690"/>
            </a:xfrm>
            <a:custGeom>
              <a:avLst/>
              <a:gdLst>
                <a:gd name="connsiteX0" fmla="*/ 0 w 46958"/>
                <a:gd name="connsiteY0" fmla="*/ 0 h 190690"/>
                <a:gd name="connsiteX1" fmla="*/ 46958 w 46958"/>
                <a:gd name="connsiteY1" fmla="*/ 0 h 190690"/>
                <a:gd name="connsiteX2" fmla="*/ 46958 w 46958"/>
                <a:gd name="connsiteY2" fmla="*/ 190690 h 190690"/>
                <a:gd name="connsiteX3" fmla="*/ 0 w 46958"/>
                <a:gd name="connsiteY3" fmla="*/ 190690 h 190690"/>
              </a:gdLst>
              <a:ahLst/>
              <a:cxnLst>
                <a:cxn ang="0">
                  <a:pos x="connsiteX0" y="connsiteY0"/>
                </a:cxn>
                <a:cxn ang="0">
                  <a:pos x="connsiteX1" y="connsiteY1"/>
                </a:cxn>
                <a:cxn ang="0">
                  <a:pos x="connsiteX2" y="connsiteY2"/>
                </a:cxn>
                <a:cxn ang="0">
                  <a:pos x="connsiteX3" y="connsiteY3"/>
                </a:cxn>
              </a:cxnLst>
              <a:rect l="l" t="t" r="r" b="b"/>
              <a:pathLst>
                <a:path w="46958" h="190690">
                  <a:moveTo>
                    <a:pt x="0" y="0"/>
                  </a:moveTo>
                  <a:lnTo>
                    <a:pt x="46958" y="0"/>
                  </a:lnTo>
                  <a:lnTo>
                    <a:pt x="46958" y="190690"/>
                  </a:lnTo>
                  <a:lnTo>
                    <a:pt x="0" y="190690"/>
                  </a:lnTo>
                  <a:close/>
                </a:path>
              </a:pathLst>
            </a:custGeom>
            <a:noFill/>
            <a:ln w="12700" cap="rnd">
              <a:solidFill>
                <a:schemeClr val="accent1"/>
              </a:solidFill>
              <a:prstDash val="solid"/>
              <a:round/>
            </a:ln>
          </p:spPr>
          <p:txBody>
            <a:bodyPr rtlCol="0" anchor="ctr"/>
            <a:lstStyle/>
            <a:p>
              <a:endParaRPr lang="en-US"/>
            </a:p>
          </p:txBody>
        </p:sp>
      </p:grpSp>
      <p:grpSp>
        <p:nvGrpSpPr>
          <p:cNvPr id="29" name="Group 28">
            <a:extLst>
              <a:ext uri="{FF2B5EF4-FFF2-40B4-BE49-F238E27FC236}">
                <a16:creationId xmlns:a16="http://schemas.microsoft.com/office/drawing/2014/main" id="{239AC1DD-21CB-72F6-BD4E-636F57C6DF5D}"/>
              </a:ext>
            </a:extLst>
          </p:cNvPr>
          <p:cNvGrpSpPr/>
          <p:nvPr/>
        </p:nvGrpSpPr>
        <p:grpSpPr>
          <a:xfrm>
            <a:off x="3311525" y="3912206"/>
            <a:ext cx="275938" cy="199072"/>
            <a:chOff x="5957887" y="3328987"/>
            <a:chExt cx="275938" cy="199072"/>
          </a:xfrm>
        </p:grpSpPr>
        <p:sp>
          <p:nvSpPr>
            <p:cNvPr id="27" name="Freeform: Shape 26">
              <a:extLst>
                <a:ext uri="{FF2B5EF4-FFF2-40B4-BE49-F238E27FC236}">
                  <a16:creationId xmlns:a16="http://schemas.microsoft.com/office/drawing/2014/main" id="{14459FE1-CA84-2708-C2DB-3E5B7508959C}"/>
                </a:ext>
              </a:extLst>
            </p:cNvPr>
            <p:cNvSpPr/>
            <p:nvPr/>
          </p:nvSpPr>
          <p:spPr>
            <a:xfrm>
              <a:off x="5957887" y="3328987"/>
              <a:ext cx="190214" cy="199072"/>
            </a:xfrm>
            <a:custGeom>
              <a:avLst/>
              <a:gdLst>
                <a:gd name="connsiteX0" fmla="*/ 185928 w 190214"/>
                <a:gd name="connsiteY0" fmla="*/ 160115 h 199072"/>
                <a:gd name="connsiteX1" fmla="*/ 118491 w 190214"/>
                <a:gd name="connsiteY1" fmla="*/ 122777 h 199072"/>
                <a:gd name="connsiteX2" fmla="*/ 118491 w 190214"/>
                <a:gd name="connsiteY2" fmla="*/ 112681 h 199072"/>
                <a:gd name="connsiteX3" fmla="*/ 132779 w 190214"/>
                <a:gd name="connsiteY3" fmla="*/ 85249 h 199072"/>
                <a:gd name="connsiteX4" fmla="*/ 135731 w 190214"/>
                <a:gd name="connsiteY4" fmla="*/ 61627 h 199072"/>
                <a:gd name="connsiteX5" fmla="*/ 135731 w 190214"/>
                <a:gd name="connsiteY5" fmla="*/ 39148 h 199072"/>
                <a:gd name="connsiteX6" fmla="*/ 95155 w 190214"/>
                <a:gd name="connsiteY6" fmla="*/ 0 h 199072"/>
                <a:gd name="connsiteX7" fmla="*/ 54483 w 190214"/>
                <a:gd name="connsiteY7" fmla="*/ 39148 h 199072"/>
                <a:gd name="connsiteX8" fmla="*/ 54483 w 190214"/>
                <a:gd name="connsiteY8" fmla="*/ 61627 h 199072"/>
                <a:gd name="connsiteX9" fmla="*/ 57436 w 190214"/>
                <a:gd name="connsiteY9" fmla="*/ 85249 h 199072"/>
                <a:gd name="connsiteX10" fmla="*/ 71819 w 190214"/>
                <a:gd name="connsiteY10" fmla="*/ 112681 h 199072"/>
                <a:gd name="connsiteX11" fmla="*/ 71819 w 190214"/>
                <a:gd name="connsiteY11" fmla="*/ 122777 h 199072"/>
                <a:gd name="connsiteX12" fmla="*/ 4382 w 190214"/>
                <a:gd name="connsiteY12" fmla="*/ 160115 h 199072"/>
                <a:gd name="connsiteX13" fmla="*/ 0 w 190214"/>
                <a:gd name="connsiteY13" fmla="*/ 166783 h 199072"/>
                <a:gd name="connsiteX14" fmla="*/ 0 w 190214"/>
                <a:gd name="connsiteY14" fmla="*/ 191929 h 199072"/>
                <a:gd name="connsiteX15" fmla="*/ 6763 w 190214"/>
                <a:gd name="connsiteY15" fmla="*/ 199073 h 199072"/>
                <a:gd name="connsiteX16" fmla="*/ 183452 w 190214"/>
                <a:gd name="connsiteY16" fmla="*/ 199073 h 199072"/>
                <a:gd name="connsiteX17" fmla="*/ 190214 w 190214"/>
                <a:gd name="connsiteY17" fmla="*/ 191929 h 199072"/>
                <a:gd name="connsiteX18" fmla="*/ 190214 w 190214"/>
                <a:gd name="connsiteY18" fmla="*/ 166783 h 199072"/>
                <a:gd name="connsiteX19" fmla="*/ 185833 w 190214"/>
                <a:gd name="connsiteY19" fmla="*/ 160115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214" h="199072">
                  <a:moveTo>
                    <a:pt x="185928" y="160115"/>
                  </a:moveTo>
                  <a:cubicBezTo>
                    <a:pt x="155258" y="147733"/>
                    <a:pt x="121349" y="132302"/>
                    <a:pt x="118491" y="122777"/>
                  </a:cubicBezTo>
                  <a:lnTo>
                    <a:pt x="118491" y="112681"/>
                  </a:lnTo>
                  <a:cubicBezTo>
                    <a:pt x="124873" y="105918"/>
                    <a:pt x="129826" y="96393"/>
                    <a:pt x="132779" y="85249"/>
                  </a:cubicBezTo>
                  <a:cubicBezTo>
                    <a:pt x="139922" y="80010"/>
                    <a:pt x="141637" y="69247"/>
                    <a:pt x="135731" y="61627"/>
                  </a:cubicBezTo>
                  <a:lnTo>
                    <a:pt x="135731" y="39148"/>
                  </a:lnTo>
                  <a:cubicBezTo>
                    <a:pt x="135731" y="15907"/>
                    <a:pt x="123349" y="0"/>
                    <a:pt x="95155" y="0"/>
                  </a:cubicBezTo>
                  <a:cubicBezTo>
                    <a:pt x="66961" y="0"/>
                    <a:pt x="54483" y="15907"/>
                    <a:pt x="54483" y="39148"/>
                  </a:cubicBezTo>
                  <a:lnTo>
                    <a:pt x="54483" y="61627"/>
                  </a:lnTo>
                  <a:cubicBezTo>
                    <a:pt x="48578" y="69247"/>
                    <a:pt x="50387" y="80010"/>
                    <a:pt x="57436" y="85249"/>
                  </a:cubicBezTo>
                  <a:cubicBezTo>
                    <a:pt x="60389" y="96393"/>
                    <a:pt x="65437" y="105823"/>
                    <a:pt x="71819" y="112681"/>
                  </a:cubicBezTo>
                  <a:lnTo>
                    <a:pt x="71819" y="122777"/>
                  </a:lnTo>
                  <a:cubicBezTo>
                    <a:pt x="68961" y="132302"/>
                    <a:pt x="34957" y="147733"/>
                    <a:pt x="4382" y="160115"/>
                  </a:cubicBezTo>
                  <a:cubicBezTo>
                    <a:pt x="1810" y="161163"/>
                    <a:pt x="0" y="163830"/>
                    <a:pt x="0" y="166783"/>
                  </a:cubicBezTo>
                  <a:lnTo>
                    <a:pt x="0" y="191929"/>
                  </a:lnTo>
                  <a:cubicBezTo>
                    <a:pt x="0" y="195834"/>
                    <a:pt x="3048" y="199073"/>
                    <a:pt x="6763" y="199073"/>
                  </a:cubicBezTo>
                  <a:lnTo>
                    <a:pt x="183452" y="199073"/>
                  </a:lnTo>
                  <a:cubicBezTo>
                    <a:pt x="187166" y="199073"/>
                    <a:pt x="190214" y="195834"/>
                    <a:pt x="190214" y="191929"/>
                  </a:cubicBezTo>
                  <a:lnTo>
                    <a:pt x="190214" y="166783"/>
                  </a:lnTo>
                  <a:cubicBezTo>
                    <a:pt x="190214" y="163830"/>
                    <a:pt x="188500" y="161163"/>
                    <a:pt x="185833" y="160115"/>
                  </a:cubicBezTo>
                  <a:close/>
                </a:path>
              </a:pathLst>
            </a:custGeom>
            <a:noFill/>
            <a:ln w="12700" cap="rnd">
              <a:solidFill>
                <a:schemeClr val="accent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304DC98B-5949-51CE-7BBE-78786A5DC152}"/>
                </a:ext>
              </a:extLst>
            </p:cNvPr>
            <p:cNvSpPr/>
            <p:nvPr/>
          </p:nvSpPr>
          <p:spPr>
            <a:xfrm>
              <a:off x="6116573" y="3348923"/>
              <a:ext cx="117252" cy="179136"/>
            </a:xfrm>
            <a:custGeom>
              <a:avLst/>
              <a:gdLst>
                <a:gd name="connsiteX0" fmla="*/ 61246 w 117252"/>
                <a:gd name="connsiteY0" fmla="*/ 179136 h 179136"/>
                <a:gd name="connsiteX1" fmla="*/ 110871 w 117252"/>
                <a:gd name="connsiteY1" fmla="*/ 179136 h 179136"/>
                <a:gd name="connsiteX2" fmla="*/ 117253 w 117252"/>
                <a:gd name="connsiteY2" fmla="*/ 172755 h 179136"/>
                <a:gd name="connsiteX3" fmla="*/ 117253 w 117252"/>
                <a:gd name="connsiteY3" fmla="*/ 150276 h 179136"/>
                <a:gd name="connsiteX4" fmla="*/ 113157 w 117252"/>
                <a:gd name="connsiteY4" fmla="*/ 144275 h 179136"/>
                <a:gd name="connsiteX5" fmla="*/ 49149 w 117252"/>
                <a:gd name="connsiteY5" fmla="*/ 125225 h 179136"/>
                <a:gd name="connsiteX6" fmla="*/ 49149 w 117252"/>
                <a:gd name="connsiteY6" fmla="*/ 112366 h 179136"/>
                <a:gd name="connsiteX7" fmla="*/ 89630 w 117252"/>
                <a:gd name="connsiteY7" fmla="*/ 103032 h 179136"/>
                <a:gd name="connsiteX8" fmla="*/ 73724 w 117252"/>
                <a:gd name="connsiteY8" fmla="*/ 48930 h 179136"/>
                <a:gd name="connsiteX9" fmla="*/ 0 w 117252"/>
                <a:gd name="connsiteY9" fmla="*/ 9306 h 1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252" h="179136">
                  <a:moveTo>
                    <a:pt x="61246" y="179136"/>
                  </a:moveTo>
                  <a:lnTo>
                    <a:pt x="110871" y="179136"/>
                  </a:lnTo>
                  <a:cubicBezTo>
                    <a:pt x="114395" y="179136"/>
                    <a:pt x="117253" y="176279"/>
                    <a:pt x="117253" y="172755"/>
                  </a:cubicBezTo>
                  <a:lnTo>
                    <a:pt x="117253" y="150276"/>
                  </a:lnTo>
                  <a:cubicBezTo>
                    <a:pt x="117253" y="147609"/>
                    <a:pt x="115633" y="145227"/>
                    <a:pt x="113157" y="144275"/>
                  </a:cubicBezTo>
                  <a:cubicBezTo>
                    <a:pt x="84106" y="133226"/>
                    <a:pt x="51911" y="133797"/>
                    <a:pt x="49149" y="125225"/>
                  </a:cubicBezTo>
                  <a:lnTo>
                    <a:pt x="49149" y="112366"/>
                  </a:lnTo>
                  <a:cubicBezTo>
                    <a:pt x="78105" y="112366"/>
                    <a:pt x="89630" y="103032"/>
                    <a:pt x="89630" y="103032"/>
                  </a:cubicBezTo>
                  <a:cubicBezTo>
                    <a:pt x="77533" y="96269"/>
                    <a:pt x="73724" y="48930"/>
                    <a:pt x="73724" y="48930"/>
                  </a:cubicBezTo>
                  <a:cubicBezTo>
                    <a:pt x="73724" y="9496"/>
                    <a:pt x="29146" y="-14126"/>
                    <a:pt x="0" y="9306"/>
                  </a:cubicBezTo>
                </a:path>
              </a:pathLst>
            </a:custGeom>
            <a:noFill/>
            <a:ln w="12700" cap="rnd">
              <a:solidFill>
                <a:schemeClr val="accent1"/>
              </a:solidFill>
              <a:prstDash val="solid"/>
              <a:round/>
            </a:ln>
          </p:spPr>
          <p:txBody>
            <a:bodyPr rtlCol="0" anchor="ctr"/>
            <a:lstStyle/>
            <a:p>
              <a:endParaRPr lang="en-US"/>
            </a:p>
          </p:txBody>
        </p:sp>
      </p:grpSp>
      <p:grpSp>
        <p:nvGrpSpPr>
          <p:cNvPr id="35" name="Group 34">
            <a:extLst>
              <a:ext uri="{FF2B5EF4-FFF2-40B4-BE49-F238E27FC236}">
                <a16:creationId xmlns:a16="http://schemas.microsoft.com/office/drawing/2014/main" id="{0374FB2B-541C-45C9-4C1A-28B488256F38}"/>
              </a:ext>
            </a:extLst>
          </p:cNvPr>
          <p:cNvGrpSpPr/>
          <p:nvPr/>
        </p:nvGrpSpPr>
        <p:grpSpPr>
          <a:xfrm>
            <a:off x="3275260" y="4312912"/>
            <a:ext cx="274677" cy="274677"/>
            <a:chOff x="5957863" y="3290863"/>
            <a:chExt cx="274677" cy="274677"/>
          </a:xfrm>
        </p:grpSpPr>
        <p:sp>
          <p:nvSpPr>
            <p:cNvPr id="33" name="Freeform: Shape 32">
              <a:extLst>
                <a:ext uri="{FF2B5EF4-FFF2-40B4-BE49-F238E27FC236}">
                  <a16:creationId xmlns:a16="http://schemas.microsoft.com/office/drawing/2014/main" id="{49EE9129-F763-8EA1-9C72-D8F1D057411B}"/>
                </a:ext>
              </a:extLst>
            </p:cNvPr>
            <p:cNvSpPr/>
            <p:nvPr/>
          </p:nvSpPr>
          <p:spPr>
            <a:xfrm>
              <a:off x="5957863" y="3290863"/>
              <a:ext cx="274677" cy="274677"/>
            </a:xfrm>
            <a:custGeom>
              <a:avLst/>
              <a:gdLst>
                <a:gd name="connsiteX0" fmla="*/ 40219 w 274677"/>
                <a:gd name="connsiteY0" fmla="*/ 40219 h 274677"/>
                <a:gd name="connsiteX1" fmla="*/ 40219 w 274677"/>
                <a:gd name="connsiteY1" fmla="*/ 234529 h 274677"/>
                <a:gd name="connsiteX2" fmla="*/ 234529 w 274677"/>
                <a:gd name="connsiteY2" fmla="*/ 234529 h 274677"/>
                <a:gd name="connsiteX3" fmla="*/ 234529 w 274677"/>
                <a:gd name="connsiteY3" fmla="*/ 40219 h 274677"/>
                <a:gd name="connsiteX4" fmla="*/ 40219 w 274677"/>
                <a:gd name="connsiteY4" fmla="*/ 40219 h 274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677" h="274677">
                  <a:moveTo>
                    <a:pt x="40219" y="40219"/>
                  </a:moveTo>
                  <a:cubicBezTo>
                    <a:pt x="-13406" y="93750"/>
                    <a:pt x="-13406" y="180904"/>
                    <a:pt x="40219" y="234529"/>
                  </a:cubicBezTo>
                  <a:cubicBezTo>
                    <a:pt x="93750" y="288060"/>
                    <a:pt x="180999" y="288060"/>
                    <a:pt x="234529" y="234529"/>
                  </a:cubicBezTo>
                  <a:cubicBezTo>
                    <a:pt x="288060" y="180999"/>
                    <a:pt x="288060" y="93750"/>
                    <a:pt x="234529" y="40219"/>
                  </a:cubicBezTo>
                  <a:cubicBezTo>
                    <a:pt x="180904" y="-13406"/>
                    <a:pt x="93750" y="-13406"/>
                    <a:pt x="40219" y="40219"/>
                  </a:cubicBezTo>
                  <a:close/>
                </a:path>
              </a:pathLst>
            </a:custGeom>
            <a:noFill/>
            <a:ln w="12700" cap="rnd">
              <a:solidFill>
                <a:schemeClr val="accent1"/>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8AA11CFA-FBCE-6F70-3B2F-81B94438E912}"/>
                </a:ext>
              </a:extLst>
            </p:cNvPr>
            <p:cNvSpPr/>
            <p:nvPr/>
          </p:nvSpPr>
          <p:spPr>
            <a:xfrm>
              <a:off x="6013743" y="3349132"/>
              <a:ext cx="162607" cy="153833"/>
            </a:xfrm>
            <a:custGeom>
              <a:avLst/>
              <a:gdLst>
                <a:gd name="connsiteX0" fmla="*/ 158075 w 162607"/>
                <a:gd name="connsiteY0" fmla="*/ 55102 h 153833"/>
                <a:gd name="connsiteX1" fmla="*/ 103878 w 162607"/>
                <a:gd name="connsiteY1" fmla="*/ 53959 h 153833"/>
                <a:gd name="connsiteX2" fmla="*/ 86066 w 162607"/>
                <a:gd name="connsiteY2" fmla="*/ 3286 h 153833"/>
                <a:gd name="connsiteX3" fmla="*/ 76827 w 162607"/>
                <a:gd name="connsiteY3" fmla="*/ 3286 h 153833"/>
                <a:gd name="connsiteX4" fmla="*/ 59015 w 162607"/>
                <a:gd name="connsiteY4" fmla="*/ 53959 h 153833"/>
                <a:gd name="connsiteX5" fmla="*/ 4818 w 162607"/>
                <a:gd name="connsiteY5" fmla="*/ 55102 h 153833"/>
                <a:gd name="connsiteX6" fmla="*/ 1961 w 162607"/>
                <a:gd name="connsiteY6" fmla="*/ 63865 h 153833"/>
                <a:gd name="connsiteX7" fmla="*/ 45109 w 162607"/>
                <a:gd name="connsiteY7" fmla="*/ 96250 h 153833"/>
                <a:gd name="connsiteX8" fmla="*/ 29393 w 162607"/>
                <a:gd name="connsiteY8" fmla="*/ 147495 h 153833"/>
                <a:gd name="connsiteX9" fmla="*/ 36822 w 162607"/>
                <a:gd name="connsiteY9" fmla="*/ 152924 h 153833"/>
                <a:gd name="connsiteX10" fmla="*/ 81304 w 162607"/>
                <a:gd name="connsiteY10" fmla="*/ 122253 h 153833"/>
                <a:gd name="connsiteX11" fmla="*/ 125786 w 162607"/>
                <a:gd name="connsiteY11" fmla="*/ 152924 h 153833"/>
                <a:gd name="connsiteX12" fmla="*/ 133215 w 162607"/>
                <a:gd name="connsiteY12" fmla="*/ 147495 h 153833"/>
                <a:gd name="connsiteX13" fmla="*/ 117499 w 162607"/>
                <a:gd name="connsiteY13" fmla="*/ 96250 h 153833"/>
                <a:gd name="connsiteX14" fmla="*/ 160647 w 162607"/>
                <a:gd name="connsiteY14" fmla="*/ 63865 h 153833"/>
                <a:gd name="connsiteX15" fmla="*/ 157790 w 162607"/>
                <a:gd name="connsiteY15" fmla="*/ 55102 h 15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607" h="153833">
                  <a:moveTo>
                    <a:pt x="158075" y="55102"/>
                  </a:moveTo>
                  <a:lnTo>
                    <a:pt x="103878" y="53959"/>
                  </a:lnTo>
                  <a:lnTo>
                    <a:pt x="86066" y="3286"/>
                  </a:lnTo>
                  <a:cubicBezTo>
                    <a:pt x="84542" y="-1095"/>
                    <a:pt x="78351" y="-1095"/>
                    <a:pt x="76827" y="3286"/>
                  </a:cubicBezTo>
                  <a:lnTo>
                    <a:pt x="59015" y="53959"/>
                  </a:lnTo>
                  <a:lnTo>
                    <a:pt x="4818" y="55102"/>
                  </a:lnTo>
                  <a:cubicBezTo>
                    <a:pt x="151" y="55197"/>
                    <a:pt x="-1754" y="61103"/>
                    <a:pt x="1961" y="63865"/>
                  </a:cubicBezTo>
                  <a:lnTo>
                    <a:pt x="45109" y="96250"/>
                  </a:lnTo>
                  <a:lnTo>
                    <a:pt x="29393" y="147495"/>
                  </a:lnTo>
                  <a:cubicBezTo>
                    <a:pt x="28059" y="151971"/>
                    <a:pt x="33012" y="155591"/>
                    <a:pt x="36822" y="152924"/>
                  </a:cubicBezTo>
                  <a:lnTo>
                    <a:pt x="81304" y="122253"/>
                  </a:lnTo>
                  <a:lnTo>
                    <a:pt x="125786" y="152924"/>
                  </a:lnTo>
                  <a:cubicBezTo>
                    <a:pt x="129596" y="155496"/>
                    <a:pt x="134549" y="151876"/>
                    <a:pt x="133215" y="147495"/>
                  </a:cubicBezTo>
                  <a:lnTo>
                    <a:pt x="117499" y="96250"/>
                  </a:lnTo>
                  <a:lnTo>
                    <a:pt x="160647" y="63865"/>
                  </a:lnTo>
                  <a:cubicBezTo>
                    <a:pt x="164362" y="61103"/>
                    <a:pt x="162457" y="55197"/>
                    <a:pt x="157790" y="55102"/>
                  </a:cubicBezTo>
                  <a:close/>
                </a:path>
              </a:pathLst>
            </a:custGeom>
            <a:noFill/>
            <a:ln w="12700" cap="rnd">
              <a:solidFill>
                <a:schemeClr val="accent1"/>
              </a:solidFill>
              <a:prstDash val="solid"/>
              <a:round/>
            </a:ln>
          </p:spPr>
          <p:txBody>
            <a:bodyPr rtlCol="0" anchor="ctr"/>
            <a:lstStyle/>
            <a:p>
              <a:endParaRPr lang="en-US"/>
            </a:p>
          </p:txBody>
        </p:sp>
      </p:grpSp>
      <p:sp>
        <p:nvSpPr>
          <p:cNvPr id="39" name="Graphic 36">
            <a:extLst>
              <a:ext uri="{FF2B5EF4-FFF2-40B4-BE49-F238E27FC236}">
                <a16:creationId xmlns:a16="http://schemas.microsoft.com/office/drawing/2014/main" id="{1715A7F2-3130-AFC5-B294-973531CEC5E7}"/>
              </a:ext>
            </a:extLst>
          </p:cNvPr>
          <p:cNvSpPr/>
          <p:nvPr/>
        </p:nvSpPr>
        <p:spPr>
          <a:xfrm>
            <a:off x="8777517" y="4270201"/>
            <a:ext cx="229578" cy="274098"/>
          </a:xfrm>
          <a:custGeom>
            <a:avLst/>
            <a:gdLst>
              <a:gd name="connsiteX0" fmla="*/ 79439 w 229578"/>
              <a:gd name="connsiteY0" fmla="*/ 95 h 274098"/>
              <a:gd name="connsiteX1" fmla="*/ 49816 w 229578"/>
              <a:gd name="connsiteY1" fmla="*/ 24384 h 274098"/>
              <a:gd name="connsiteX2" fmla="*/ 50959 w 229578"/>
              <a:gd name="connsiteY2" fmla="*/ 32385 h 274098"/>
              <a:gd name="connsiteX3" fmla="*/ 46387 w 229578"/>
              <a:gd name="connsiteY3" fmla="*/ 32766 h 274098"/>
              <a:gd name="connsiteX4" fmla="*/ 25432 w 229578"/>
              <a:gd name="connsiteY4" fmla="*/ 52197 h 274098"/>
              <a:gd name="connsiteX5" fmla="*/ 26289 w 229578"/>
              <a:gd name="connsiteY5" fmla="*/ 66008 h 274098"/>
              <a:gd name="connsiteX6" fmla="*/ 7334 w 229578"/>
              <a:gd name="connsiteY6" fmla="*/ 90011 h 274098"/>
              <a:gd name="connsiteX7" fmla="*/ 11716 w 229578"/>
              <a:gd name="connsiteY7" fmla="*/ 102870 h 274098"/>
              <a:gd name="connsiteX8" fmla="*/ 13430 w 229578"/>
              <a:gd name="connsiteY8" fmla="*/ 105632 h 274098"/>
              <a:gd name="connsiteX9" fmla="*/ 0 w 229578"/>
              <a:gd name="connsiteY9" fmla="*/ 126111 h 274098"/>
              <a:gd name="connsiteX10" fmla="*/ 18288 w 229578"/>
              <a:gd name="connsiteY10" fmla="*/ 148495 h 274098"/>
              <a:gd name="connsiteX11" fmla="*/ 80963 w 229578"/>
              <a:gd name="connsiteY11" fmla="*/ 159449 h 274098"/>
              <a:gd name="connsiteX12" fmla="*/ 67247 w 229578"/>
              <a:gd name="connsiteY12" fmla="*/ 205645 h 274098"/>
              <a:gd name="connsiteX13" fmla="*/ 52102 w 229578"/>
              <a:gd name="connsiteY13" fmla="*/ 245269 h 274098"/>
              <a:gd name="connsiteX14" fmla="*/ 66866 w 229578"/>
              <a:gd name="connsiteY14" fmla="*/ 270224 h 274098"/>
              <a:gd name="connsiteX15" fmla="*/ 92678 w 229578"/>
              <a:gd name="connsiteY15" fmla="*/ 261652 h 274098"/>
              <a:gd name="connsiteX16" fmla="*/ 92678 w 229578"/>
              <a:gd name="connsiteY16" fmla="*/ 261652 h 274098"/>
              <a:gd name="connsiteX17" fmla="*/ 116015 w 229578"/>
              <a:gd name="connsiteY17" fmla="*/ 217742 h 274098"/>
              <a:gd name="connsiteX18" fmla="*/ 139446 w 229578"/>
              <a:gd name="connsiteY18" fmla="*/ 192786 h 274098"/>
              <a:gd name="connsiteX19" fmla="*/ 178403 w 229578"/>
              <a:gd name="connsiteY19" fmla="*/ 144780 h 274098"/>
              <a:gd name="connsiteX20" fmla="*/ 194501 w 229578"/>
              <a:gd name="connsiteY20" fmla="*/ 140780 h 274098"/>
              <a:gd name="connsiteX21" fmla="*/ 218694 w 229578"/>
              <a:gd name="connsiteY21" fmla="*/ 140780 h 274098"/>
              <a:gd name="connsiteX22" fmla="*/ 219742 w 229578"/>
              <a:gd name="connsiteY22" fmla="*/ 40481 h 274098"/>
              <a:gd name="connsiteX23" fmla="*/ 190214 w 229578"/>
              <a:gd name="connsiteY23" fmla="*/ 40481 h 274098"/>
              <a:gd name="connsiteX24" fmla="*/ 183833 w 229578"/>
              <a:gd name="connsiteY24" fmla="*/ 37719 h 274098"/>
              <a:gd name="connsiteX25" fmla="*/ 108490 w 229578"/>
              <a:gd name="connsiteY25" fmla="*/ 190 h 274098"/>
              <a:gd name="connsiteX26" fmla="*/ 79343 w 229578"/>
              <a:gd name="connsiteY26" fmla="*/ 0 h 274098"/>
              <a:gd name="connsiteX27" fmla="*/ 54864 w 229578"/>
              <a:gd name="connsiteY27" fmla="*/ 103632 h 274098"/>
              <a:gd name="connsiteX28" fmla="*/ 13335 w 229578"/>
              <a:gd name="connsiteY28" fmla="*/ 105728 h 274098"/>
              <a:gd name="connsiteX29" fmla="*/ 62579 w 229578"/>
              <a:gd name="connsiteY29" fmla="*/ 64580 h 274098"/>
              <a:gd name="connsiteX30" fmla="*/ 26289 w 229578"/>
              <a:gd name="connsiteY30" fmla="*/ 66008 h 274098"/>
              <a:gd name="connsiteX31" fmla="*/ 68104 w 229578"/>
              <a:gd name="connsiteY31" fmla="*/ 32385 h 274098"/>
              <a:gd name="connsiteX32" fmla="*/ 50864 w 229578"/>
              <a:gd name="connsiteY32" fmla="*/ 32385 h 27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578" h="274098">
                <a:moveTo>
                  <a:pt x="79439" y="95"/>
                </a:moveTo>
                <a:cubicBezTo>
                  <a:pt x="52864" y="95"/>
                  <a:pt x="49816" y="15812"/>
                  <a:pt x="49816" y="24384"/>
                </a:cubicBezTo>
                <a:cubicBezTo>
                  <a:pt x="49816" y="25051"/>
                  <a:pt x="50959" y="32385"/>
                  <a:pt x="50959" y="32385"/>
                </a:cubicBezTo>
                <a:lnTo>
                  <a:pt x="46387" y="32766"/>
                </a:lnTo>
                <a:cubicBezTo>
                  <a:pt x="27527" y="34290"/>
                  <a:pt x="25432" y="44577"/>
                  <a:pt x="25432" y="52197"/>
                </a:cubicBezTo>
                <a:cubicBezTo>
                  <a:pt x="25432" y="59055"/>
                  <a:pt x="25813" y="62198"/>
                  <a:pt x="26289" y="66008"/>
                </a:cubicBezTo>
                <a:cubicBezTo>
                  <a:pt x="11049" y="71723"/>
                  <a:pt x="7334" y="73533"/>
                  <a:pt x="7334" y="90011"/>
                </a:cubicBezTo>
                <a:cubicBezTo>
                  <a:pt x="7334" y="94012"/>
                  <a:pt x="8763" y="98298"/>
                  <a:pt x="11716" y="102870"/>
                </a:cubicBezTo>
                <a:lnTo>
                  <a:pt x="13430" y="105632"/>
                </a:lnTo>
                <a:cubicBezTo>
                  <a:pt x="13430" y="105632"/>
                  <a:pt x="0" y="116205"/>
                  <a:pt x="0" y="126111"/>
                </a:cubicBezTo>
                <a:cubicBezTo>
                  <a:pt x="0" y="137160"/>
                  <a:pt x="6001" y="141542"/>
                  <a:pt x="18288" y="148495"/>
                </a:cubicBezTo>
                <a:cubicBezTo>
                  <a:pt x="39243" y="160211"/>
                  <a:pt x="65151" y="159449"/>
                  <a:pt x="80963" y="159449"/>
                </a:cubicBezTo>
                <a:cubicBezTo>
                  <a:pt x="80963" y="159449"/>
                  <a:pt x="74105" y="192310"/>
                  <a:pt x="67247" y="205645"/>
                </a:cubicBezTo>
                <a:cubicBezTo>
                  <a:pt x="61341" y="215932"/>
                  <a:pt x="52102" y="233458"/>
                  <a:pt x="52102" y="245269"/>
                </a:cubicBezTo>
                <a:cubicBezTo>
                  <a:pt x="52102" y="254508"/>
                  <a:pt x="59150" y="263366"/>
                  <a:pt x="66866" y="270224"/>
                </a:cubicBezTo>
                <a:cubicBezTo>
                  <a:pt x="75819" y="278130"/>
                  <a:pt x="90011" y="273272"/>
                  <a:pt x="92678" y="261652"/>
                </a:cubicBezTo>
                <a:lnTo>
                  <a:pt x="92678" y="261652"/>
                </a:lnTo>
                <a:cubicBezTo>
                  <a:pt x="96393" y="245174"/>
                  <a:pt x="104489" y="230029"/>
                  <a:pt x="116015" y="217742"/>
                </a:cubicBezTo>
                <a:lnTo>
                  <a:pt x="139446" y="192786"/>
                </a:lnTo>
                <a:cubicBezTo>
                  <a:pt x="145447" y="186404"/>
                  <a:pt x="171831" y="149543"/>
                  <a:pt x="178403" y="144780"/>
                </a:cubicBezTo>
                <a:cubicBezTo>
                  <a:pt x="182023" y="142113"/>
                  <a:pt x="187262" y="140780"/>
                  <a:pt x="194501" y="140780"/>
                </a:cubicBezTo>
                <a:lnTo>
                  <a:pt x="218694" y="140780"/>
                </a:lnTo>
                <a:cubicBezTo>
                  <a:pt x="233172" y="108204"/>
                  <a:pt x="232886" y="74200"/>
                  <a:pt x="219742" y="40481"/>
                </a:cubicBezTo>
                <a:lnTo>
                  <a:pt x="190214" y="40481"/>
                </a:lnTo>
                <a:cubicBezTo>
                  <a:pt x="187833" y="40481"/>
                  <a:pt x="185547" y="39529"/>
                  <a:pt x="183833" y="37719"/>
                </a:cubicBezTo>
                <a:cubicBezTo>
                  <a:pt x="172688" y="25622"/>
                  <a:pt x="150971" y="572"/>
                  <a:pt x="108490" y="190"/>
                </a:cubicBezTo>
                <a:cubicBezTo>
                  <a:pt x="94679" y="95"/>
                  <a:pt x="80677" y="0"/>
                  <a:pt x="79343" y="0"/>
                </a:cubicBezTo>
                <a:moveTo>
                  <a:pt x="54864" y="103632"/>
                </a:moveTo>
                <a:lnTo>
                  <a:pt x="13335" y="105728"/>
                </a:lnTo>
                <a:moveTo>
                  <a:pt x="62579" y="64580"/>
                </a:moveTo>
                <a:lnTo>
                  <a:pt x="26289" y="66008"/>
                </a:lnTo>
                <a:moveTo>
                  <a:pt x="68104" y="32385"/>
                </a:moveTo>
                <a:lnTo>
                  <a:pt x="50864" y="32385"/>
                </a:lnTo>
              </a:path>
            </a:pathLst>
          </a:custGeom>
          <a:noFill/>
          <a:ln w="12700" cap="rnd">
            <a:solidFill>
              <a:schemeClr val="accent1"/>
            </a:solidFill>
            <a:prstDash val="solid"/>
            <a:round/>
          </a:ln>
        </p:spPr>
        <p:txBody>
          <a:bodyPr rtlCol="0" anchor="ctr"/>
          <a:lstStyle/>
          <a:p>
            <a:endParaRPr lang="en-US"/>
          </a:p>
        </p:txBody>
      </p:sp>
      <p:sp>
        <p:nvSpPr>
          <p:cNvPr id="124" name="Rectangle: Rounded Corners 123">
            <a:extLst>
              <a:ext uri="{FF2B5EF4-FFF2-40B4-BE49-F238E27FC236}">
                <a16:creationId xmlns:a16="http://schemas.microsoft.com/office/drawing/2014/main" id="{0DBB7D5B-A02D-9A44-7CA8-F04DA8C1D786}"/>
              </a:ext>
            </a:extLst>
          </p:cNvPr>
          <p:cNvSpPr/>
          <p:nvPr/>
        </p:nvSpPr>
        <p:spPr>
          <a:xfrm>
            <a:off x="8248696" y="4606053"/>
            <a:ext cx="519227" cy="230131"/>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b="1" dirty="0">
              <a:solidFill>
                <a:schemeClr val="tx2"/>
              </a:solidFill>
              <a:latin typeface="Montserrat" panose="00000500000000000000" pitchFamily="50" charset="0"/>
            </a:endParaRPr>
          </a:p>
        </p:txBody>
      </p:sp>
      <p:sp>
        <p:nvSpPr>
          <p:cNvPr id="125" name="Graphic 36">
            <a:extLst>
              <a:ext uri="{FF2B5EF4-FFF2-40B4-BE49-F238E27FC236}">
                <a16:creationId xmlns:a16="http://schemas.microsoft.com/office/drawing/2014/main" id="{23BFDB20-C771-331C-E8F7-CDFCBDD1FE08}"/>
              </a:ext>
            </a:extLst>
          </p:cNvPr>
          <p:cNvSpPr/>
          <p:nvPr/>
        </p:nvSpPr>
        <p:spPr>
          <a:xfrm flipH="1" flipV="1">
            <a:off x="8777517" y="3877873"/>
            <a:ext cx="229578" cy="274098"/>
          </a:xfrm>
          <a:custGeom>
            <a:avLst/>
            <a:gdLst>
              <a:gd name="connsiteX0" fmla="*/ 79439 w 229578"/>
              <a:gd name="connsiteY0" fmla="*/ 95 h 274098"/>
              <a:gd name="connsiteX1" fmla="*/ 49816 w 229578"/>
              <a:gd name="connsiteY1" fmla="*/ 24384 h 274098"/>
              <a:gd name="connsiteX2" fmla="*/ 50959 w 229578"/>
              <a:gd name="connsiteY2" fmla="*/ 32385 h 274098"/>
              <a:gd name="connsiteX3" fmla="*/ 46387 w 229578"/>
              <a:gd name="connsiteY3" fmla="*/ 32766 h 274098"/>
              <a:gd name="connsiteX4" fmla="*/ 25432 w 229578"/>
              <a:gd name="connsiteY4" fmla="*/ 52197 h 274098"/>
              <a:gd name="connsiteX5" fmla="*/ 26289 w 229578"/>
              <a:gd name="connsiteY5" fmla="*/ 66008 h 274098"/>
              <a:gd name="connsiteX6" fmla="*/ 7334 w 229578"/>
              <a:gd name="connsiteY6" fmla="*/ 90011 h 274098"/>
              <a:gd name="connsiteX7" fmla="*/ 11716 w 229578"/>
              <a:gd name="connsiteY7" fmla="*/ 102870 h 274098"/>
              <a:gd name="connsiteX8" fmla="*/ 13430 w 229578"/>
              <a:gd name="connsiteY8" fmla="*/ 105632 h 274098"/>
              <a:gd name="connsiteX9" fmla="*/ 0 w 229578"/>
              <a:gd name="connsiteY9" fmla="*/ 126111 h 274098"/>
              <a:gd name="connsiteX10" fmla="*/ 18288 w 229578"/>
              <a:gd name="connsiteY10" fmla="*/ 148495 h 274098"/>
              <a:gd name="connsiteX11" fmla="*/ 80963 w 229578"/>
              <a:gd name="connsiteY11" fmla="*/ 159449 h 274098"/>
              <a:gd name="connsiteX12" fmla="*/ 67247 w 229578"/>
              <a:gd name="connsiteY12" fmla="*/ 205645 h 274098"/>
              <a:gd name="connsiteX13" fmla="*/ 52102 w 229578"/>
              <a:gd name="connsiteY13" fmla="*/ 245269 h 274098"/>
              <a:gd name="connsiteX14" fmla="*/ 66866 w 229578"/>
              <a:gd name="connsiteY14" fmla="*/ 270224 h 274098"/>
              <a:gd name="connsiteX15" fmla="*/ 92678 w 229578"/>
              <a:gd name="connsiteY15" fmla="*/ 261652 h 274098"/>
              <a:gd name="connsiteX16" fmla="*/ 92678 w 229578"/>
              <a:gd name="connsiteY16" fmla="*/ 261652 h 274098"/>
              <a:gd name="connsiteX17" fmla="*/ 116015 w 229578"/>
              <a:gd name="connsiteY17" fmla="*/ 217742 h 274098"/>
              <a:gd name="connsiteX18" fmla="*/ 139446 w 229578"/>
              <a:gd name="connsiteY18" fmla="*/ 192786 h 274098"/>
              <a:gd name="connsiteX19" fmla="*/ 178403 w 229578"/>
              <a:gd name="connsiteY19" fmla="*/ 144780 h 274098"/>
              <a:gd name="connsiteX20" fmla="*/ 194501 w 229578"/>
              <a:gd name="connsiteY20" fmla="*/ 140780 h 274098"/>
              <a:gd name="connsiteX21" fmla="*/ 218694 w 229578"/>
              <a:gd name="connsiteY21" fmla="*/ 140780 h 274098"/>
              <a:gd name="connsiteX22" fmla="*/ 219742 w 229578"/>
              <a:gd name="connsiteY22" fmla="*/ 40481 h 274098"/>
              <a:gd name="connsiteX23" fmla="*/ 190214 w 229578"/>
              <a:gd name="connsiteY23" fmla="*/ 40481 h 274098"/>
              <a:gd name="connsiteX24" fmla="*/ 183833 w 229578"/>
              <a:gd name="connsiteY24" fmla="*/ 37719 h 274098"/>
              <a:gd name="connsiteX25" fmla="*/ 108490 w 229578"/>
              <a:gd name="connsiteY25" fmla="*/ 190 h 274098"/>
              <a:gd name="connsiteX26" fmla="*/ 79343 w 229578"/>
              <a:gd name="connsiteY26" fmla="*/ 0 h 274098"/>
              <a:gd name="connsiteX27" fmla="*/ 54864 w 229578"/>
              <a:gd name="connsiteY27" fmla="*/ 103632 h 274098"/>
              <a:gd name="connsiteX28" fmla="*/ 13335 w 229578"/>
              <a:gd name="connsiteY28" fmla="*/ 105728 h 274098"/>
              <a:gd name="connsiteX29" fmla="*/ 62579 w 229578"/>
              <a:gd name="connsiteY29" fmla="*/ 64580 h 274098"/>
              <a:gd name="connsiteX30" fmla="*/ 26289 w 229578"/>
              <a:gd name="connsiteY30" fmla="*/ 66008 h 274098"/>
              <a:gd name="connsiteX31" fmla="*/ 68104 w 229578"/>
              <a:gd name="connsiteY31" fmla="*/ 32385 h 274098"/>
              <a:gd name="connsiteX32" fmla="*/ 50864 w 229578"/>
              <a:gd name="connsiteY32" fmla="*/ 32385 h 27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9578" h="274098">
                <a:moveTo>
                  <a:pt x="79439" y="95"/>
                </a:moveTo>
                <a:cubicBezTo>
                  <a:pt x="52864" y="95"/>
                  <a:pt x="49816" y="15812"/>
                  <a:pt x="49816" y="24384"/>
                </a:cubicBezTo>
                <a:cubicBezTo>
                  <a:pt x="49816" y="25051"/>
                  <a:pt x="50959" y="32385"/>
                  <a:pt x="50959" y="32385"/>
                </a:cubicBezTo>
                <a:lnTo>
                  <a:pt x="46387" y="32766"/>
                </a:lnTo>
                <a:cubicBezTo>
                  <a:pt x="27527" y="34290"/>
                  <a:pt x="25432" y="44577"/>
                  <a:pt x="25432" y="52197"/>
                </a:cubicBezTo>
                <a:cubicBezTo>
                  <a:pt x="25432" y="59055"/>
                  <a:pt x="25813" y="62198"/>
                  <a:pt x="26289" y="66008"/>
                </a:cubicBezTo>
                <a:cubicBezTo>
                  <a:pt x="11049" y="71723"/>
                  <a:pt x="7334" y="73533"/>
                  <a:pt x="7334" y="90011"/>
                </a:cubicBezTo>
                <a:cubicBezTo>
                  <a:pt x="7334" y="94012"/>
                  <a:pt x="8763" y="98298"/>
                  <a:pt x="11716" y="102870"/>
                </a:cubicBezTo>
                <a:lnTo>
                  <a:pt x="13430" y="105632"/>
                </a:lnTo>
                <a:cubicBezTo>
                  <a:pt x="13430" y="105632"/>
                  <a:pt x="0" y="116205"/>
                  <a:pt x="0" y="126111"/>
                </a:cubicBezTo>
                <a:cubicBezTo>
                  <a:pt x="0" y="137160"/>
                  <a:pt x="6001" y="141542"/>
                  <a:pt x="18288" y="148495"/>
                </a:cubicBezTo>
                <a:cubicBezTo>
                  <a:pt x="39243" y="160211"/>
                  <a:pt x="65151" y="159449"/>
                  <a:pt x="80963" y="159449"/>
                </a:cubicBezTo>
                <a:cubicBezTo>
                  <a:pt x="80963" y="159449"/>
                  <a:pt x="74105" y="192310"/>
                  <a:pt x="67247" y="205645"/>
                </a:cubicBezTo>
                <a:cubicBezTo>
                  <a:pt x="61341" y="215932"/>
                  <a:pt x="52102" y="233458"/>
                  <a:pt x="52102" y="245269"/>
                </a:cubicBezTo>
                <a:cubicBezTo>
                  <a:pt x="52102" y="254508"/>
                  <a:pt x="59150" y="263366"/>
                  <a:pt x="66866" y="270224"/>
                </a:cubicBezTo>
                <a:cubicBezTo>
                  <a:pt x="75819" y="278130"/>
                  <a:pt x="90011" y="273272"/>
                  <a:pt x="92678" y="261652"/>
                </a:cubicBezTo>
                <a:lnTo>
                  <a:pt x="92678" y="261652"/>
                </a:lnTo>
                <a:cubicBezTo>
                  <a:pt x="96393" y="245174"/>
                  <a:pt x="104489" y="230029"/>
                  <a:pt x="116015" y="217742"/>
                </a:cubicBezTo>
                <a:lnTo>
                  <a:pt x="139446" y="192786"/>
                </a:lnTo>
                <a:cubicBezTo>
                  <a:pt x="145447" y="186404"/>
                  <a:pt x="171831" y="149543"/>
                  <a:pt x="178403" y="144780"/>
                </a:cubicBezTo>
                <a:cubicBezTo>
                  <a:pt x="182023" y="142113"/>
                  <a:pt x="187262" y="140780"/>
                  <a:pt x="194501" y="140780"/>
                </a:cubicBezTo>
                <a:lnTo>
                  <a:pt x="218694" y="140780"/>
                </a:lnTo>
                <a:cubicBezTo>
                  <a:pt x="233172" y="108204"/>
                  <a:pt x="232886" y="74200"/>
                  <a:pt x="219742" y="40481"/>
                </a:cubicBezTo>
                <a:lnTo>
                  <a:pt x="190214" y="40481"/>
                </a:lnTo>
                <a:cubicBezTo>
                  <a:pt x="187833" y="40481"/>
                  <a:pt x="185547" y="39529"/>
                  <a:pt x="183833" y="37719"/>
                </a:cubicBezTo>
                <a:cubicBezTo>
                  <a:pt x="172688" y="25622"/>
                  <a:pt x="150971" y="572"/>
                  <a:pt x="108490" y="190"/>
                </a:cubicBezTo>
                <a:cubicBezTo>
                  <a:pt x="94679" y="95"/>
                  <a:pt x="80677" y="0"/>
                  <a:pt x="79343" y="0"/>
                </a:cubicBezTo>
                <a:moveTo>
                  <a:pt x="54864" y="103632"/>
                </a:moveTo>
                <a:lnTo>
                  <a:pt x="13335" y="105728"/>
                </a:lnTo>
                <a:moveTo>
                  <a:pt x="62579" y="64580"/>
                </a:moveTo>
                <a:lnTo>
                  <a:pt x="26289" y="66008"/>
                </a:lnTo>
                <a:moveTo>
                  <a:pt x="68104" y="32385"/>
                </a:moveTo>
                <a:lnTo>
                  <a:pt x="50864" y="32385"/>
                </a:lnTo>
              </a:path>
            </a:pathLst>
          </a:custGeom>
          <a:noFill/>
          <a:ln w="12700" cap="rnd">
            <a:solidFill>
              <a:schemeClr val="accent1"/>
            </a:solidFill>
            <a:prstDash val="solid"/>
            <a:round/>
          </a:ln>
        </p:spPr>
        <p:txBody>
          <a:bodyPr rtlCol="0" anchor="ctr"/>
          <a:lstStyle/>
          <a:p>
            <a:endParaRPr lang="en-US"/>
          </a:p>
        </p:txBody>
      </p:sp>
      <p:grpSp>
        <p:nvGrpSpPr>
          <p:cNvPr id="57" name="Group 56">
            <a:extLst>
              <a:ext uri="{FF2B5EF4-FFF2-40B4-BE49-F238E27FC236}">
                <a16:creationId xmlns:a16="http://schemas.microsoft.com/office/drawing/2014/main" id="{381FAA8C-0C5D-F971-D95A-8D80364A5541}"/>
              </a:ext>
            </a:extLst>
          </p:cNvPr>
          <p:cNvGrpSpPr/>
          <p:nvPr/>
        </p:nvGrpSpPr>
        <p:grpSpPr>
          <a:xfrm>
            <a:off x="9194197" y="4065575"/>
            <a:ext cx="192441" cy="270955"/>
            <a:chOff x="6000826" y="3295649"/>
            <a:chExt cx="192441" cy="270955"/>
          </a:xfrm>
        </p:grpSpPr>
        <p:sp>
          <p:nvSpPr>
            <p:cNvPr id="55" name="Freeform: Shape 54">
              <a:extLst>
                <a:ext uri="{FF2B5EF4-FFF2-40B4-BE49-F238E27FC236}">
                  <a16:creationId xmlns:a16="http://schemas.microsoft.com/office/drawing/2014/main" id="{CDDB811C-5A66-D783-7C3F-048C524D7C1D}"/>
                </a:ext>
              </a:extLst>
            </p:cNvPr>
            <p:cNvSpPr/>
            <p:nvPr/>
          </p:nvSpPr>
          <p:spPr>
            <a:xfrm>
              <a:off x="6054375" y="3295649"/>
              <a:ext cx="85248" cy="114680"/>
            </a:xfrm>
            <a:custGeom>
              <a:avLst/>
              <a:gdLst>
                <a:gd name="connsiteX0" fmla="*/ 0 w 85248"/>
                <a:gd name="connsiteY0" fmla="*/ 114681 h 114680"/>
                <a:gd name="connsiteX1" fmla="*/ 0 w 85248"/>
                <a:gd name="connsiteY1" fmla="*/ 0 h 114680"/>
                <a:gd name="connsiteX2" fmla="*/ 85249 w 85248"/>
                <a:gd name="connsiteY2" fmla="*/ 0 h 114680"/>
                <a:gd name="connsiteX3" fmla="*/ 85249 w 85248"/>
                <a:gd name="connsiteY3" fmla="*/ 114681 h 114680"/>
              </a:gdLst>
              <a:ahLst/>
              <a:cxnLst>
                <a:cxn ang="0">
                  <a:pos x="connsiteX0" y="connsiteY0"/>
                </a:cxn>
                <a:cxn ang="0">
                  <a:pos x="connsiteX1" y="connsiteY1"/>
                </a:cxn>
                <a:cxn ang="0">
                  <a:pos x="connsiteX2" y="connsiteY2"/>
                </a:cxn>
                <a:cxn ang="0">
                  <a:pos x="connsiteX3" y="connsiteY3"/>
                </a:cxn>
              </a:cxnLst>
              <a:rect l="l" t="t" r="r" b="b"/>
              <a:pathLst>
                <a:path w="85248" h="114680">
                  <a:moveTo>
                    <a:pt x="0" y="114681"/>
                  </a:moveTo>
                  <a:lnTo>
                    <a:pt x="0" y="0"/>
                  </a:lnTo>
                  <a:lnTo>
                    <a:pt x="85249" y="0"/>
                  </a:lnTo>
                  <a:lnTo>
                    <a:pt x="85249" y="114681"/>
                  </a:lnTo>
                </a:path>
              </a:pathLst>
            </a:custGeom>
            <a:noFill/>
            <a:ln w="12700" cap="rnd">
              <a:solidFill>
                <a:schemeClr val="accent1"/>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12245C24-8AF5-C97A-7EF0-B02297290A76}"/>
                </a:ext>
              </a:extLst>
            </p:cNvPr>
            <p:cNvSpPr/>
            <p:nvPr/>
          </p:nvSpPr>
          <p:spPr>
            <a:xfrm>
              <a:off x="6000826" y="3384660"/>
              <a:ext cx="192441" cy="181944"/>
            </a:xfrm>
            <a:custGeom>
              <a:avLst/>
              <a:gdLst>
                <a:gd name="connsiteX0" fmla="*/ 186804 w 192441"/>
                <a:gd name="connsiteY0" fmla="*/ 65103 h 181944"/>
                <a:gd name="connsiteX1" fmla="*/ 122700 w 192441"/>
                <a:gd name="connsiteY1" fmla="*/ 63770 h 181944"/>
                <a:gd name="connsiteX2" fmla="*/ 101650 w 192441"/>
                <a:gd name="connsiteY2" fmla="*/ 3858 h 181944"/>
                <a:gd name="connsiteX3" fmla="*/ 90792 w 192441"/>
                <a:gd name="connsiteY3" fmla="*/ 3858 h 181944"/>
                <a:gd name="connsiteX4" fmla="*/ 69741 w 192441"/>
                <a:gd name="connsiteY4" fmla="*/ 63770 h 181944"/>
                <a:gd name="connsiteX5" fmla="*/ 5638 w 192441"/>
                <a:gd name="connsiteY5" fmla="*/ 65103 h 181944"/>
                <a:gd name="connsiteX6" fmla="*/ 2304 w 192441"/>
                <a:gd name="connsiteY6" fmla="*/ 75486 h 181944"/>
                <a:gd name="connsiteX7" fmla="*/ 53358 w 192441"/>
                <a:gd name="connsiteY7" fmla="*/ 113776 h 181944"/>
                <a:gd name="connsiteX8" fmla="*/ 34785 w 192441"/>
                <a:gd name="connsiteY8" fmla="*/ 174450 h 181944"/>
                <a:gd name="connsiteX9" fmla="*/ 43548 w 192441"/>
                <a:gd name="connsiteY9" fmla="*/ 180927 h 181944"/>
                <a:gd name="connsiteX10" fmla="*/ 96221 w 192441"/>
                <a:gd name="connsiteY10" fmla="*/ 144637 h 181944"/>
                <a:gd name="connsiteX11" fmla="*/ 148894 w 192441"/>
                <a:gd name="connsiteY11" fmla="*/ 180927 h 181944"/>
                <a:gd name="connsiteX12" fmla="*/ 157657 w 192441"/>
                <a:gd name="connsiteY12" fmla="*/ 174450 h 181944"/>
                <a:gd name="connsiteX13" fmla="*/ 139083 w 192441"/>
                <a:gd name="connsiteY13" fmla="*/ 113776 h 181944"/>
                <a:gd name="connsiteX14" fmla="*/ 190137 w 192441"/>
                <a:gd name="connsiteY14" fmla="*/ 75486 h 181944"/>
                <a:gd name="connsiteX15" fmla="*/ 186804 w 192441"/>
                <a:gd name="connsiteY15" fmla="*/ 65103 h 18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2441" h="181944">
                  <a:moveTo>
                    <a:pt x="186804" y="65103"/>
                  </a:moveTo>
                  <a:lnTo>
                    <a:pt x="122700" y="63770"/>
                  </a:lnTo>
                  <a:lnTo>
                    <a:pt x="101650" y="3858"/>
                  </a:lnTo>
                  <a:cubicBezTo>
                    <a:pt x="99840" y="-1286"/>
                    <a:pt x="92601" y="-1286"/>
                    <a:pt x="90792" y="3858"/>
                  </a:cubicBezTo>
                  <a:lnTo>
                    <a:pt x="69741" y="63770"/>
                  </a:lnTo>
                  <a:lnTo>
                    <a:pt x="5638" y="65103"/>
                  </a:lnTo>
                  <a:cubicBezTo>
                    <a:pt x="209" y="65199"/>
                    <a:pt x="-2077" y="72247"/>
                    <a:pt x="2304" y="75486"/>
                  </a:cubicBezTo>
                  <a:lnTo>
                    <a:pt x="53358" y="113776"/>
                  </a:lnTo>
                  <a:lnTo>
                    <a:pt x="34785" y="174450"/>
                  </a:lnTo>
                  <a:cubicBezTo>
                    <a:pt x="33165" y="179689"/>
                    <a:pt x="39166" y="183975"/>
                    <a:pt x="43548" y="180927"/>
                  </a:cubicBezTo>
                  <a:lnTo>
                    <a:pt x="96221" y="144637"/>
                  </a:lnTo>
                  <a:lnTo>
                    <a:pt x="148894" y="180927"/>
                  </a:lnTo>
                  <a:cubicBezTo>
                    <a:pt x="153371" y="183975"/>
                    <a:pt x="159276" y="179689"/>
                    <a:pt x="157657" y="174450"/>
                  </a:cubicBezTo>
                  <a:lnTo>
                    <a:pt x="139083" y="113776"/>
                  </a:lnTo>
                  <a:lnTo>
                    <a:pt x="190137" y="75486"/>
                  </a:lnTo>
                  <a:cubicBezTo>
                    <a:pt x="194519" y="72152"/>
                    <a:pt x="192233" y="65199"/>
                    <a:pt x="186804" y="65103"/>
                  </a:cubicBezTo>
                  <a:close/>
                </a:path>
              </a:pathLst>
            </a:custGeom>
            <a:noFill/>
            <a:ln w="12700" cap="rnd">
              <a:solidFill>
                <a:schemeClr val="accent1"/>
              </a:solidFill>
              <a:prstDash val="solid"/>
              <a:round/>
            </a:ln>
          </p:spPr>
          <p:txBody>
            <a:bodyPr rtlCol="0" anchor="ctr"/>
            <a:lstStyle/>
            <a:p>
              <a:endParaRPr lang="en-US"/>
            </a:p>
          </p:txBody>
        </p:sp>
      </p:grpSp>
    </p:spTree>
    <p:extLst>
      <p:ext uri="{BB962C8B-B14F-4D97-AF65-F5344CB8AC3E}">
        <p14:creationId xmlns:p14="http://schemas.microsoft.com/office/powerpoint/2010/main" val="122572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37D41EE2-BB9D-ADE5-2895-99BE0A04D7E3}"/>
              </a:ext>
            </a:extLst>
          </p:cNvPr>
          <p:cNvSpPr/>
          <p:nvPr/>
        </p:nvSpPr>
        <p:spPr>
          <a:xfrm>
            <a:off x="9469914" y="4065702"/>
            <a:ext cx="4542197" cy="4542197"/>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679D627-C851-EFBD-2074-E8B15B41619B}"/>
              </a:ext>
            </a:extLst>
          </p:cNvPr>
          <p:cNvSpPr/>
          <p:nvPr/>
        </p:nvSpPr>
        <p:spPr>
          <a:xfrm>
            <a:off x="0" y="0"/>
            <a:ext cx="12192000" cy="6858000"/>
          </a:xfrm>
          <a:prstGeom prst="rect">
            <a:avLst/>
          </a:prstGeom>
          <a:gradFill>
            <a:gsLst>
              <a:gs pos="41000">
                <a:schemeClr val="bg1"/>
              </a:gs>
              <a:gs pos="98000">
                <a:schemeClr val="tx2">
                  <a:lumMod val="20000"/>
                  <a:lumOff val="80000"/>
                  <a:alpha val="2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raphic 2">
            <a:extLst>
              <a:ext uri="{FF2B5EF4-FFF2-40B4-BE49-F238E27FC236}">
                <a16:creationId xmlns:a16="http://schemas.microsoft.com/office/drawing/2014/main" id="{C72D6645-D1B5-DA0E-1A35-2C178A1F503F}"/>
              </a:ext>
            </a:extLst>
          </p:cNvPr>
          <p:cNvSpPr>
            <a:spLocks/>
          </p:cNvSpPr>
          <p:nvPr/>
        </p:nvSpPr>
        <p:spPr>
          <a:xfrm rot="10800000">
            <a:off x="0" y="3145299"/>
            <a:ext cx="2276475" cy="4130768"/>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lumMod val="95000"/>
                  <a:alpha val="70000"/>
                </a:schemeClr>
              </a:gs>
              <a:gs pos="0">
                <a:schemeClr val="bg1">
                  <a:lumMod val="95000"/>
                  <a:alpha val="39000"/>
                </a:schemeClr>
              </a:gs>
            </a:gsLst>
            <a:lin ang="0" scaled="0"/>
          </a:gradFill>
          <a:ln w="3483" cap="flat">
            <a:noFill/>
            <a:prstDash val="solid"/>
            <a:miter/>
          </a:ln>
        </p:spPr>
        <p:txBody>
          <a:bodyPr rtlCol="0" anchor="ctr"/>
          <a:lstStyle/>
          <a:p>
            <a:endParaRPr lang="en-US"/>
          </a:p>
        </p:txBody>
      </p:sp>
      <p:sp>
        <p:nvSpPr>
          <p:cNvPr id="30" name="Graphic 2">
            <a:extLst>
              <a:ext uri="{FF2B5EF4-FFF2-40B4-BE49-F238E27FC236}">
                <a16:creationId xmlns:a16="http://schemas.microsoft.com/office/drawing/2014/main" id="{A25383C8-CC54-B895-F0FE-24C53C55748F}"/>
              </a:ext>
            </a:extLst>
          </p:cNvPr>
          <p:cNvSpPr>
            <a:spLocks/>
          </p:cNvSpPr>
          <p:nvPr/>
        </p:nvSpPr>
        <p:spPr>
          <a:xfrm rot="16200000">
            <a:off x="10227041" y="-825866"/>
            <a:ext cx="2027796" cy="3679529"/>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1">
                  <a:alpha val="76000"/>
                </a:schemeClr>
              </a:gs>
              <a:gs pos="100000">
                <a:schemeClr val="bg1">
                  <a:alpha val="30000"/>
                </a:schemeClr>
              </a:gs>
            </a:gsLst>
            <a:lin ang="5400000" scaled="0"/>
          </a:gradFill>
          <a:ln w="3483" cap="flat">
            <a:noFill/>
            <a:prstDash val="solid"/>
            <a:miter/>
          </a:ln>
        </p:spPr>
        <p:txBody>
          <a:bodyPr rtlCol="0" anchor="ctr"/>
          <a:lstStyle/>
          <a:p>
            <a:endParaRPr lang="en-US"/>
          </a:p>
        </p:txBody>
      </p:sp>
      <p:sp>
        <p:nvSpPr>
          <p:cNvPr id="5" name="Rectangle: Rounded Corners 4">
            <a:extLst>
              <a:ext uri="{FF2B5EF4-FFF2-40B4-BE49-F238E27FC236}">
                <a16:creationId xmlns:a16="http://schemas.microsoft.com/office/drawing/2014/main" id="{62B24749-3BE5-9872-5D45-20069FC9E146}"/>
              </a:ext>
            </a:extLst>
          </p:cNvPr>
          <p:cNvSpPr/>
          <p:nvPr/>
        </p:nvSpPr>
        <p:spPr>
          <a:xfrm>
            <a:off x="533400" y="1727398"/>
            <a:ext cx="5523430"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Product</a:t>
            </a:r>
          </a:p>
        </p:txBody>
      </p:sp>
      <p:sp>
        <p:nvSpPr>
          <p:cNvPr id="7" name="Rectangle: Rounded Corners 6">
            <a:extLst>
              <a:ext uri="{FF2B5EF4-FFF2-40B4-BE49-F238E27FC236}">
                <a16:creationId xmlns:a16="http://schemas.microsoft.com/office/drawing/2014/main" id="{8FD87383-9A03-4F1B-93DB-F1B5B8E9462F}"/>
              </a:ext>
            </a:extLst>
          </p:cNvPr>
          <p:cNvSpPr/>
          <p:nvPr/>
        </p:nvSpPr>
        <p:spPr>
          <a:xfrm>
            <a:off x="6135168" y="1727398"/>
            <a:ext cx="5523430"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a:solidFill>
                  <a:schemeClr val="bg1"/>
                </a:solidFill>
                <a:latin typeface="Montserrat" panose="00000500000000000000" pitchFamily="50" charset="0"/>
              </a:rPr>
              <a:t>Customers</a:t>
            </a:r>
            <a:endParaRPr lang="en-US" sz="1400" b="1" dirty="0">
              <a:solidFill>
                <a:schemeClr val="bg1"/>
              </a:solidFill>
              <a:latin typeface="Montserrat" panose="00000500000000000000" pitchFamily="50" charset="0"/>
            </a:endParaRPr>
          </a:p>
        </p:txBody>
      </p:sp>
      <p:sp>
        <p:nvSpPr>
          <p:cNvPr id="2" name="Title 1">
            <a:extLst>
              <a:ext uri="{FF2B5EF4-FFF2-40B4-BE49-F238E27FC236}">
                <a16:creationId xmlns:a16="http://schemas.microsoft.com/office/drawing/2014/main" id="{AFC168ED-9761-A3F4-9AA9-5D80A01410CD}"/>
              </a:ext>
            </a:extLst>
          </p:cNvPr>
          <p:cNvSpPr>
            <a:spLocks noGrp="1"/>
          </p:cNvSpPr>
          <p:nvPr>
            <p:ph type="title"/>
          </p:nvPr>
        </p:nvSpPr>
        <p:spPr/>
        <p:txBody>
          <a:bodyPr anchor="ctr"/>
          <a:lstStyle/>
          <a:p>
            <a:r>
              <a:rPr lang="en-US" dirty="0">
                <a:solidFill>
                  <a:schemeClr val="accent1"/>
                </a:solidFill>
              </a:rPr>
              <a:t>Customer Value </a:t>
            </a:r>
            <a:r>
              <a:rPr lang="en-US" dirty="0"/>
              <a:t>Canvas</a:t>
            </a:r>
          </a:p>
        </p:txBody>
      </p:sp>
      <p:grpSp>
        <p:nvGrpSpPr>
          <p:cNvPr id="35" name="Group 34">
            <a:extLst>
              <a:ext uri="{FF2B5EF4-FFF2-40B4-BE49-F238E27FC236}">
                <a16:creationId xmlns:a16="http://schemas.microsoft.com/office/drawing/2014/main" id="{21FAAAA6-0209-3784-2775-DA9B708EA04C}"/>
              </a:ext>
            </a:extLst>
          </p:cNvPr>
          <p:cNvGrpSpPr/>
          <p:nvPr/>
        </p:nvGrpSpPr>
        <p:grpSpPr>
          <a:xfrm>
            <a:off x="533398" y="2357796"/>
            <a:ext cx="11125199" cy="3671529"/>
            <a:chOff x="533398" y="2224446"/>
            <a:chExt cx="11125199" cy="3186619"/>
          </a:xfrm>
        </p:grpSpPr>
        <p:sp>
          <p:nvSpPr>
            <p:cNvPr id="19" name="Rectangle: Rounded Corners 18">
              <a:extLst>
                <a:ext uri="{FF2B5EF4-FFF2-40B4-BE49-F238E27FC236}">
                  <a16:creationId xmlns:a16="http://schemas.microsoft.com/office/drawing/2014/main" id="{E9EB727B-FA31-A926-8E45-A526C50CA527}"/>
                </a:ext>
              </a:extLst>
            </p:cNvPr>
            <p:cNvSpPr/>
            <p:nvPr/>
          </p:nvSpPr>
          <p:spPr>
            <a:xfrm>
              <a:off x="533398" y="2620338"/>
              <a:ext cx="2722545" cy="2790727"/>
            </a:xfrm>
            <a:prstGeom prst="roundRect">
              <a:avLst>
                <a:gd name="adj" fmla="val 6236"/>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940"/>
                </a:lnSpc>
              </a:pPr>
              <a:r>
                <a:rPr lang="en-US" sz="1200" dirty="0">
                  <a:solidFill>
                    <a:schemeClr val="tx2"/>
                  </a:solidFill>
                  <a:latin typeface="Montserrat" panose="00000500000000000000" pitchFamily="50" charset="0"/>
                </a:rPr>
                <a:t>List of products and services your value proposition </a:t>
              </a:r>
            </a:p>
            <a:p>
              <a:pPr algn="ctr">
                <a:lnSpc>
                  <a:spcPts val="1940"/>
                </a:lnSpc>
              </a:pPr>
              <a:r>
                <a:rPr lang="en-US" sz="1200" dirty="0">
                  <a:solidFill>
                    <a:schemeClr val="tx2"/>
                  </a:solidFill>
                  <a:latin typeface="Montserrat" panose="00000500000000000000" pitchFamily="50" charset="0"/>
                </a:rPr>
                <a:t>is built around</a:t>
              </a:r>
            </a:p>
          </p:txBody>
        </p:sp>
        <p:grpSp>
          <p:nvGrpSpPr>
            <p:cNvPr id="15" name="Group 14">
              <a:extLst>
                <a:ext uri="{FF2B5EF4-FFF2-40B4-BE49-F238E27FC236}">
                  <a16:creationId xmlns:a16="http://schemas.microsoft.com/office/drawing/2014/main" id="{0E3B830E-32C1-C750-A70C-8A18A0CFABBC}"/>
                </a:ext>
              </a:extLst>
            </p:cNvPr>
            <p:cNvGrpSpPr/>
            <p:nvPr/>
          </p:nvGrpSpPr>
          <p:grpSpPr>
            <a:xfrm>
              <a:off x="533398" y="2224446"/>
              <a:ext cx="5523431" cy="347304"/>
              <a:chOff x="533399" y="1967271"/>
              <a:chExt cx="5286374" cy="347304"/>
            </a:xfrm>
          </p:grpSpPr>
          <p:sp>
            <p:nvSpPr>
              <p:cNvPr id="9" name="Rectangle: Rounded Corners 8">
                <a:extLst>
                  <a:ext uri="{FF2B5EF4-FFF2-40B4-BE49-F238E27FC236}">
                    <a16:creationId xmlns:a16="http://schemas.microsoft.com/office/drawing/2014/main" id="{71E1A891-C002-797A-9273-729B2A0ABA09}"/>
                  </a:ext>
                </a:extLst>
              </p:cNvPr>
              <p:cNvSpPr/>
              <p:nvPr/>
            </p:nvSpPr>
            <p:spPr>
              <a:xfrm>
                <a:off x="533399" y="1967271"/>
                <a:ext cx="2605698" cy="347304"/>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Product &amp; services</a:t>
                </a:r>
              </a:p>
            </p:txBody>
          </p:sp>
          <p:sp>
            <p:nvSpPr>
              <p:cNvPr id="10" name="Rectangle: Rounded Corners 9">
                <a:extLst>
                  <a:ext uri="{FF2B5EF4-FFF2-40B4-BE49-F238E27FC236}">
                    <a16:creationId xmlns:a16="http://schemas.microsoft.com/office/drawing/2014/main" id="{85DB3E76-BF8C-D6A6-9399-2B02339AAF0E}"/>
                  </a:ext>
                </a:extLst>
              </p:cNvPr>
              <p:cNvSpPr/>
              <p:nvPr/>
            </p:nvSpPr>
            <p:spPr>
              <a:xfrm>
                <a:off x="3214075" y="1967271"/>
                <a:ext cx="2605698" cy="347304"/>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Gain creators</a:t>
                </a:r>
              </a:p>
            </p:txBody>
          </p:sp>
        </p:grpSp>
        <p:grpSp>
          <p:nvGrpSpPr>
            <p:cNvPr id="16" name="Group 15">
              <a:extLst>
                <a:ext uri="{FF2B5EF4-FFF2-40B4-BE49-F238E27FC236}">
                  <a16:creationId xmlns:a16="http://schemas.microsoft.com/office/drawing/2014/main" id="{C3C59050-1349-83E7-E229-F9848DE5095F}"/>
                </a:ext>
              </a:extLst>
            </p:cNvPr>
            <p:cNvGrpSpPr/>
            <p:nvPr/>
          </p:nvGrpSpPr>
          <p:grpSpPr>
            <a:xfrm>
              <a:off x="6135168" y="2224446"/>
              <a:ext cx="5523429" cy="347304"/>
              <a:chOff x="6286501" y="1967271"/>
              <a:chExt cx="5286374" cy="347304"/>
            </a:xfrm>
          </p:grpSpPr>
          <p:sp>
            <p:nvSpPr>
              <p:cNvPr id="13" name="Rectangle: Rounded Corners 12">
                <a:extLst>
                  <a:ext uri="{FF2B5EF4-FFF2-40B4-BE49-F238E27FC236}">
                    <a16:creationId xmlns:a16="http://schemas.microsoft.com/office/drawing/2014/main" id="{0CF25E54-4558-8B73-BCE6-38D6717852ED}"/>
                  </a:ext>
                </a:extLst>
              </p:cNvPr>
              <p:cNvSpPr/>
              <p:nvPr/>
            </p:nvSpPr>
            <p:spPr>
              <a:xfrm>
                <a:off x="6286501" y="1967271"/>
                <a:ext cx="2605698" cy="347304"/>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Gains</a:t>
                </a:r>
              </a:p>
            </p:txBody>
          </p:sp>
          <p:sp>
            <p:nvSpPr>
              <p:cNvPr id="14" name="Rectangle: Rounded Corners 13">
                <a:extLst>
                  <a:ext uri="{FF2B5EF4-FFF2-40B4-BE49-F238E27FC236}">
                    <a16:creationId xmlns:a16="http://schemas.microsoft.com/office/drawing/2014/main" id="{052A7832-EFD7-D7A5-05F2-2BA0661E9825}"/>
                  </a:ext>
                </a:extLst>
              </p:cNvPr>
              <p:cNvSpPr/>
              <p:nvPr/>
            </p:nvSpPr>
            <p:spPr>
              <a:xfrm>
                <a:off x="8967177" y="1967271"/>
                <a:ext cx="2605698" cy="347304"/>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Customers jobs</a:t>
                </a:r>
              </a:p>
            </p:txBody>
          </p:sp>
        </p:grpSp>
        <p:sp>
          <p:nvSpPr>
            <p:cNvPr id="20" name="Rectangle: Rounded Corners 19">
              <a:extLst>
                <a:ext uri="{FF2B5EF4-FFF2-40B4-BE49-F238E27FC236}">
                  <a16:creationId xmlns:a16="http://schemas.microsoft.com/office/drawing/2014/main" id="{E1F6FB4F-2CBE-08D2-36FA-3C8614546B59}"/>
                </a:ext>
              </a:extLst>
            </p:cNvPr>
            <p:cNvSpPr/>
            <p:nvPr/>
          </p:nvSpPr>
          <p:spPr>
            <a:xfrm>
              <a:off x="3334284" y="3842049"/>
              <a:ext cx="2722545" cy="347304"/>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Pain relievers</a:t>
              </a:r>
            </a:p>
          </p:txBody>
        </p:sp>
        <p:sp>
          <p:nvSpPr>
            <p:cNvPr id="22" name="Rectangle: Rounded Corners 21">
              <a:extLst>
                <a:ext uri="{FF2B5EF4-FFF2-40B4-BE49-F238E27FC236}">
                  <a16:creationId xmlns:a16="http://schemas.microsoft.com/office/drawing/2014/main" id="{F6C426C4-43A5-AACD-5104-03E18B3177AB}"/>
                </a:ext>
              </a:extLst>
            </p:cNvPr>
            <p:cNvSpPr/>
            <p:nvPr/>
          </p:nvSpPr>
          <p:spPr>
            <a:xfrm>
              <a:off x="6135168" y="3842049"/>
              <a:ext cx="2722544" cy="347304"/>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Gains</a:t>
              </a:r>
            </a:p>
          </p:txBody>
        </p:sp>
        <p:sp>
          <p:nvSpPr>
            <p:cNvPr id="24" name="Rectangle: Rounded Corners 23">
              <a:extLst>
                <a:ext uri="{FF2B5EF4-FFF2-40B4-BE49-F238E27FC236}">
                  <a16:creationId xmlns:a16="http://schemas.microsoft.com/office/drawing/2014/main" id="{8B144227-50F5-52BA-6B3A-7203F79C3DD9}"/>
                </a:ext>
              </a:extLst>
            </p:cNvPr>
            <p:cNvSpPr/>
            <p:nvPr/>
          </p:nvSpPr>
          <p:spPr>
            <a:xfrm>
              <a:off x="3334284" y="2620339"/>
              <a:ext cx="2722545" cy="1167436"/>
            </a:xfrm>
            <a:prstGeom prst="roundRect">
              <a:avLst>
                <a:gd name="adj" fmla="val 1357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940"/>
                </a:lnSpc>
              </a:pPr>
              <a:r>
                <a:rPr lang="en-US" sz="1200" dirty="0">
                  <a:solidFill>
                    <a:schemeClr val="tx2"/>
                  </a:solidFill>
                  <a:latin typeface="Montserrat" panose="00000500000000000000" pitchFamily="50" charset="0"/>
                </a:rPr>
                <a:t>Describe how your products and services create customers gains</a:t>
              </a:r>
            </a:p>
          </p:txBody>
        </p:sp>
        <p:sp>
          <p:nvSpPr>
            <p:cNvPr id="25" name="Rectangle: Rounded Corners 24">
              <a:extLst>
                <a:ext uri="{FF2B5EF4-FFF2-40B4-BE49-F238E27FC236}">
                  <a16:creationId xmlns:a16="http://schemas.microsoft.com/office/drawing/2014/main" id="{6DCC88BC-B88B-5329-420A-1915615FECCE}"/>
                </a:ext>
              </a:extLst>
            </p:cNvPr>
            <p:cNvSpPr/>
            <p:nvPr/>
          </p:nvSpPr>
          <p:spPr>
            <a:xfrm>
              <a:off x="3334284" y="4243629"/>
              <a:ext cx="2722545" cy="1167436"/>
            </a:xfrm>
            <a:prstGeom prst="roundRect">
              <a:avLst>
                <a:gd name="adj" fmla="val 1357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940"/>
                </a:lnSpc>
              </a:pPr>
              <a:r>
                <a:rPr lang="en-US" sz="1200" dirty="0">
                  <a:solidFill>
                    <a:schemeClr val="tx2"/>
                  </a:solidFill>
                  <a:latin typeface="Montserrat" panose="00000500000000000000" pitchFamily="50" charset="0"/>
                </a:rPr>
                <a:t>Describe how your products and services create customers gains</a:t>
              </a:r>
            </a:p>
          </p:txBody>
        </p:sp>
        <p:sp>
          <p:nvSpPr>
            <p:cNvPr id="26" name="Rectangle: Rounded Corners 25">
              <a:extLst>
                <a:ext uri="{FF2B5EF4-FFF2-40B4-BE49-F238E27FC236}">
                  <a16:creationId xmlns:a16="http://schemas.microsoft.com/office/drawing/2014/main" id="{0F87FF35-C5C0-8E3D-CDAD-1EB7C94694D7}"/>
                </a:ext>
              </a:extLst>
            </p:cNvPr>
            <p:cNvSpPr/>
            <p:nvPr/>
          </p:nvSpPr>
          <p:spPr>
            <a:xfrm>
              <a:off x="6135167" y="2620339"/>
              <a:ext cx="2722545" cy="1167436"/>
            </a:xfrm>
            <a:prstGeom prst="roundRect">
              <a:avLst>
                <a:gd name="adj" fmla="val 1357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940"/>
                </a:lnSpc>
              </a:pPr>
              <a:r>
                <a:rPr lang="en-US" sz="1200" dirty="0">
                  <a:solidFill>
                    <a:schemeClr val="tx2"/>
                  </a:solidFill>
                  <a:latin typeface="Montserrat" panose="00000500000000000000" pitchFamily="50" charset="0"/>
                </a:rPr>
                <a:t>Describe the benefits your</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customers expects, desires</a:t>
              </a:r>
              <a:br>
                <a:rPr lang="en-US" sz="1200" dirty="0">
                  <a:solidFill>
                    <a:schemeClr val="tx2"/>
                  </a:solidFill>
                  <a:latin typeface="Montserrat" panose="00000500000000000000" pitchFamily="50" charset="0"/>
                </a:rPr>
              </a:br>
              <a:r>
                <a:rPr lang="en-US" sz="1200" dirty="0">
                  <a:solidFill>
                    <a:schemeClr val="tx2"/>
                  </a:solidFill>
                  <a:latin typeface="Montserrat" panose="00000500000000000000" pitchFamily="50" charset="0"/>
                </a:rPr>
                <a:t>or would be surprised by.</a:t>
              </a:r>
            </a:p>
          </p:txBody>
        </p:sp>
        <p:sp>
          <p:nvSpPr>
            <p:cNvPr id="27" name="Rectangle: Rounded Corners 26">
              <a:extLst>
                <a:ext uri="{FF2B5EF4-FFF2-40B4-BE49-F238E27FC236}">
                  <a16:creationId xmlns:a16="http://schemas.microsoft.com/office/drawing/2014/main" id="{6720EDD9-E7E6-4B07-6382-275E91625E83}"/>
                </a:ext>
              </a:extLst>
            </p:cNvPr>
            <p:cNvSpPr/>
            <p:nvPr/>
          </p:nvSpPr>
          <p:spPr>
            <a:xfrm>
              <a:off x="6135167" y="4243629"/>
              <a:ext cx="2722545" cy="1167436"/>
            </a:xfrm>
            <a:prstGeom prst="roundRect">
              <a:avLst>
                <a:gd name="adj" fmla="val 13579"/>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940"/>
                </a:lnSpc>
              </a:pPr>
              <a:r>
                <a:rPr lang="en-US" sz="1200" dirty="0">
                  <a:solidFill>
                    <a:schemeClr val="tx2"/>
                  </a:solidFill>
                  <a:latin typeface="Montserrat" panose="00000500000000000000" pitchFamily="50" charset="0"/>
                </a:rPr>
                <a:t>Describe negative emotions, undesired costs, situations and risks</a:t>
              </a:r>
            </a:p>
          </p:txBody>
        </p:sp>
        <p:sp>
          <p:nvSpPr>
            <p:cNvPr id="28" name="Rectangle: Rounded Corners 27">
              <a:extLst>
                <a:ext uri="{FF2B5EF4-FFF2-40B4-BE49-F238E27FC236}">
                  <a16:creationId xmlns:a16="http://schemas.microsoft.com/office/drawing/2014/main" id="{D1CAD759-09BD-D57C-0760-B4E711E86A35}"/>
                </a:ext>
              </a:extLst>
            </p:cNvPr>
            <p:cNvSpPr/>
            <p:nvPr/>
          </p:nvSpPr>
          <p:spPr>
            <a:xfrm>
              <a:off x="8936052" y="2620338"/>
              <a:ext cx="2722545" cy="2790727"/>
            </a:xfrm>
            <a:prstGeom prst="roundRect">
              <a:avLst>
                <a:gd name="adj" fmla="val 6236"/>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lnSpc>
                  <a:spcPts val="1940"/>
                </a:lnSpc>
              </a:pPr>
              <a:r>
                <a:rPr lang="en-US" sz="1200" dirty="0">
                  <a:solidFill>
                    <a:schemeClr val="tx2"/>
                  </a:solidFill>
                  <a:latin typeface="Montserrat" panose="00000500000000000000" pitchFamily="50" charset="0"/>
                </a:rPr>
                <a:t>Describe what specific customer segment </a:t>
              </a:r>
            </a:p>
            <a:p>
              <a:pPr algn="ctr">
                <a:lnSpc>
                  <a:spcPts val="1940"/>
                </a:lnSpc>
              </a:pPr>
              <a:r>
                <a:rPr lang="en-US" sz="1200" dirty="0">
                  <a:solidFill>
                    <a:schemeClr val="tx2"/>
                  </a:solidFill>
                  <a:latin typeface="Montserrat" panose="00000500000000000000" pitchFamily="50" charset="0"/>
                </a:rPr>
                <a:t>is trying to get done</a:t>
              </a:r>
            </a:p>
          </p:txBody>
        </p:sp>
      </p:grpSp>
    </p:spTree>
    <p:extLst>
      <p:ext uri="{BB962C8B-B14F-4D97-AF65-F5344CB8AC3E}">
        <p14:creationId xmlns:p14="http://schemas.microsoft.com/office/powerpoint/2010/main" val="186968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Graphic 2">
            <a:extLst>
              <a:ext uri="{FF2B5EF4-FFF2-40B4-BE49-F238E27FC236}">
                <a16:creationId xmlns:a16="http://schemas.microsoft.com/office/drawing/2014/main" id="{2D01AD3E-6B65-D109-89BB-2CD4F0F21E0F}"/>
              </a:ext>
            </a:extLst>
          </p:cNvPr>
          <p:cNvSpPr>
            <a:spLocks/>
          </p:cNvSpPr>
          <p:nvPr/>
        </p:nvSpPr>
        <p:spPr>
          <a:xfrm rot="10800000">
            <a:off x="-24924" y="2938761"/>
            <a:ext cx="2504123" cy="4543845"/>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lumMod val="95000"/>
                </a:schemeClr>
              </a:gs>
              <a:gs pos="0">
                <a:schemeClr val="bg1">
                  <a:lumMod val="95000"/>
                  <a:alpha val="39000"/>
                </a:schemeClr>
              </a:gs>
            </a:gsLst>
            <a:lin ang="0" scaled="0"/>
          </a:gradFill>
          <a:ln w="3483" cap="flat">
            <a:noFill/>
            <a:prstDash val="solid"/>
            <a:miter/>
          </a:ln>
        </p:spPr>
        <p:txBody>
          <a:bodyPr rtlCol="0" anchor="ctr"/>
          <a:lstStyle/>
          <a:p>
            <a:endParaRPr lang="en-US"/>
          </a:p>
        </p:txBody>
      </p:sp>
      <p:sp>
        <p:nvSpPr>
          <p:cNvPr id="14" name="Rectangle: Rounded Corners 13">
            <a:extLst>
              <a:ext uri="{FF2B5EF4-FFF2-40B4-BE49-F238E27FC236}">
                <a16:creationId xmlns:a16="http://schemas.microsoft.com/office/drawing/2014/main" id="{82BED785-23B4-09F1-16AC-79C7AB0C6724}"/>
              </a:ext>
            </a:extLst>
          </p:cNvPr>
          <p:cNvSpPr/>
          <p:nvPr/>
        </p:nvSpPr>
        <p:spPr>
          <a:xfrm>
            <a:off x="2365328" y="2826019"/>
            <a:ext cx="1734847" cy="2790727"/>
          </a:xfrm>
          <a:prstGeom prst="roundRect">
            <a:avLst>
              <a:gd name="adj" fmla="val 6748"/>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bIns="14630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Experience</a:t>
            </a:r>
            <a:b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br>
            <a:r>
              <a:rPr kumimoji="0" lang="en-US" sz="1000" b="0" i="1" u="none" strike="noStrike" kern="1200" cap="none" spc="0" normalizeH="0" baseline="0" noProof="0" dirty="0">
                <a:ln>
                  <a:noFill/>
                </a:ln>
                <a:solidFill>
                  <a:srgbClr val="44546A"/>
                </a:solidFill>
                <a:effectLst/>
                <a:uLnTx/>
                <a:uFillTx/>
                <a:latin typeface="Montserrat" panose="00000500000000000000" pitchFamily="50" charset="0"/>
              </a:rPr>
              <a:t>What</a:t>
            </a:r>
          </a:p>
        </p:txBody>
      </p:sp>
      <p:sp>
        <p:nvSpPr>
          <p:cNvPr id="80" name="Graphic 2">
            <a:extLst>
              <a:ext uri="{FF2B5EF4-FFF2-40B4-BE49-F238E27FC236}">
                <a16:creationId xmlns:a16="http://schemas.microsoft.com/office/drawing/2014/main" id="{5542082D-0C39-8AEC-DFE2-BE402FD1246D}"/>
              </a:ext>
            </a:extLst>
          </p:cNvPr>
          <p:cNvSpPr>
            <a:spLocks/>
          </p:cNvSpPr>
          <p:nvPr/>
        </p:nvSpPr>
        <p:spPr>
          <a:xfrm rot="5400000">
            <a:off x="10227041" y="4004337"/>
            <a:ext cx="2027796" cy="3679529"/>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92000">
                <a:schemeClr val="bg2">
                  <a:alpha val="37758"/>
                </a:schemeClr>
              </a:gs>
              <a:gs pos="0">
                <a:schemeClr val="bg1">
                  <a:alpha val="54000"/>
                </a:schemeClr>
              </a:gs>
            </a:gsLst>
            <a:lin ang="5400000" scaled="0"/>
          </a:gradFill>
          <a:ln w="3483" cap="flat">
            <a:noFill/>
            <a:prstDash val="solid"/>
            <a:miter/>
          </a:ln>
        </p:spPr>
        <p:txBody>
          <a:bodyPr rtlCol="0" anchor="ctr"/>
          <a:lstStyle/>
          <a:p>
            <a:endParaRPr lang="en-US"/>
          </a:p>
        </p:txBody>
      </p:sp>
      <p:sp>
        <p:nvSpPr>
          <p:cNvPr id="5" name="Oval 4">
            <a:extLst>
              <a:ext uri="{FF2B5EF4-FFF2-40B4-BE49-F238E27FC236}">
                <a16:creationId xmlns:a16="http://schemas.microsoft.com/office/drawing/2014/main" id="{9DC5DD57-C7BD-3F2E-A0E9-7467DF7E842D}"/>
              </a:ext>
            </a:extLst>
          </p:cNvPr>
          <p:cNvSpPr/>
          <p:nvPr/>
        </p:nvSpPr>
        <p:spPr>
          <a:xfrm>
            <a:off x="4326468" y="-1763264"/>
            <a:ext cx="3539065" cy="3539065"/>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5E9C6-FE9F-25D0-1B88-985A18B5B671}"/>
              </a:ext>
            </a:extLst>
          </p:cNvPr>
          <p:cNvSpPr>
            <a:spLocks noGrp="1"/>
          </p:cNvSpPr>
          <p:nvPr>
            <p:ph type="title"/>
          </p:nvPr>
        </p:nvSpPr>
        <p:spPr>
          <a:xfrm>
            <a:off x="533400" y="653551"/>
            <a:ext cx="11125200" cy="914400"/>
          </a:xfrm>
        </p:spPr>
        <p:txBody>
          <a:bodyPr anchor="ctr"/>
          <a:lstStyle/>
          <a:p>
            <a:pPr algn="ctr"/>
            <a:r>
              <a:rPr lang="en-US" dirty="0"/>
              <a:t>Extended</a:t>
            </a:r>
            <a:r>
              <a:rPr lang="en-US" dirty="0">
                <a:solidFill>
                  <a:schemeClr val="accent1"/>
                </a:solidFill>
              </a:rPr>
              <a:t> Value Prop </a:t>
            </a:r>
            <a:r>
              <a:rPr lang="en-US" dirty="0"/>
              <a:t>Canvas</a:t>
            </a:r>
          </a:p>
        </p:txBody>
      </p:sp>
      <p:sp>
        <p:nvSpPr>
          <p:cNvPr id="7" name="Rectangle: Rounded Corners 6">
            <a:extLst>
              <a:ext uri="{FF2B5EF4-FFF2-40B4-BE49-F238E27FC236}">
                <a16:creationId xmlns:a16="http://schemas.microsoft.com/office/drawing/2014/main" id="{0CB30849-98FF-FA2E-9F51-17E95EEA05C1}"/>
              </a:ext>
            </a:extLst>
          </p:cNvPr>
          <p:cNvSpPr/>
          <p:nvPr/>
        </p:nvSpPr>
        <p:spPr>
          <a:xfrm>
            <a:off x="533400" y="2224354"/>
            <a:ext cx="3566777"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bg1"/>
                </a:solidFill>
                <a:latin typeface="Montserrat" panose="00000500000000000000" pitchFamily="50" charset="0"/>
              </a:rPr>
              <a:t>Product/Service map</a:t>
            </a:r>
            <a:endParaRPr lang="en-US" sz="1400" dirty="0">
              <a:solidFill>
                <a:schemeClr val="bg1"/>
              </a:solidFill>
              <a:latin typeface="Montserrat" panose="00000500000000000000" pitchFamily="50" charset="0"/>
            </a:endParaRPr>
          </a:p>
        </p:txBody>
      </p:sp>
      <p:sp>
        <p:nvSpPr>
          <p:cNvPr id="9" name="Rectangle: Rounded Corners 8">
            <a:extLst>
              <a:ext uri="{FF2B5EF4-FFF2-40B4-BE49-F238E27FC236}">
                <a16:creationId xmlns:a16="http://schemas.microsoft.com/office/drawing/2014/main" id="{0B2D515A-A5E6-7490-68A0-5BBA69453AD7}"/>
              </a:ext>
            </a:extLst>
          </p:cNvPr>
          <p:cNvSpPr/>
          <p:nvPr/>
        </p:nvSpPr>
        <p:spPr>
          <a:xfrm>
            <a:off x="4312611" y="2224354"/>
            <a:ext cx="3566777"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a:solidFill>
                  <a:schemeClr val="bg1"/>
                </a:solidFill>
                <a:latin typeface="Montserrat" panose="00000500000000000000" pitchFamily="50" charset="0"/>
              </a:rPr>
              <a:t>Customer need</a:t>
            </a:r>
            <a:endParaRPr lang="en-US" sz="1400" dirty="0">
              <a:solidFill>
                <a:schemeClr val="bg1"/>
              </a:solidFill>
              <a:latin typeface="Montserrat" panose="00000500000000000000" pitchFamily="50" charset="0"/>
            </a:endParaRPr>
          </a:p>
        </p:txBody>
      </p:sp>
      <p:sp>
        <p:nvSpPr>
          <p:cNvPr id="11" name="Rectangle: Rounded Corners 10">
            <a:extLst>
              <a:ext uri="{FF2B5EF4-FFF2-40B4-BE49-F238E27FC236}">
                <a16:creationId xmlns:a16="http://schemas.microsoft.com/office/drawing/2014/main" id="{77286B8F-C2AA-A72C-10C3-CCC75FA8E271}"/>
              </a:ext>
            </a:extLst>
          </p:cNvPr>
          <p:cNvSpPr/>
          <p:nvPr/>
        </p:nvSpPr>
        <p:spPr>
          <a:xfrm>
            <a:off x="8091823" y="2224354"/>
            <a:ext cx="3566777"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a:solidFill>
                  <a:schemeClr val="bg1"/>
                </a:solidFill>
                <a:latin typeface="Montserrat" panose="00000500000000000000" pitchFamily="50" charset="0"/>
              </a:rPr>
              <a:t>Competing Solutions</a:t>
            </a:r>
            <a:endParaRPr lang="en-US" sz="1400" dirty="0">
              <a:solidFill>
                <a:schemeClr val="bg1"/>
              </a:solidFill>
              <a:latin typeface="Montserrat" panose="00000500000000000000" pitchFamily="50" charset="0"/>
            </a:endParaRPr>
          </a:p>
        </p:txBody>
      </p:sp>
      <p:sp>
        <p:nvSpPr>
          <p:cNvPr id="13" name="Rectangle: Rounded Corners 12">
            <a:extLst>
              <a:ext uri="{FF2B5EF4-FFF2-40B4-BE49-F238E27FC236}">
                <a16:creationId xmlns:a16="http://schemas.microsoft.com/office/drawing/2014/main" id="{9984A7DC-28A4-82E1-538E-D73C8B6ABC36}"/>
              </a:ext>
            </a:extLst>
          </p:cNvPr>
          <p:cNvSpPr/>
          <p:nvPr/>
        </p:nvSpPr>
        <p:spPr>
          <a:xfrm>
            <a:off x="533398" y="2826021"/>
            <a:ext cx="1734847" cy="1347688"/>
          </a:xfrm>
          <a:prstGeom prst="roundRect">
            <a:avLst>
              <a:gd name="adj" fmla="val 6748"/>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Benefits</a:t>
            </a:r>
            <a:b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br>
            <a:r>
              <a:rPr kumimoji="0" lang="en-US" sz="1000" i="1" u="none" strike="noStrike" kern="1200" cap="none" spc="0" normalizeH="0" baseline="0" noProof="0" dirty="0">
                <a:ln>
                  <a:noFill/>
                </a:ln>
                <a:solidFill>
                  <a:srgbClr val="44546A"/>
                </a:solidFill>
                <a:effectLst/>
                <a:uLnTx/>
                <a:uFillTx/>
                <a:latin typeface="Montserrat" panose="00000500000000000000" pitchFamily="50" charset="0"/>
              </a:rPr>
              <a:t>Why</a:t>
            </a:r>
          </a:p>
        </p:txBody>
      </p:sp>
      <p:sp>
        <p:nvSpPr>
          <p:cNvPr id="17" name="Rectangle: Rounded Corners 16">
            <a:extLst>
              <a:ext uri="{FF2B5EF4-FFF2-40B4-BE49-F238E27FC236}">
                <a16:creationId xmlns:a16="http://schemas.microsoft.com/office/drawing/2014/main" id="{DB8C499B-A556-E820-8FD2-29824D746CEF}"/>
              </a:ext>
            </a:extLst>
          </p:cNvPr>
          <p:cNvSpPr/>
          <p:nvPr/>
        </p:nvSpPr>
        <p:spPr>
          <a:xfrm>
            <a:off x="533398" y="4269058"/>
            <a:ext cx="1734847" cy="1347688"/>
          </a:xfrm>
          <a:prstGeom prst="roundRect">
            <a:avLst>
              <a:gd name="adj" fmla="val 6748"/>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Features</a:t>
            </a:r>
            <a:b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br>
            <a:r>
              <a:rPr kumimoji="0" lang="en-US" sz="1000" b="0" i="1" u="none" strike="noStrike" kern="1200" cap="none" spc="0" normalizeH="0" baseline="0" noProof="0" dirty="0">
                <a:ln>
                  <a:noFill/>
                </a:ln>
                <a:solidFill>
                  <a:srgbClr val="44546A"/>
                </a:solidFill>
                <a:effectLst/>
                <a:uLnTx/>
                <a:uFillTx/>
                <a:latin typeface="Montserrat" panose="00000500000000000000" pitchFamily="50" charset="0"/>
              </a:rPr>
              <a:t>How</a:t>
            </a:r>
          </a:p>
        </p:txBody>
      </p:sp>
      <p:sp>
        <p:nvSpPr>
          <p:cNvPr id="19" name="Rectangle: Rounded Corners 18">
            <a:extLst>
              <a:ext uri="{FF2B5EF4-FFF2-40B4-BE49-F238E27FC236}">
                <a16:creationId xmlns:a16="http://schemas.microsoft.com/office/drawing/2014/main" id="{A3D0559D-E254-1A07-87D9-333464F5865F}"/>
              </a:ext>
            </a:extLst>
          </p:cNvPr>
          <p:cNvSpPr/>
          <p:nvPr/>
        </p:nvSpPr>
        <p:spPr>
          <a:xfrm>
            <a:off x="1591826" y="3834707"/>
            <a:ext cx="1454684" cy="742816"/>
          </a:xfrm>
          <a:prstGeom prst="roundRect">
            <a:avLst>
              <a:gd name="adj" fmla="val 15555"/>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2"/>
                </a:solidFill>
                <a:latin typeface="Montserrat" panose="00000500000000000000" pitchFamily="50" charset="0"/>
              </a:rPr>
              <a:t>Elevator Pitch</a:t>
            </a:r>
          </a:p>
        </p:txBody>
      </p:sp>
      <p:grpSp>
        <p:nvGrpSpPr>
          <p:cNvPr id="3" name="Group 2">
            <a:extLst>
              <a:ext uri="{FF2B5EF4-FFF2-40B4-BE49-F238E27FC236}">
                <a16:creationId xmlns:a16="http://schemas.microsoft.com/office/drawing/2014/main" id="{7B1EBDC9-087D-EF57-786C-362B3EB9785F}"/>
              </a:ext>
            </a:extLst>
          </p:cNvPr>
          <p:cNvGrpSpPr/>
          <p:nvPr/>
        </p:nvGrpSpPr>
        <p:grpSpPr>
          <a:xfrm>
            <a:off x="4818837" y="2697472"/>
            <a:ext cx="2236479" cy="1397506"/>
            <a:chOff x="4818837" y="2697472"/>
            <a:chExt cx="2236479" cy="1397506"/>
          </a:xfrm>
        </p:grpSpPr>
        <p:sp>
          <p:nvSpPr>
            <p:cNvPr id="32" name="Freeform: Shape 31">
              <a:extLst>
                <a:ext uri="{FF2B5EF4-FFF2-40B4-BE49-F238E27FC236}">
                  <a16:creationId xmlns:a16="http://schemas.microsoft.com/office/drawing/2014/main" id="{06FDED65-B494-C02F-D30A-78E690F56FF4}"/>
                </a:ext>
              </a:extLst>
            </p:cNvPr>
            <p:cNvSpPr/>
            <p:nvPr/>
          </p:nvSpPr>
          <p:spPr>
            <a:xfrm rot="3298826">
              <a:off x="5238324" y="2277985"/>
              <a:ext cx="1397506" cy="2236479"/>
            </a:xfrm>
            <a:custGeom>
              <a:avLst/>
              <a:gdLst>
                <a:gd name="connsiteX0" fmla="*/ 985625 w 1397506"/>
                <a:gd name="connsiteY0" fmla="*/ 1454447 h 2236479"/>
                <a:gd name="connsiteX1" fmla="*/ 1397507 w 1397506"/>
                <a:gd name="connsiteY1" fmla="*/ 988045 h 2236479"/>
                <a:gd name="connsiteX2" fmla="*/ 1397507 w 1397506"/>
                <a:gd name="connsiteY2" fmla="*/ 0 h 2236479"/>
                <a:gd name="connsiteX3" fmla="*/ 0 w 1397506"/>
                <a:gd name="connsiteY3" fmla="*/ 1454447 h 2236479"/>
                <a:gd name="connsiteX4" fmla="*/ 227727 w 1397506"/>
                <a:gd name="connsiteY4" fmla="*/ 2236479 h 2236479"/>
                <a:gd name="connsiteX5" fmla="*/ 1034509 w 1397506"/>
                <a:gd name="connsiteY5" fmla="*/ 1663278 h 2236479"/>
                <a:gd name="connsiteX6" fmla="*/ 985662 w 1397506"/>
                <a:gd name="connsiteY6" fmla="*/ 1454447 h 223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506" h="2236479">
                  <a:moveTo>
                    <a:pt x="985625" y="1454447"/>
                  </a:moveTo>
                  <a:cubicBezTo>
                    <a:pt x="985625" y="1214544"/>
                    <a:pt x="1165372" y="1016660"/>
                    <a:pt x="1397507" y="988045"/>
                  </a:cubicBezTo>
                  <a:lnTo>
                    <a:pt x="1397507" y="0"/>
                  </a:lnTo>
                  <a:cubicBezTo>
                    <a:pt x="620532" y="30494"/>
                    <a:pt x="0" y="670030"/>
                    <a:pt x="0" y="1454447"/>
                  </a:cubicBezTo>
                  <a:cubicBezTo>
                    <a:pt x="0" y="1742294"/>
                    <a:pt x="83569" y="2010595"/>
                    <a:pt x="227727" y="2236479"/>
                  </a:cubicBezTo>
                  <a:lnTo>
                    <a:pt x="1034509" y="1663278"/>
                  </a:lnTo>
                  <a:cubicBezTo>
                    <a:pt x="1003257" y="1600376"/>
                    <a:pt x="985662" y="1529453"/>
                    <a:pt x="985662" y="1454447"/>
                  </a:cubicBezTo>
                  <a:close/>
                </a:path>
              </a:pathLst>
            </a:custGeom>
            <a:solidFill>
              <a:srgbClr val="FFFFFF"/>
            </a:solidFill>
            <a:ln w="3604" cap="flat">
              <a:solidFill>
                <a:schemeClr val="accent1">
                  <a:lumMod val="20000"/>
                  <a:lumOff val="80000"/>
                </a:schemeClr>
              </a:solidFill>
              <a:prstDash val="solid"/>
              <a:miter/>
            </a:ln>
          </p:spPr>
          <p:txBody>
            <a:bodyPr rtlCol="0" anchor="ctr"/>
            <a:lstStyle/>
            <a:p>
              <a:endParaRPr lang="en-US"/>
            </a:p>
          </p:txBody>
        </p:sp>
        <p:sp>
          <p:nvSpPr>
            <p:cNvPr id="38" name="Rectangle 37">
              <a:extLst>
                <a:ext uri="{FF2B5EF4-FFF2-40B4-BE49-F238E27FC236}">
                  <a16:creationId xmlns:a16="http://schemas.microsoft.com/office/drawing/2014/main" id="{034F686B-DE09-6E05-0C04-E4A6776D3DD5}"/>
                </a:ext>
              </a:extLst>
            </p:cNvPr>
            <p:cNvSpPr/>
            <p:nvPr/>
          </p:nvSpPr>
          <p:spPr>
            <a:xfrm>
              <a:off x="5163925" y="3056984"/>
              <a:ext cx="1661750" cy="628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Emotional Jobs</a:t>
              </a:r>
              <a:b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br>
              <a:r>
                <a:rPr kumimoji="0" lang="en-US" sz="1000" b="0" i="1" u="none" strike="noStrike" kern="1200" cap="none" spc="0" normalizeH="0" baseline="0" noProof="0" dirty="0">
                  <a:ln>
                    <a:noFill/>
                  </a:ln>
                  <a:solidFill>
                    <a:srgbClr val="44546A"/>
                  </a:solidFill>
                  <a:effectLst/>
                  <a:uLnTx/>
                  <a:uFillTx/>
                  <a:latin typeface="Montserrat" panose="00000500000000000000" pitchFamily="50" charset="0"/>
                </a:rPr>
                <a:t>Emotional</a:t>
              </a:r>
            </a:p>
          </p:txBody>
        </p:sp>
      </p:grpSp>
      <p:grpSp>
        <p:nvGrpSpPr>
          <p:cNvPr id="4" name="Group 3">
            <a:extLst>
              <a:ext uri="{FF2B5EF4-FFF2-40B4-BE49-F238E27FC236}">
                <a16:creationId xmlns:a16="http://schemas.microsoft.com/office/drawing/2014/main" id="{30336BAE-CF42-54B8-E965-D5FE93115135}"/>
              </a:ext>
            </a:extLst>
          </p:cNvPr>
          <p:cNvGrpSpPr/>
          <p:nvPr/>
        </p:nvGrpSpPr>
        <p:grpSpPr>
          <a:xfrm>
            <a:off x="5687341" y="3937207"/>
            <a:ext cx="2236659" cy="1397507"/>
            <a:chOff x="5687341" y="3937207"/>
            <a:chExt cx="2236659" cy="1397507"/>
          </a:xfrm>
        </p:grpSpPr>
        <p:sp>
          <p:nvSpPr>
            <p:cNvPr id="33" name="Freeform: Shape 32">
              <a:extLst>
                <a:ext uri="{FF2B5EF4-FFF2-40B4-BE49-F238E27FC236}">
                  <a16:creationId xmlns:a16="http://schemas.microsoft.com/office/drawing/2014/main" id="{1428F7AB-1C89-9F75-7F09-1DF993D82F76}"/>
                </a:ext>
              </a:extLst>
            </p:cNvPr>
            <p:cNvSpPr/>
            <p:nvPr/>
          </p:nvSpPr>
          <p:spPr>
            <a:xfrm rot="3298826">
              <a:off x="6106917" y="3517631"/>
              <a:ext cx="1397507" cy="2236659"/>
            </a:xfrm>
            <a:custGeom>
              <a:avLst/>
              <a:gdLst>
                <a:gd name="connsiteX0" fmla="*/ 411881 w 1397507"/>
                <a:gd name="connsiteY0" fmla="*/ 1454447 h 2236659"/>
                <a:gd name="connsiteX1" fmla="*/ 362925 w 1397507"/>
                <a:gd name="connsiteY1" fmla="*/ 1663459 h 2236659"/>
                <a:gd name="connsiteX2" fmla="*/ 1169672 w 1397507"/>
                <a:gd name="connsiteY2" fmla="*/ 2236660 h 2236659"/>
                <a:gd name="connsiteX3" fmla="*/ 1397507 w 1397507"/>
                <a:gd name="connsiteY3" fmla="*/ 1454447 h 2236659"/>
                <a:gd name="connsiteX4" fmla="*/ 0 w 1397507"/>
                <a:gd name="connsiteY4" fmla="*/ 0 h 2236659"/>
                <a:gd name="connsiteX5" fmla="*/ 0 w 1397507"/>
                <a:gd name="connsiteY5" fmla="*/ 988045 h 2236659"/>
                <a:gd name="connsiteX6" fmla="*/ 411881 w 1397507"/>
                <a:gd name="connsiteY6" fmla="*/ 1454447 h 223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507" h="2236659">
                  <a:moveTo>
                    <a:pt x="411881" y="1454447"/>
                  </a:moveTo>
                  <a:cubicBezTo>
                    <a:pt x="411881" y="1529525"/>
                    <a:pt x="394250" y="1600484"/>
                    <a:pt x="362925" y="1663459"/>
                  </a:cubicBezTo>
                  <a:lnTo>
                    <a:pt x="1169672" y="2236660"/>
                  </a:lnTo>
                  <a:cubicBezTo>
                    <a:pt x="1313902" y="2010740"/>
                    <a:pt x="1397507" y="1742366"/>
                    <a:pt x="1397507" y="1454447"/>
                  </a:cubicBezTo>
                  <a:cubicBezTo>
                    <a:pt x="1397507" y="670030"/>
                    <a:pt x="776975" y="30494"/>
                    <a:pt x="0" y="0"/>
                  </a:cubicBezTo>
                  <a:lnTo>
                    <a:pt x="0" y="988045"/>
                  </a:lnTo>
                  <a:cubicBezTo>
                    <a:pt x="232135" y="1016660"/>
                    <a:pt x="411881" y="1214580"/>
                    <a:pt x="411881" y="1454447"/>
                  </a:cubicBezTo>
                  <a:close/>
                </a:path>
              </a:pathLst>
            </a:custGeom>
            <a:solidFill>
              <a:srgbClr val="FFFFFF"/>
            </a:solidFill>
            <a:ln w="3604" cap="flat">
              <a:solidFill>
                <a:schemeClr val="accent1">
                  <a:lumMod val="20000"/>
                  <a:lumOff val="80000"/>
                </a:schemeClr>
              </a:solidFill>
              <a:prstDash val="solid"/>
              <a:miter/>
            </a:ln>
          </p:spPr>
          <p:txBody>
            <a:bodyPr rtlCol="0" anchor="ctr"/>
            <a:lstStyle/>
            <a:p>
              <a:endParaRPr lang="en-US"/>
            </a:p>
          </p:txBody>
        </p:sp>
        <p:sp>
          <p:nvSpPr>
            <p:cNvPr id="39" name="Rectangle 38">
              <a:extLst>
                <a:ext uri="{FF2B5EF4-FFF2-40B4-BE49-F238E27FC236}">
                  <a16:creationId xmlns:a16="http://schemas.microsoft.com/office/drawing/2014/main" id="{57627B99-63CD-40B0-159B-950F4019143A}"/>
                </a:ext>
              </a:extLst>
            </p:cNvPr>
            <p:cNvSpPr/>
            <p:nvPr/>
          </p:nvSpPr>
          <p:spPr>
            <a:xfrm>
              <a:off x="6410761" y="4485394"/>
              <a:ext cx="938014" cy="628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Fears</a:t>
              </a:r>
              <a:b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br>
              <a:r>
                <a:rPr kumimoji="0" lang="en-US" sz="1000" b="0" i="1" u="none" strike="noStrike" kern="1200" cap="none" spc="0" normalizeH="0" baseline="0" noProof="0" dirty="0">
                  <a:ln>
                    <a:noFill/>
                  </a:ln>
                  <a:solidFill>
                    <a:srgbClr val="44546A"/>
                  </a:solidFill>
                  <a:effectLst/>
                  <a:uLnTx/>
                  <a:uFillTx/>
                  <a:latin typeface="Montserrat" panose="00000500000000000000" pitchFamily="50" charset="0"/>
                </a:rPr>
                <a:t>Hidden</a:t>
              </a:r>
            </a:p>
          </p:txBody>
        </p:sp>
      </p:grpSp>
      <p:grpSp>
        <p:nvGrpSpPr>
          <p:cNvPr id="6" name="Group 5">
            <a:extLst>
              <a:ext uri="{FF2B5EF4-FFF2-40B4-BE49-F238E27FC236}">
                <a16:creationId xmlns:a16="http://schemas.microsoft.com/office/drawing/2014/main" id="{A6FB8FF9-3620-9860-32D3-68DC706984D8}"/>
              </a:ext>
            </a:extLst>
          </p:cNvPr>
          <p:cNvGrpSpPr/>
          <p:nvPr/>
        </p:nvGrpSpPr>
        <p:grpSpPr>
          <a:xfrm>
            <a:off x="4649884" y="3552900"/>
            <a:ext cx="1299781" cy="2322867"/>
            <a:chOff x="4649884" y="3552900"/>
            <a:chExt cx="1299781" cy="2322867"/>
          </a:xfrm>
        </p:grpSpPr>
        <p:sp>
          <p:nvSpPr>
            <p:cNvPr id="34" name="Freeform: Shape 33">
              <a:extLst>
                <a:ext uri="{FF2B5EF4-FFF2-40B4-BE49-F238E27FC236}">
                  <a16:creationId xmlns:a16="http://schemas.microsoft.com/office/drawing/2014/main" id="{DC0F5025-4E91-56A0-02B5-F9AA84A1934F}"/>
                </a:ext>
              </a:extLst>
            </p:cNvPr>
            <p:cNvSpPr/>
            <p:nvPr/>
          </p:nvSpPr>
          <p:spPr>
            <a:xfrm rot="3298826">
              <a:off x="4213314" y="4139416"/>
              <a:ext cx="2322867" cy="1149835"/>
            </a:xfrm>
            <a:custGeom>
              <a:avLst/>
              <a:gdLst>
                <a:gd name="connsiteX0" fmla="*/ 1161506 w 2322867"/>
                <a:gd name="connsiteY0" fmla="*/ 164211 h 1149835"/>
                <a:gd name="connsiteX1" fmla="*/ 804614 w 2322867"/>
                <a:gd name="connsiteY1" fmla="*/ 0 h 1149835"/>
                <a:gd name="connsiteX2" fmla="*/ 0 w 2322867"/>
                <a:gd name="connsiteY2" fmla="*/ 571648 h 1149835"/>
                <a:gd name="connsiteX3" fmla="*/ 1161506 w 2322867"/>
                <a:gd name="connsiteY3" fmla="*/ 1149835 h 1149835"/>
                <a:gd name="connsiteX4" fmla="*/ 2322868 w 2322867"/>
                <a:gd name="connsiteY4" fmla="*/ 571828 h 1149835"/>
                <a:gd name="connsiteX5" fmla="*/ 1518253 w 2322867"/>
                <a:gd name="connsiteY5" fmla="*/ 144 h 1149835"/>
                <a:gd name="connsiteX6" fmla="*/ 1161470 w 2322867"/>
                <a:gd name="connsiteY6" fmla="*/ 164211 h 114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2867" h="1149835">
                  <a:moveTo>
                    <a:pt x="1161506" y="164211"/>
                  </a:moveTo>
                  <a:cubicBezTo>
                    <a:pt x="1018720" y="164211"/>
                    <a:pt x="890820" y="100514"/>
                    <a:pt x="804614" y="0"/>
                  </a:cubicBezTo>
                  <a:lnTo>
                    <a:pt x="0" y="571648"/>
                  </a:lnTo>
                  <a:cubicBezTo>
                    <a:pt x="265736" y="922867"/>
                    <a:pt x="687120" y="1149835"/>
                    <a:pt x="1161506" y="1149835"/>
                  </a:cubicBezTo>
                  <a:cubicBezTo>
                    <a:pt x="1635892" y="1149835"/>
                    <a:pt x="2057132" y="922975"/>
                    <a:pt x="2322868" y="571828"/>
                  </a:cubicBezTo>
                  <a:lnTo>
                    <a:pt x="1518253" y="144"/>
                  </a:lnTo>
                  <a:cubicBezTo>
                    <a:pt x="1432047" y="100586"/>
                    <a:pt x="1304219" y="164211"/>
                    <a:pt x="1161470" y="164211"/>
                  </a:cubicBezTo>
                  <a:close/>
                </a:path>
              </a:pathLst>
            </a:custGeom>
            <a:solidFill>
              <a:srgbClr val="FFFFFF"/>
            </a:solidFill>
            <a:ln w="3604" cap="flat">
              <a:solidFill>
                <a:schemeClr val="accent1">
                  <a:lumMod val="20000"/>
                  <a:lumOff val="80000"/>
                </a:schemeClr>
              </a:solidFill>
              <a:prstDash val="solid"/>
              <a:miter/>
            </a:ln>
          </p:spPr>
          <p:txBody>
            <a:bodyPr rtlCol="0" anchor="ctr"/>
            <a:lstStyle/>
            <a:p>
              <a:endParaRPr lang="en-US" dirty="0"/>
            </a:p>
          </p:txBody>
        </p:sp>
        <p:sp>
          <p:nvSpPr>
            <p:cNvPr id="44" name="Rectangle 43">
              <a:extLst>
                <a:ext uri="{FF2B5EF4-FFF2-40B4-BE49-F238E27FC236}">
                  <a16:creationId xmlns:a16="http://schemas.microsoft.com/office/drawing/2014/main" id="{9D3D60B0-ADDF-5679-0219-B982C6B93C0A}"/>
                </a:ext>
              </a:extLst>
            </p:cNvPr>
            <p:cNvSpPr/>
            <p:nvPr/>
          </p:nvSpPr>
          <p:spPr>
            <a:xfrm>
              <a:off x="4649884" y="4485394"/>
              <a:ext cx="1248497" cy="628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Functional Jobs</a:t>
              </a:r>
              <a:b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br>
              <a:r>
                <a:rPr kumimoji="0" lang="en-US" sz="1000" b="0" i="1" u="none" strike="noStrike" kern="1200" cap="none" spc="0" normalizeH="0" baseline="0" noProof="0" dirty="0">
                  <a:ln>
                    <a:noFill/>
                  </a:ln>
                  <a:solidFill>
                    <a:srgbClr val="44546A"/>
                  </a:solidFill>
                  <a:effectLst/>
                  <a:uLnTx/>
                  <a:uFillTx/>
                  <a:latin typeface="Montserrat" panose="00000500000000000000" pitchFamily="50" charset="0"/>
                </a:rPr>
                <a:t>Rational</a:t>
              </a:r>
            </a:p>
          </p:txBody>
        </p:sp>
      </p:grpSp>
      <p:grpSp>
        <p:nvGrpSpPr>
          <p:cNvPr id="10" name="Group 9">
            <a:extLst>
              <a:ext uri="{FF2B5EF4-FFF2-40B4-BE49-F238E27FC236}">
                <a16:creationId xmlns:a16="http://schemas.microsoft.com/office/drawing/2014/main" id="{287CECBE-A996-0401-712E-B6559FBE1FD7}"/>
              </a:ext>
            </a:extLst>
          </p:cNvPr>
          <p:cNvGrpSpPr/>
          <p:nvPr/>
        </p:nvGrpSpPr>
        <p:grpSpPr>
          <a:xfrm>
            <a:off x="8254810" y="2826019"/>
            <a:ext cx="3303948" cy="2945337"/>
            <a:chOff x="8254810" y="2826019"/>
            <a:chExt cx="3303948" cy="2945337"/>
          </a:xfrm>
        </p:grpSpPr>
        <p:sp>
          <p:nvSpPr>
            <p:cNvPr id="53" name="Freeform: Shape 52">
              <a:extLst>
                <a:ext uri="{FF2B5EF4-FFF2-40B4-BE49-F238E27FC236}">
                  <a16:creationId xmlns:a16="http://schemas.microsoft.com/office/drawing/2014/main" id="{BA112B93-FD99-D30D-21C7-F62AD9A6B71B}"/>
                </a:ext>
              </a:extLst>
            </p:cNvPr>
            <p:cNvSpPr/>
            <p:nvPr/>
          </p:nvSpPr>
          <p:spPr>
            <a:xfrm>
              <a:off x="8254810" y="2826019"/>
              <a:ext cx="3303948" cy="2945337"/>
            </a:xfrm>
            <a:custGeom>
              <a:avLst/>
              <a:gdLst>
                <a:gd name="connsiteX0" fmla="*/ 5001496 w 5001495"/>
                <a:gd name="connsiteY0" fmla="*/ 197500 h 4458633"/>
                <a:gd name="connsiteX1" fmla="*/ 4803996 w 5001495"/>
                <a:gd name="connsiteY1" fmla="*/ 0 h 4458633"/>
                <a:gd name="connsiteX2" fmla="*/ 0 w 5001495"/>
                <a:gd name="connsiteY2" fmla="*/ 0 h 4458633"/>
                <a:gd name="connsiteX3" fmla="*/ 5001496 w 5001495"/>
                <a:gd name="connsiteY3" fmla="*/ 4458634 h 4458633"/>
                <a:gd name="connsiteX4" fmla="*/ 5001496 w 5001495"/>
                <a:gd name="connsiteY4" fmla="*/ 197500 h 4458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1495" h="4458633">
                  <a:moveTo>
                    <a:pt x="5001496" y="197500"/>
                  </a:moveTo>
                  <a:cubicBezTo>
                    <a:pt x="5001496" y="88436"/>
                    <a:pt x="4913060" y="0"/>
                    <a:pt x="4803996" y="0"/>
                  </a:cubicBezTo>
                  <a:lnTo>
                    <a:pt x="0" y="0"/>
                  </a:lnTo>
                  <a:lnTo>
                    <a:pt x="5001496" y="4458634"/>
                  </a:lnTo>
                  <a:lnTo>
                    <a:pt x="5001496" y="197500"/>
                  </a:lnTo>
                  <a:close/>
                </a:path>
              </a:pathLst>
            </a:custGeom>
            <a:solidFill>
              <a:srgbClr val="FFFFFF"/>
            </a:solidFill>
            <a:ln w="4381" cap="flat">
              <a:solidFill>
                <a:schemeClr val="accent1">
                  <a:lumMod val="20000"/>
                  <a:lumOff val="80000"/>
                </a:schemeClr>
              </a:solidFill>
              <a:prstDash val="solid"/>
              <a:miter/>
            </a:ln>
          </p:spPr>
          <p:txBody>
            <a:bodyPr rtlCol="0" anchor="ctr"/>
            <a:lstStyle/>
            <a:p>
              <a:endParaRPr lang="en-US"/>
            </a:p>
          </p:txBody>
        </p:sp>
        <p:sp>
          <p:nvSpPr>
            <p:cNvPr id="55" name="Rectangle 54">
              <a:extLst>
                <a:ext uri="{FF2B5EF4-FFF2-40B4-BE49-F238E27FC236}">
                  <a16:creationId xmlns:a16="http://schemas.microsoft.com/office/drawing/2014/main" id="{F2DA9B70-50D1-8FB5-5C18-F14F78C790ED}"/>
                </a:ext>
              </a:extLst>
            </p:cNvPr>
            <p:cNvSpPr/>
            <p:nvPr/>
          </p:nvSpPr>
          <p:spPr>
            <a:xfrm>
              <a:off x="9801627" y="2854450"/>
              <a:ext cx="1661750" cy="379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Substitutes</a:t>
              </a:r>
              <a:endParaRPr kumimoji="0" lang="en-US" sz="1000" b="0" i="1" u="none" strike="noStrike" kern="1200" cap="none" spc="0" normalizeH="0" baseline="0" noProof="0" dirty="0">
                <a:ln>
                  <a:noFill/>
                </a:ln>
                <a:solidFill>
                  <a:srgbClr val="44546A"/>
                </a:solidFill>
                <a:effectLst/>
                <a:uLnTx/>
                <a:uFillTx/>
                <a:latin typeface="Bradley Hand ITC" panose="03070402050302030203" pitchFamily="66" charset="0"/>
                <a:ea typeface="+mn-ea"/>
                <a:cs typeface="+mn-cs"/>
              </a:endParaRPr>
            </a:p>
          </p:txBody>
        </p:sp>
      </p:grpSp>
      <p:grpSp>
        <p:nvGrpSpPr>
          <p:cNvPr id="8" name="Group 7">
            <a:extLst>
              <a:ext uri="{FF2B5EF4-FFF2-40B4-BE49-F238E27FC236}">
                <a16:creationId xmlns:a16="http://schemas.microsoft.com/office/drawing/2014/main" id="{0FDBBC5E-3F93-618C-58FC-60715CCB1B01}"/>
              </a:ext>
            </a:extLst>
          </p:cNvPr>
          <p:cNvGrpSpPr/>
          <p:nvPr/>
        </p:nvGrpSpPr>
        <p:grpSpPr>
          <a:xfrm>
            <a:off x="8191664" y="2894674"/>
            <a:ext cx="3291684" cy="2934436"/>
            <a:chOff x="8191664" y="2894674"/>
            <a:chExt cx="3291684" cy="2934436"/>
          </a:xfrm>
        </p:grpSpPr>
        <p:sp>
          <p:nvSpPr>
            <p:cNvPr id="52" name="Freeform: Shape 51">
              <a:extLst>
                <a:ext uri="{FF2B5EF4-FFF2-40B4-BE49-F238E27FC236}">
                  <a16:creationId xmlns:a16="http://schemas.microsoft.com/office/drawing/2014/main" id="{A488B32C-9528-D38E-3101-AC680E0B0D8C}"/>
                </a:ext>
              </a:extLst>
            </p:cNvPr>
            <p:cNvSpPr/>
            <p:nvPr/>
          </p:nvSpPr>
          <p:spPr>
            <a:xfrm>
              <a:off x="8191664" y="2894674"/>
              <a:ext cx="3291684" cy="2934436"/>
            </a:xfrm>
            <a:custGeom>
              <a:avLst/>
              <a:gdLst>
                <a:gd name="connsiteX0" fmla="*/ 0 w 4982930"/>
                <a:gd name="connsiteY0" fmla="*/ 4244631 h 4442131"/>
                <a:gd name="connsiteX1" fmla="*/ 197500 w 4982930"/>
                <a:gd name="connsiteY1" fmla="*/ 4442132 h 4442131"/>
                <a:gd name="connsiteX2" fmla="*/ 4982931 w 4982930"/>
                <a:gd name="connsiteY2" fmla="*/ 4442132 h 4442131"/>
                <a:gd name="connsiteX3" fmla="*/ 0 w 4982930"/>
                <a:gd name="connsiteY3" fmla="*/ 0 h 4442131"/>
                <a:gd name="connsiteX4" fmla="*/ 0 w 4982930"/>
                <a:gd name="connsiteY4" fmla="*/ 4244631 h 444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930" h="4442131">
                  <a:moveTo>
                    <a:pt x="0" y="4244631"/>
                  </a:moveTo>
                  <a:cubicBezTo>
                    <a:pt x="0" y="4353695"/>
                    <a:pt x="88436" y="4442132"/>
                    <a:pt x="197500" y="4442132"/>
                  </a:cubicBezTo>
                  <a:lnTo>
                    <a:pt x="4982931" y="4442132"/>
                  </a:lnTo>
                  <a:lnTo>
                    <a:pt x="0" y="0"/>
                  </a:lnTo>
                  <a:lnTo>
                    <a:pt x="0" y="4244631"/>
                  </a:lnTo>
                  <a:close/>
                </a:path>
              </a:pathLst>
            </a:custGeom>
            <a:solidFill>
              <a:srgbClr val="FFFFFF"/>
            </a:solidFill>
            <a:ln w="4381" cap="flat">
              <a:solidFill>
                <a:schemeClr val="accent1">
                  <a:lumMod val="20000"/>
                  <a:lumOff val="80000"/>
                </a:schemeClr>
              </a:solidFill>
              <a:prstDash val="solid"/>
              <a:miter/>
            </a:ln>
          </p:spPr>
          <p:txBody>
            <a:bodyPr rtlCol="0" anchor="ctr"/>
            <a:lstStyle/>
            <a:p>
              <a:endParaRPr lang="en-US"/>
            </a:p>
          </p:txBody>
        </p:sp>
        <p:sp>
          <p:nvSpPr>
            <p:cNvPr id="56" name="Rectangle 55">
              <a:extLst>
                <a:ext uri="{FF2B5EF4-FFF2-40B4-BE49-F238E27FC236}">
                  <a16:creationId xmlns:a16="http://schemas.microsoft.com/office/drawing/2014/main" id="{1AAD765B-4C00-2065-6D71-F0F2CE266046}"/>
                </a:ext>
              </a:extLst>
            </p:cNvPr>
            <p:cNvSpPr/>
            <p:nvPr/>
          </p:nvSpPr>
          <p:spPr>
            <a:xfrm>
              <a:off x="8278089" y="5436218"/>
              <a:ext cx="1661750" cy="350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solidFill>
                  <a:effectLst/>
                  <a:uLnTx/>
                  <a:uFillTx/>
                  <a:latin typeface="Montserrat" panose="00000500000000000000" pitchFamily="50" charset="0"/>
                  <a:ea typeface="+mn-ea"/>
                  <a:cs typeface="+mn-cs"/>
                </a:rPr>
                <a:t>Inertia</a:t>
              </a:r>
              <a:endParaRPr kumimoji="0" lang="en-US" sz="1000" b="0" i="1" u="none" strike="noStrike" kern="1200" cap="none" spc="0" normalizeH="0" baseline="0" noProof="0" dirty="0">
                <a:ln>
                  <a:noFill/>
                </a:ln>
                <a:solidFill>
                  <a:srgbClr val="44546A"/>
                </a:solidFill>
                <a:effectLst/>
                <a:uLnTx/>
                <a:uFillTx/>
                <a:latin typeface="Bradley Hand ITC" panose="03070402050302030203" pitchFamily="66" charset="0"/>
                <a:ea typeface="+mn-ea"/>
                <a:cs typeface="+mn-cs"/>
              </a:endParaRPr>
            </a:p>
          </p:txBody>
        </p:sp>
      </p:grpSp>
      <p:grpSp>
        <p:nvGrpSpPr>
          <p:cNvPr id="12" name="Group 11">
            <a:extLst>
              <a:ext uri="{FF2B5EF4-FFF2-40B4-BE49-F238E27FC236}">
                <a16:creationId xmlns:a16="http://schemas.microsoft.com/office/drawing/2014/main" id="{BA94CDBF-211C-F85A-21D3-3B7E03842EAB}"/>
              </a:ext>
            </a:extLst>
          </p:cNvPr>
          <p:cNvGrpSpPr/>
          <p:nvPr/>
        </p:nvGrpSpPr>
        <p:grpSpPr>
          <a:xfrm>
            <a:off x="8321900" y="4384933"/>
            <a:ext cx="1506129" cy="922906"/>
            <a:chOff x="8321900" y="4384933"/>
            <a:chExt cx="1506129" cy="922906"/>
          </a:xfrm>
        </p:grpSpPr>
        <p:grpSp>
          <p:nvGrpSpPr>
            <p:cNvPr id="68" name="Group 67">
              <a:extLst>
                <a:ext uri="{FF2B5EF4-FFF2-40B4-BE49-F238E27FC236}">
                  <a16:creationId xmlns:a16="http://schemas.microsoft.com/office/drawing/2014/main" id="{68A46FC1-8CD0-05A7-5CE2-33CBE88197BC}"/>
                </a:ext>
              </a:extLst>
            </p:cNvPr>
            <p:cNvGrpSpPr/>
            <p:nvPr/>
          </p:nvGrpSpPr>
          <p:grpSpPr>
            <a:xfrm rot="21076334" flipH="1">
              <a:off x="8321900" y="4384933"/>
              <a:ext cx="1506129" cy="922906"/>
              <a:chOff x="9975730" y="2526668"/>
              <a:chExt cx="1313544" cy="793754"/>
            </a:xfrm>
          </p:grpSpPr>
          <p:sp>
            <p:nvSpPr>
              <p:cNvPr id="69" name="Rectangle 68">
                <a:extLst>
                  <a:ext uri="{FF2B5EF4-FFF2-40B4-BE49-F238E27FC236}">
                    <a16:creationId xmlns:a16="http://schemas.microsoft.com/office/drawing/2014/main" id="{1E571E8F-2BF8-1E16-A975-25ADF4C9BEE2}"/>
                  </a:ext>
                </a:extLst>
              </p:cNvPr>
              <p:cNvSpPr/>
              <p:nvPr/>
            </p:nvSpPr>
            <p:spPr>
              <a:xfrm>
                <a:off x="10162352" y="3199616"/>
                <a:ext cx="1073728"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5AF66B7E-8690-E621-BB07-4D83A200E148}"/>
                  </a:ext>
                </a:extLst>
              </p:cNvPr>
              <p:cNvGrpSpPr/>
              <p:nvPr/>
            </p:nvGrpSpPr>
            <p:grpSpPr>
              <a:xfrm>
                <a:off x="9975730" y="2526668"/>
                <a:ext cx="1313544" cy="793754"/>
                <a:chOff x="9939736" y="2526668"/>
                <a:chExt cx="1313544" cy="793754"/>
              </a:xfrm>
            </p:grpSpPr>
            <p:sp>
              <p:nvSpPr>
                <p:cNvPr id="71" name="Freeform: Shape 70">
                  <a:extLst>
                    <a:ext uri="{FF2B5EF4-FFF2-40B4-BE49-F238E27FC236}">
                      <a16:creationId xmlns:a16="http://schemas.microsoft.com/office/drawing/2014/main" id="{E64D84DA-F9CA-563A-0D3A-53EEEB718C45}"/>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accent1">
                    <a:lumMod val="20000"/>
                    <a:lumOff val="80000"/>
                  </a:schemeClr>
                </a:solidFill>
                <a:ln w="12639" cap="flat">
                  <a:noFill/>
                  <a:prstDash val="solid"/>
                  <a:miter/>
                </a:ln>
                <a:effectLst/>
              </p:spPr>
              <p:txBody>
                <a:bodyPr rtlCol="0" anchor="ctr"/>
                <a:lstStyle/>
                <a:p>
                  <a:endParaRPr lang="en-US" dirty="0"/>
                </a:p>
              </p:txBody>
            </p:sp>
            <p:sp>
              <p:nvSpPr>
                <p:cNvPr id="72" name="Freeform: Shape 71">
                  <a:extLst>
                    <a:ext uri="{FF2B5EF4-FFF2-40B4-BE49-F238E27FC236}">
                      <a16:creationId xmlns:a16="http://schemas.microsoft.com/office/drawing/2014/main" id="{AE15801A-BE80-1269-E5DD-544DFB74425F}"/>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73" name="Rectangle 72">
              <a:extLst>
                <a:ext uri="{FF2B5EF4-FFF2-40B4-BE49-F238E27FC236}">
                  <a16:creationId xmlns:a16="http://schemas.microsoft.com/office/drawing/2014/main" id="{F6CD76EB-C66E-1AC6-D962-24C6124D89DA}"/>
                </a:ext>
              </a:extLst>
            </p:cNvPr>
            <p:cNvSpPr/>
            <p:nvPr/>
          </p:nvSpPr>
          <p:spPr>
            <a:xfrm rot="21354623">
              <a:off x="8370335" y="4510393"/>
              <a:ext cx="1428772" cy="628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dirty="0">
                  <a:ln>
                    <a:noFill/>
                  </a:ln>
                  <a:solidFill>
                    <a:schemeClr val="tx1"/>
                  </a:solidFill>
                  <a:effectLst/>
                  <a:uLnTx/>
                  <a:uFillTx/>
                  <a:latin typeface="Montserrat" panose="00000500000000000000" pitchFamily="50" charset="0"/>
                </a:rPr>
                <a:t>What habits stand </a:t>
              </a:r>
              <a:br>
                <a:rPr kumimoji="0" lang="en-US" sz="1000" i="1" u="none" strike="noStrike" kern="1200" cap="none" spc="0" normalizeH="0" baseline="0" noProof="0" dirty="0">
                  <a:ln>
                    <a:noFill/>
                  </a:ln>
                  <a:solidFill>
                    <a:schemeClr val="tx1"/>
                  </a:solidFill>
                  <a:effectLst/>
                  <a:uLnTx/>
                  <a:uFillTx/>
                  <a:latin typeface="Montserrat" panose="00000500000000000000" pitchFamily="50" charset="0"/>
                </a:rPr>
              </a:br>
              <a:r>
                <a:rPr kumimoji="0" lang="en-US" sz="1000" i="1" u="none" strike="noStrike" kern="1200" cap="none" spc="0" normalizeH="0" baseline="0" noProof="0" dirty="0">
                  <a:ln>
                    <a:noFill/>
                  </a:ln>
                  <a:solidFill>
                    <a:schemeClr val="tx1"/>
                  </a:solidFill>
                  <a:effectLst/>
                  <a:uLnTx/>
                  <a:uFillTx/>
                  <a:latin typeface="Montserrat" panose="00000500000000000000" pitchFamily="50" charset="0"/>
                </a:rPr>
                <a:t>In the way of people adopting your product</a:t>
              </a:r>
              <a:endParaRPr kumimoji="0" lang="en-US" sz="7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grpSp>
        <p:nvGrpSpPr>
          <p:cNvPr id="15" name="Group 14">
            <a:extLst>
              <a:ext uri="{FF2B5EF4-FFF2-40B4-BE49-F238E27FC236}">
                <a16:creationId xmlns:a16="http://schemas.microsoft.com/office/drawing/2014/main" id="{6CF9C21D-18CB-497F-833B-4B5A4DE1ADAD}"/>
              </a:ext>
            </a:extLst>
          </p:cNvPr>
          <p:cNvGrpSpPr/>
          <p:nvPr/>
        </p:nvGrpSpPr>
        <p:grpSpPr>
          <a:xfrm>
            <a:off x="9967203" y="3332496"/>
            <a:ext cx="1444898" cy="873129"/>
            <a:chOff x="9967203" y="3332496"/>
            <a:chExt cx="1444898" cy="873129"/>
          </a:xfrm>
        </p:grpSpPr>
        <p:grpSp>
          <p:nvGrpSpPr>
            <p:cNvPr id="67" name="Group 66">
              <a:extLst>
                <a:ext uri="{FF2B5EF4-FFF2-40B4-BE49-F238E27FC236}">
                  <a16:creationId xmlns:a16="http://schemas.microsoft.com/office/drawing/2014/main" id="{F01BD035-14D6-0E9C-E64C-FB7B8B05D256}"/>
                </a:ext>
              </a:extLst>
            </p:cNvPr>
            <p:cNvGrpSpPr/>
            <p:nvPr/>
          </p:nvGrpSpPr>
          <p:grpSpPr>
            <a:xfrm>
              <a:off x="9967203" y="3332496"/>
              <a:ext cx="1444898" cy="873129"/>
              <a:chOff x="9975730" y="2526668"/>
              <a:chExt cx="1313544" cy="793754"/>
            </a:xfrm>
          </p:grpSpPr>
          <p:sp>
            <p:nvSpPr>
              <p:cNvPr id="65" name="Rectangle 64">
                <a:extLst>
                  <a:ext uri="{FF2B5EF4-FFF2-40B4-BE49-F238E27FC236}">
                    <a16:creationId xmlns:a16="http://schemas.microsoft.com/office/drawing/2014/main" id="{4A87234C-A942-2FE2-3FF6-55FC1A96F9AD}"/>
                  </a:ext>
                </a:extLst>
              </p:cNvPr>
              <p:cNvSpPr/>
              <p:nvPr/>
            </p:nvSpPr>
            <p:spPr>
              <a:xfrm>
                <a:off x="10034588" y="3202227"/>
                <a:ext cx="1181100" cy="4571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E61EE01F-F530-EB68-E1E2-F590E0C2A899}"/>
                  </a:ext>
                </a:extLst>
              </p:cNvPr>
              <p:cNvGrpSpPr/>
              <p:nvPr/>
            </p:nvGrpSpPr>
            <p:grpSpPr>
              <a:xfrm>
                <a:off x="9975730" y="2526668"/>
                <a:ext cx="1313544" cy="793754"/>
                <a:chOff x="9939736" y="2526668"/>
                <a:chExt cx="1313544" cy="793754"/>
              </a:xfrm>
            </p:grpSpPr>
            <p:sp>
              <p:nvSpPr>
                <p:cNvPr id="63" name="Freeform: Shape 62">
                  <a:extLst>
                    <a:ext uri="{FF2B5EF4-FFF2-40B4-BE49-F238E27FC236}">
                      <a16:creationId xmlns:a16="http://schemas.microsoft.com/office/drawing/2014/main" id="{AFE7C043-382D-45D1-D032-5788ED05A862}"/>
                    </a:ext>
                  </a:extLst>
                </p:cNvPr>
                <p:cNvSpPr/>
                <p:nvPr/>
              </p:nvSpPr>
              <p:spPr>
                <a:xfrm>
                  <a:off x="9939736" y="2526668"/>
                  <a:ext cx="1309614" cy="767259"/>
                </a:xfrm>
                <a:custGeom>
                  <a:avLst/>
                  <a:gdLst>
                    <a:gd name="connsiteX0" fmla="*/ 0 w 1309614"/>
                    <a:gd name="connsiteY0" fmla="*/ 124876 h 767259"/>
                    <a:gd name="connsiteX1" fmla="*/ 1235957 w 1309614"/>
                    <a:gd name="connsiteY1" fmla="*/ 0 h 767259"/>
                    <a:gd name="connsiteX2" fmla="*/ 1309615 w 1309614"/>
                    <a:gd name="connsiteY2" fmla="*/ 704504 h 767259"/>
                    <a:gd name="connsiteX3" fmla="*/ 61868 w 1309614"/>
                    <a:gd name="connsiteY3" fmla="*/ 767259 h 767259"/>
                    <a:gd name="connsiteX4" fmla="*/ 0 w 1309614"/>
                    <a:gd name="connsiteY4" fmla="*/ 124876 h 7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14" h="767259">
                      <a:moveTo>
                        <a:pt x="0" y="124876"/>
                      </a:moveTo>
                      <a:lnTo>
                        <a:pt x="1235957" y="0"/>
                      </a:lnTo>
                      <a:lnTo>
                        <a:pt x="1309615" y="704504"/>
                      </a:lnTo>
                      <a:lnTo>
                        <a:pt x="61868" y="767259"/>
                      </a:lnTo>
                      <a:lnTo>
                        <a:pt x="0" y="124876"/>
                      </a:lnTo>
                      <a:close/>
                    </a:path>
                  </a:pathLst>
                </a:custGeom>
                <a:solidFill>
                  <a:schemeClr val="accent1">
                    <a:lumMod val="20000"/>
                    <a:lumOff val="80000"/>
                  </a:schemeClr>
                </a:solidFill>
                <a:ln w="12639" cap="flat">
                  <a:noFill/>
                  <a:prstDash val="solid"/>
                  <a:miter/>
                </a:ln>
                <a:effectLst/>
              </p:spPr>
              <p:txBody>
                <a:bodyPr rtlCol="0" anchor="ctr"/>
                <a:lstStyle/>
                <a:p>
                  <a:endParaRPr lang="en-US"/>
                </a:p>
              </p:txBody>
            </p:sp>
            <p:sp>
              <p:nvSpPr>
                <p:cNvPr id="64" name="Freeform: Shape 63">
                  <a:extLst>
                    <a:ext uri="{FF2B5EF4-FFF2-40B4-BE49-F238E27FC236}">
                      <a16:creationId xmlns:a16="http://schemas.microsoft.com/office/drawing/2014/main" id="{59E9788E-442B-DCC9-5556-E2A96C5DE11E}"/>
                    </a:ext>
                  </a:extLst>
                </p:cNvPr>
                <p:cNvSpPr/>
                <p:nvPr/>
              </p:nvSpPr>
              <p:spPr>
                <a:xfrm>
                  <a:off x="10000209" y="3202227"/>
                  <a:ext cx="1253071" cy="118195"/>
                </a:xfrm>
                <a:custGeom>
                  <a:avLst/>
                  <a:gdLst>
                    <a:gd name="connsiteX0" fmla="*/ 7987 w 1253071"/>
                    <a:gd name="connsiteY0" fmla="*/ 101588 h 118195"/>
                    <a:gd name="connsiteX1" fmla="*/ 10142 w 1253071"/>
                    <a:gd name="connsiteY1" fmla="*/ 102602 h 118195"/>
                    <a:gd name="connsiteX2" fmla="*/ 11790 w 1253071"/>
                    <a:gd name="connsiteY2" fmla="*/ 105264 h 118195"/>
                    <a:gd name="connsiteX3" fmla="*/ 16735 w 1253071"/>
                    <a:gd name="connsiteY3" fmla="*/ 104884 h 118195"/>
                    <a:gd name="connsiteX4" fmla="*/ 21172 w 1253071"/>
                    <a:gd name="connsiteY4" fmla="*/ 106279 h 118195"/>
                    <a:gd name="connsiteX5" fmla="*/ 27130 w 1253071"/>
                    <a:gd name="connsiteY5" fmla="*/ 108561 h 118195"/>
                    <a:gd name="connsiteX6" fmla="*/ 32202 w 1253071"/>
                    <a:gd name="connsiteY6" fmla="*/ 105391 h 118195"/>
                    <a:gd name="connsiteX7" fmla="*/ 36766 w 1253071"/>
                    <a:gd name="connsiteY7" fmla="*/ 106913 h 118195"/>
                    <a:gd name="connsiteX8" fmla="*/ 43612 w 1253071"/>
                    <a:gd name="connsiteY8" fmla="*/ 104250 h 118195"/>
                    <a:gd name="connsiteX9" fmla="*/ 52359 w 1253071"/>
                    <a:gd name="connsiteY9" fmla="*/ 109575 h 118195"/>
                    <a:gd name="connsiteX10" fmla="*/ 58064 w 1253071"/>
                    <a:gd name="connsiteY10" fmla="*/ 106152 h 118195"/>
                    <a:gd name="connsiteX11" fmla="*/ 66685 w 1253071"/>
                    <a:gd name="connsiteY11" fmla="*/ 104123 h 118195"/>
                    <a:gd name="connsiteX12" fmla="*/ 72137 w 1253071"/>
                    <a:gd name="connsiteY12" fmla="*/ 103743 h 118195"/>
                    <a:gd name="connsiteX13" fmla="*/ 79236 w 1253071"/>
                    <a:gd name="connsiteY13" fmla="*/ 102095 h 118195"/>
                    <a:gd name="connsiteX14" fmla="*/ 86970 w 1253071"/>
                    <a:gd name="connsiteY14" fmla="*/ 99306 h 118195"/>
                    <a:gd name="connsiteX15" fmla="*/ 90646 w 1253071"/>
                    <a:gd name="connsiteY15" fmla="*/ 97531 h 118195"/>
                    <a:gd name="connsiteX16" fmla="*/ 94449 w 1253071"/>
                    <a:gd name="connsiteY16" fmla="*/ 101081 h 118195"/>
                    <a:gd name="connsiteX17" fmla="*/ 101295 w 1253071"/>
                    <a:gd name="connsiteY17" fmla="*/ 102475 h 118195"/>
                    <a:gd name="connsiteX18" fmla="*/ 107254 w 1253071"/>
                    <a:gd name="connsiteY18" fmla="*/ 99559 h 118195"/>
                    <a:gd name="connsiteX19" fmla="*/ 112579 w 1253071"/>
                    <a:gd name="connsiteY19" fmla="*/ 96644 h 118195"/>
                    <a:gd name="connsiteX20" fmla="*/ 117523 w 1253071"/>
                    <a:gd name="connsiteY20" fmla="*/ 98292 h 118195"/>
                    <a:gd name="connsiteX21" fmla="*/ 125130 w 1253071"/>
                    <a:gd name="connsiteY21" fmla="*/ 98672 h 118195"/>
                    <a:gd name="connsiteX22" fmla="*/ 129694 w 1253071"/>
                    <a:gd name="connsiteY22" fmla="*/ 95883 h 118195"/>
                    <a:gd name="connsiteX23" fmla="*/ 131469 w 1253071"/>
                    <a:gd name="connsiteY23" fmla="*/ 98672 h 118195"/>
                    <a:gd name="connsiteX24" fmla="*/ 131722 w 1253071"/>
                    <a:gd name="connsiteY24" fmla="*/ 96136 h 118195"/>
                    <a:gd name="connsiteX25" fmla="*/ 134384 w 1253071"/>
                    <a:gd name="connsiteY25" fmla="*/ 98926 h 118195"/>
                    <a:gd name="connsiteX26" fmla="*/ 137174 w 1253071"/>
                    <a:gd name="connsiteY26" fmla="*/ 101715 h 118195"/>
                    <a:gd name="connsiteX27" fmla="*/ 138822 w 1253071"/>
                    <a:gd name="connsiteY27" fmla="*/ 97911 h 118195"/>
                    <a:gd name="connsiteX28" fmla="*/ 141104 w 1253071"/>
                    <a:gd name="connsiteY28" fmla="*/ 99306 h 118195"/>
                    <a:gd name="connsiteX29" fmla="*/ 143512 w 1253071"/>
                    <a:gd name="connsiteY29" fmla="*/ 95756 h 118195"/>
                    <a:gd name="connsiteX30" fmla="*/ 146682 w 1253071"/>
                    <a:gd name="connsiteY30" fmla="*/ 97404 h 118195"/>
                    <a:gd name="connsiteX31" fmla="*/ 154415 w 1253071"/>
                    <a:gd name="connsiteY31" fmla="*/ 100700 h 118195"/>
                    <a:gd name="connsiteX32" fmla="*/ 162656 w 1253071"/>
                    <a:gd name="connsiteY32" fmla="*/ 101081 h 118195"/>
                    <a:gd name="connsiteX33" fmla="*/ 166459 w 1253071"/>
                    <a:gd name="connsiteY33" fmla="*/ 101208 h 118195"/>
                    <a:gd name="connsiteX34" fmla="*/ 173939 w 1253071"/>
                    <a:gd name="connsiteY34" fmla="*/ 98292 h 118195"/>
                    <a:gd name="connsiteX35" fmla="*/ 184208 w 1253071"/>
                    <a:gd name="connsiteY35" fmla="*/ 96010 h 118195"/>
                    <a:gd name="connsiteX36" fmla="*/ 203352 w 1253071"/>
                    <a:gd name="connsiteY36" fmla="*/ 97404 h 118195"/>
                    <a:gd name="connsiteX37" fmla="*/ 211846 w 1253071"/>
                    <a:gd name="connsiteY37" fmla="*/ 97404 h 118195"/>
                    <a:gd name="connsiteX38" fmla="*/ 213113 w 1253071"/>
                    <a:gd name="connsiteY38" fmla="*/ 97404 h 118195"/>
                    <a:gd name="connsiteX39" fmla="*/ 214128 w 1253071"/>
                    <a:gd name="connsiteY39" fmla="*/ 97404 h 118195"/>
                    <a:gd name="connsiteX40" fmla="*/ 214128 w 1253071"/>
                    <a:gd name="connsiteY40" fmla="*/ 97404 h 118195"/>
                    <a:gd name="connsiteX41" fmla="*/ 219706 w 1253071"/>
                    <a:gd name="connsiteY41" fmla="*/ 96644 h 118195"/>
                    <a:gd name="connsiteX42" fmla="*/ 223002 w 1253071"/>
                    <a:gd name="connsiteY42" fmla="*/ 96644 h 118195"/>
                    <a:gd name="connsiteX43" fmla="*/ 246076 w 1253071"/>
                    <a:gd name="connsiteY43" fmla="*/ 107293 h 118195"/>
                    <a:gd name="connsiteX44" fmla="*/ 256852 w 1253071"/>
                    <a:gd name="connsiteY44" fmla="*/ 107546 h 118195"/>
                    <a:gd name="connsiteX45" fmla="*/ 271178 w 1253071"/>
                    <a:gd name="connsiteY45" fmla="*/ 108434 h 118195"/>
                    <a:gd name="connsiteX46" fmla="*/ 280559 w 1253071"/>
                    <a:gd name="connsiteY46" fmla="*/ 106659 h 118195"/>
                    <a:gd name="connsiteX47" fmla="*/ 285630 w 1253071"/>
                    <a:gd name="connsiteY47" fmla="*/ 108941 h 118195"/>
                    <a:gd name="connsiteX48" fmla="*/ 288419 w 1253071"/>
                    <a:gd name="connsiteY48" fmla="*/ 109575 h 118195"/>
                    <a:gd name="connsiteX49" fmla="*/ 292350 w 1253071"/>
                    <a:gd name="connsiteY49" fmla="*/ 108180 h 118195"/>
                    <a:gd name="connsiteX50" fmla="*/ 298942 w 1253071"/>
                    <a:gd name="connsiteY50" fmla="*/ 109702 h 118195"/>
                    <a:gd name="connsiteX51" fmla="*/ 310479 w 1253071"/>
                    <a:gd name="connsiteY51" fmla="*/ 108941 h 118195"/>
                    <a:gd name="connsiteX52" fmla="*/ 327467 w 1253071"/>
                    <a:gd name="connsiteY52" fmla="*/ 108054 h 118195"/>
                    <a:gd name="connsiteX53" fmla="*/ 327974 w 1253071"/>
                    <a:gd name="connsiteY53" fmla="*/ 107293 h 118195"/>
                    <a:gd name="connsiteX54" fmla="*/ 328228 w 1253071"/>
                    <a:gd name="connsiteY54" fmla="*/ 105772 h 118195"/>
                    <a:gd name="connsiteX55" fmla="*/ 339891 w 1253071"/>
                    <a:gd name="connsiteY55" fmla="*/ 108687 h 118195"/>
                    <a:gd name="connsiteX56" fmla="*/ 352316 w 1253071"/>
                    <a:gd name="connsiteY56" fmla="*/ 105645 h 118195"/>
                    <a:gd name="connsiteX57" fmla="*/ 352062 w 1253071"/>
                    <a:gd name="connsiteY57" fmla="*/ 106405 h 118195"/>
                    <a:gd name="connsiteX58" fmla="*/ 349780 w 1253071"/>
                    <a:gd name="connsiteY58" fmla="*/ 109575 h 118195"/>
                    <a:gd name="connsiteX59" fmla="*/ 360302 w 1253071"/>
                    <a:gd name="connsiteY59" fmla="*/ 109955 h 118195"/>
                    <a:gd name="connsiteX60" fmla="*/ 374882 w 1253071"/>
                    <a:gd name="connsiteY60" fmla="*/ 103997 h 118195"/>
                    <a:gd name="connsiteX61" fmla="*/ 385404 w 1253071"/>
                    <a:gd name="connsiteY61" fmla="*/ 104757 h 118195"/>
                    <a:gd name="connsiteX62" fmla="*/ 402393 w 1253071"/>
                    <a:gd name="connsiteY62" fmla="*/ 118196 h 118195"/>
                    <a:gd name="connsiteX63" fmla="*/ 412535 w 1253071"/>
                    <a:gd name="connsiteY63" fmla="*/ 112237 h 118195"/>
                    <a:gd name="connsiteX64" fmla="*/ 416972 w 1253071"/>
                    <a:gd name="connsiteY64" fmla="*/ 111350 h 118195"/>
                    <a:gd name="connsiteX65" fmla="*/ 423057 w 1253071"/>
                    <a:gd name="connsiteY65" fmla="*/ 110589 h 118195"/>
                    <a:gd name="connsiteX66" fmla="*/ 432312 w 1253071"/>
                    <a:gd name="connsiteY66" fmla="*/ 108307 h 118195"/>
                    <a:gd name="connsiteX67" fmla="*/ 440299 w 1253071"/>
                    <a:gd name="connsiteY67" fmla="*/ 109575 h 118195"/>
                    <a:gd name="connsiteX68" fmla="*/ 450822 w 1253071"/>
                    <a:gd name="connsiteY68" fmla="*/ 105898 h 118195"/>
                    <a:gd name="connsiteX69" fmla="*/ 461471 w 1253071"/>
                    <a:gd name="connsiteY69" fmla="*/ 104250 h 118195"/>
                    <a:gd name="connsiteX70" fmla="*/ 469205 w 1253071"/>
                    <a:gd name="connsiteY70" fmla="*/ 104504 h 118195"/>
                    <a:gd name="connsiteX71" fmla="*/ 477699 w 1253071"/>
                    <a:gd name="connsiteY71" fmla="*/ 105391 h 118195"/>
                    <a:gd name="connsiteX72" fmla="*/ 479093 w 1253071"/>
                    <a:gd name="connsiteY72" fmla="*/ 107927 h 118195"/>
                    <a:gd name="connsiteX73" fmla="*/ 476431 w 1253071"/>
                    <a:gd name="connsiteY73" fmla="*/ 109321 h 118195"/>
                    <a:gd name="connsiteX74" fmla="*/ 470726 w 1253071"/>
                    <a:gd name="connsiteY74" fmla="*/ 112744 h 118195"/>
                    <a:gd name="connsiteX75" fmla="*/ 475290 w 1253071"/>
                    <a:gd name="connsiteY75" fmla="*/ 111223 h 118195"/>
                    <a:gd name="connsiteX76" fmla="*/ 485305 w 1253071"/>
                    <a:gd name="connsiteY76" fmla="*/ 107673 h 118195"/>
                    <a:gd name="connsiteX77" fmla="*/ 495321 w 1253071"/>
                    <a:gd name="connsiteY77" fmla="*/ 105391 h 118195"/>
                    <a:gd name="connsiteX78" fmla="*/ 499885 w 1253071"/>
                    <a:gd name="connsiteY78" fmla="*/ 103743 h 118195"/>
                    <a:gd name="connsiteX79" fmla="*/ 510914 w 1253071"/>
                    <a:gd name="connsiteY79" fmla="*/ 103109 h 118195"/>
                    <a:gd name="connsiteX80" fmla="*/ 517761 w 1253071"/>
                    <a:gd name="connsiteY80" fmla="*/ 109448 h 118195"/>
                    <a:gd name="connsiteX81" fmla="*/ 526508 w 1253071"/>
                    <a:gd name="connsiteY81" fmla="*/ 109575 h 118195"/>
                    <a:gd name="connsiteX82" fmla="*/ 535636 w 1253071"/>
                    <a:gd name="connsiteY82" fmla="*/ 108180 h 118195"/>
                    <a:gd name="connsiteX83" fmla="*/ 542736 w 1253071"/>
                    <a:gd name="connsiteY83" fmla="*/ 106152 h 118195"/>
                    <a:gd name="connsiteX84" fmla="*/ 545905 w 1253071"/>
                    <a:gd name="connsiteY84" fmla="*/ 111857 h 118195"/>
                    <a:gd name="connsiteX85" fmla="*/ 563781 w 1253071"/>
                    <a:gd name="connsiteY85" fmla="*/ 111096 h 118195"/>
                    <a:gd name="connsiteX86" fmla="*/ 575698 w 1253071"/>
                    <a:gd name="connsiteY86" fmla="*/ 111096 h 118195"/>
                    <a:gd name="connsiteX87" fmla="*/ 589897 w 1253071"/>
                    <a:gd name="connsiteY87" fmla="*/ 109448 h 118195"/>
                    <a:gd name="connsiteX88" fmla="*/ 600166 w 1253071"/>
                    <a:gd name="connsiteY88" fmla="*/ 108814 h 118195"/>
                    <a:gd name="connsiteX89" fmla="*/ 607900 w 1253071"/>
                    <a:gd name="connsiteY89" fmla="*/ 109575 h 118195"/>
                    <a:gd name="connsiteX90" fmla="*/ 616774 w 1253071"/>
                    <a:gd name="connsiteY90" fmla="*/ 109575 h 118195"/>
                    <a:gd name="connsiteX91" fmla="*/ 617408 w 1253071"/>
                    <a:gd name="connsiteY91" fmla="*/ 108434 h 118195"/>
                    <a:gd name="connsiteX92" fmla="*/ 622606 w 1253071"/>
                    <a:gd name="connsiteY92" fmla="*/ 106913 h 118195"/>
                    <a:gd name="connsiteX93" fmla="*/ 629959 w 1253071"/>
                    <a:gd name="connsiteY93" fmla="*/ 108054 h 118195"/>
                    <a:gd name="connsiteX94" fmla="*/ 635537 w 1253071"/>
                    <a:gd name="connsiteY94" fmla="*/ 106025 h 118195"/>
                    <a:gd name="connsiteX95" fmla="*/ 647835 w 1253071"/>
                    <a:gd name="connsiteY95" fmla="*/ 105391 h 118195"/>
                    <a:gd name="connsiteX96" fmla="*/ 659878 w 1253071"/>
                    <a:gd name="connsiteY96" fmla="*/ 105138 h 118195"/>
                    <a:gd name="connsiteX97" fmla="*/ 669894 w 1253071"/>
                    <a:gd name="connsiteY97" fmla="*/ 105138 h 118195"/>
                    <a:gd name="connsiteX98" fmla="*/ 684600 w 1253071"/>
                    <a:gd name="connsiteY98" fmla="*/ 104123 h 118195"/>
                    <a:gd name="connsiteX99" fmla="*/ 706026 w 1253071"/>
                    <a:gd name="connsiteY99" fmla="*/ 102729 h 118195"/>
                    <a:gd name="connsiteX100" fmla="*/ 709702 w 1253071"/>
                    <a:gd name="connsiteY100" fmla="*/ 102222 h 118195"/>
                    <a:gd name="connsiteX101" fmla="*/ 707293 w 1253071"/>
                    <a:gd name="connsiteY101" fmla="*/ 99940 h 118195"/>
                    <a:gd name="connsiteX102" fmla="*/ 712618 w 1253071"/>
                    <a:gd name="connsiteY102" fmla="*/ 99559 h 118195"/>
                    <a:gd name="connsiteX103" fmla="*/ 717689 w 1253071"/>
                    <a:gd name="connsiteY103" fmla="*/ 100827 h 118195"/>
                    <a:gd name="connsiteX104" fmla="*/ 725169 w 1253071"/>
                    <a:gd name="connsiteY104" fmla="*/ 98418 h 118195"/>
                    <a:gd name="connsiteX105" fmla="*/ 735692 w 1253071"/>
                    <a:gd name="connsiteY105" fmla="*/ 97531 h 118195"/>
                    <a:gd name="connsiteX106" fmla="*/ 749637 w 1253071"/>
                    <a:gd name="connsiteY106" fmla="*/ 97024 h 118195"/>
                    <a:gd name="connsiteX107" fmla="*/ 761808 w 1253071"/>
                    <a:gd name="connsiteY107" fmla="*/ 94488 h 118195"/>
                    <a:gd name="connsiteX108" fmla="*/ 765231 w 1253071"/>
                    <a:gd name="connsiteY108" fmla="*/ 93981 h 118195"/>
                    <a:gd name="connsiteX109" fmla="*/ 765865 w 1253071"/>
                    <a:gd name="connsiteY109" fmla="*/ 93347 h 118195"/>
                    <a:gd name="connsiteX110" fmla="*/ 765484 w 1253071"/>
                    <a:gd name="connsiteY110" fmla="*/ 93854 h 118195"/>
                    <a:gd name="connsiteX111" fmla="*/ 766118 w 1253071"/>
                    <a:gd name="connsiteY111" fmla="*/ 93854 h 118195"/>
                    <a:gd name="connsiteX112" fmla="*/ 766752 w 1253071"/>
                    <a:gd name="connsiteY112" fmla="*/ 94615 h 118195"/>
                    <a:gd name="connsiteX113" fmla="*/ 767259 w 1253071"/>
                    <a:gd name="connsiteY113" fmla="*/ 94615 h 118195"/>
                    <a:gd name="connsiteX114" fmla="*/ 766625 w 1253071"/>
                    <a:gd name="connsiteY114" fmla="*/ 93854 h 118195"/>
                    <a:gd name="connsiteX115" fmla="*/ 767513 w 1253071"/>
                    <a:gd name="connsiteY115" fmla="*/ 94615 h 118195"/>
                    <a:gd name="connsiteX116" fmla="*/ 768907 w 1253071"/>
                    <a:gd name="connsiteY116" fmla="*/ 95376 h 118195"/>
                    <a:gd name="connsiteX117" fmla="*/ 768907 w 1253071"/>
                    <a:gd name="connsiteY117" fmla="*/ 95756 h 118195"/>
                    <a:gd name="connsiteX118" fmla="*/ 769288 w 1253071"/>
                    <a:gd name="connsiteY118" fmla="*/ 95756 h 118195"/>
                    <a:gd name="connsiteX119" fmla="*/ 772837 w 1253071"/>
                    <a:gd name="connsiteY119" fmla="*/ 98418 h 118195"/>
                    <a:gd name="connsiteX120" fmla="*/ 786022 w 1253071"/>
                    <a:gd name="connsiteY120" fmla="*/ 99433 h 118195"/>
                    <a:gd name="connsiteX121" fmla="*/ 791347 w 1253071"/>
                    <a:gd name="connsiteY121" fmla="*/ 100827 h 118195"/>
                    <a:gd name="connsiteX122" fmla="*/ 798066 w 1253071"/>
                    <a:gd name="connsiteY122" fmla="*/ 101461 h 118195"/>
                    <a:gd name="connsiteX123" fmla="*/ 809096 w 1253071"/>
                    <a:gd name="connsiteY123" fmla="*/ 103743 h 118195"/>
                    <a:gd name="connsiteX124" fmla="*/ 823041 w 1253071"/>
                    <a:gd name="connsiteY124" fmla="*/ 104884 h 118195"/>
                    <a:gd name="connsiteX125" fmla="*/ 830521 w 1253071"/>
                    <a:gd name="connsiteY125" fmla="*/ 105138 h 118195"/>
                    <a:gd name="connsiteX126" fmla="*/ 837874 w 1253071"/>
                    <a:gd name="connsiteY126" fmla="*/ 101715 h 118195"/>
                    <a:gd name="connsiteX127" fmla="*/ 843579 w 1253071"/>
                    <a:gd name="connsiteY127" fmla="*/ 99559 h 118195"/>
                    <a:gd name="connsiteX128" fmla="*/ 854609 w 1253071"/>
                    <a:gd name="connsiteY128" fmla="*/ 97911 h 118195"/>
                    <a:gd name="connsiteX129" fmla="*/ 867667 w 1253071"/>
                    <a:gd name="connsiteY129" fmla="*/ 96644 h 118195"/>
                    <a:gd name="connsiteX130" fmla="*/ 870837 w 1253071"/>
                    <a:gd name="connsiteY130" fmla="*/ 95122 h 118195"/>
                    <a:gd name="connsiteX131" fmla="*/ 880218 w 1253071"/>
                    <a:gd name="connsiteY131" fmla="*/ 93854 h 118195"/>
                    <a:gd name="connsiteX132" fmla="*/ 884148 w 1253071"/>
                    <a:gd name="connsiteY132" fmla="*/ 93728 h 118195"/>
                    <a:gd name="connsiteX133" fmla="*/ 896953 w 1253071"/>
                    <a:gd name="connsiteY133" fmla="*/ 92967 h 118195"/>
                    <a:gd name="connsiteX134" fmla="*/ 910391 w 1253071"/>
                    <a:gd name="connsiteY134" fmla="*/ 91953 h 118195"/>
                    <a:gd name="connsiteX135" fmla="*/ 917364 w 1253071"/>
                    <a:gd name="connsiteY135" fmla="*/ 92460 h 118195"/>
                    <a:gd name="connsiteX136" fmla="*/ 927253 w 1253071"/>
                    <a:gd name="connsiteY136" fmla="*/ 92460 h 118195"/>
                    <a:gd name="connsiteX137" fmla="*/ 946143 w 1253071"/>
                    <a:gd name="connsiteY137" fmla="*/ 92967 h 118195"/>
                    <a:gd name="connsiteX138" fmla="*/ 961102 w 1253071"/>
                    <a:gd name="connsiteY138" fmla="*/ 92967 h 118195"/>
                    <a:gd name="connsiteX139" fmla="*/ 962370 w 1253071"/>
                    <a:gd name="connsiteY139" fmla="*/ 92206 h 118195"/>
                    <a:gd name="connsiteX140" fmla="*/ 964779 w 1253071"/>
                    <a:gd name="connsiteY140" fmla="*/ 92460 h 118195"/>
                    <a:gd name="connsiteX141" fmla="*/ 961736 w 1253071"/>
                    <a:gd name="connsiteY141" fmla="*/ 92967 h 118195"/>
                    <a:gd name="connsiteX142" fmla="*/ 967061 w 1253071"/>
                    <a:gd name="connsiteY142" fmla="*/ 93220 h 118195"/>
                    <a:gd name="connsiteX143" fmla="*/ 966554 w 1253071"/>
                    <a:gd name="connsiteY143" fmla="*/ 92713 h 118195"/>
                    <a:gd name="connsiteX144" fmla="*/ 964906 w 1253071"/>
                    <a:gd name="connsiteY144" fmla="*/ 92333 h 118195"/>
                    <a:gd name="connsiteX145" fmla="*/ 970991 w 1253071"/>
                    <a:gd name="connsiteY145" fmla="*/ 91319 h 118195"/>
                    <a:gd name="connsiteX146" fmla="*/ 981894 w 1253071"/>
                    <a:gd name="connsiteY146" fmla="*/ 88023 h 118195"/>
                    <a:gd name="connsiteX147" fmla="*/ 990642 w 1253071"/>
                    <a:gd name="connsiteY147" fmla="*/ 87262 h 118195"/>
                    <a:gd name="connsiteX148" fmla="*/ 997868 w 1253071"/>
                    <a:gd name="connsiteY148" fmla="*/ 88149 h 118195"/>
                    <a:gd name="connsiteX149" fmla="*/ 1004080 w 1253071"/>
                    <a:gd name="connsiteY149" fmla="*/ 90305 h 118195"/>
                    <a:gd name="connsiteX150" fmla="*/ 1009658 w 1253071"/>
                    <a:gd name="connsiteY150" fmla="*/ 90685 h 118195"/>
                    <a:gd name="connsiteX151" fmla="*/ 1015237 w 1253071"/>
                    <a:gd name="connsiteY151" fmla="*/ 90938 h 118195"/>
                    <a:gd name="connsiteX152" fmla="*/ 1021449 w 1253071"/>
                    <a:gd name="connsiteY152" fmla="*/ 92713 h 118195"/>
                    <a:gd name="connsiteX153" fmla="*/ 1028421 w 1253071"/>
                    <a:gd name="connsiteY153" fmla="*/ 93220 h 118195"/>
                    <a:gd name="connsiteX154" fmla="*/ 1030070 w 1253071"/>
                    <a:gd name="connsiteY154" fmla="*/ 90685 h 118195"/>
                    <a:gd name="connsiteX155" fmla="*/ 1037549 w 1253071"/>
                    <a:gd name="connsiteY155" fmla="*/ 88910 h 118195"/>
                    <a:gd name="connsiteX156" fmla="*/ 1045663 w 1253071"/>
                    <a:gd name="connsiteY156" fmla="*/ 89037 h 118195"/>
                    <a:gd name="connsiteX157" fmla="*/ 1048072 w 1253071"/>
                    <a:gd name="connsiteY157" fmla="*/ 86374 h 118195"/>
                    <a:gd name="connsiteX158" fmla="*/ 1053777 w 1253071"/>
                    <a:gd name="connsiteY158" fmla="*/ 85233 h 118195"/>
                    <a:gd name="connsiteX159" fmla="*/ 1062271 w 1253071"/>
                    <a:gd name="connsiteY159" fmla="*/ 84473 h 118195"/>
                    <a:gd name="connsiteX160" fmla="*/ 1068864 w 1253071"/>
                    <a:gd name="connsiteY160" fmla="*/ 85107 h 118195"/>
                    <a:gd name="connsiteX161" fmla="*/ 1078245 w 1253071"/>
                    <a:gd name="connsiteY161" fmla="*/ 84726 h 118195"/>
                    <a:gd name="connsiteX162" fmla="*/ 1084204 w 1253071"/>
                    <a:gd name="connsiteY162" fmla="*/ 83712 h 118195"/>
                    <a:gd name="connsiteX163" fmla="*/ 1091303 w 1253071"/>
                    <a:gd name="connsiteY163" fmla="*/ 84853 h 118195"/>
                    <a:gd name="connsiteX164" fmla="*/ 1105629 w 1253071"/>
                    <a:gd name="connsiteY164" fmla="*/ 84853 h 118195"/>
                    <a:gd name="connsiteX165" fmla="*/ 1099037 w 1253071"/>
                    <a:gd name="connsiteY165" fmla="*/ 76106 h 118195"/>
                    <a:gd name="connsiteX166" fmla="*/ 1108545 w 1253071"/>
                    <a:gd name="connsiteY166" fmla="*/ 76866 h 118195"/>
                    <a:gd name="connsiteX167" fmla="*/ 1119194 w 1253071"/>
                    <a:gd name="connsiteY167" fmla="*/ 77120 h 118195"/>
                    <a:gd name="connsiteX168" fmla="*/ 1130858 w 1253071"/>
                    <a:gd name="connsiteY168" fmla="*/ 76613 h 118195"/>
                    <a:gd name="connsiteX169" fmla="*/ 1146452 w 1253071"/>
                    <a:gd name="connsiteY169" fmla="*/ 76359 h 118195"/>
                    <a:gd name="connsiteX170" fmla="*/ 1156721 w 1253071"/>
                    <a:gd name="connsiteY170" fmla="*/ 78007 h 118195"/>
                    <a:gd name="connsiteX171" fmla="*/ 1165215 w 1253071"/>
                    <a:gd name="connsiteY171" fmla="*/ 78007 h 118195"/>
                    <a:gd name="connsiteX172" fmla="*/ 1177385 w 1253071"/>
                    <a:gd name="connsiteY172" fmla="*/ 75725 h 118195"/>
                    <a:gd name="connsiteX173" fmla="*/ 1181823 w 1253071"/>
                    <a:gd name="connsiteY173" fmla="*/ 75852 h 118195"/>
                    <a:gd name="connsiteX174" fmla="*/ 1181569 w 1253071"/>
                    <a:gd name="connsiteY174" fmla="*/ 75218 h 118195"/>
                    <a:gd name="connsiteX175" fmla="*/ 1181062 w 1253071"/>
                    <a:gd name="connsiteY175" fmla="*/ 74331 h 118195"/>
                    <a:gd name="connsiteX176" fmla="*/ 1182837 w 1253071"/>
                    <a:gd name="connsiteY176" fmla="*/ 74584 h 118195"/>
                    <a:gd name="connsiteX177" fmla="*/ 1188288 w 1253071"/>
                    <a:gd name="connsiteY177" fmla="*/ 72556 h 118195"/>
                    <a:gd name="connsiteX178" fmla="*/ 1198684 w 1253071"/>
                    <a:gd name="connsiteY178" fmla="*/ 73950 h 118195"/>
                    <a:gd name="connsiteX179" fmla="*/ 1207305 w 1253071"/>
                    <a:gd name="connsiteY179" fmla="*/ 73190 h 118195"/>
                    <a:gd name="connsiteX180" fmla="*/ 1207812 w 1253071"/>
                    <a:gd name="connsiteY180" fmla="*/ 73063 h 118195"/>
                    <a:gd name="connsiteX181" fmla="*/ 1208319 w 1253071"/>
                    <a:gd name="connsiteY181" fmla="*/ 70527 h 118195"/>
                    <a:gd name="connsiteX182" fmla="*/ 1211996 w 1253071"/>
                    <a:gd name="connsiteY182" fmla="*/ 67738 h 118195"/>
                    <a:gd name="connsiteX183" fmla="*/ 1215419 w 1253071"/>
                    <a:gd name="connsiteY183" fmla="*/ 70020 h 118195"/>
                    <a:gd name="connsiteX184" fmla="*/ 1215672 w 1253071"/>
                    <a:gd name="connsiteY184" fmla="*/ 70274 h 118195"/>
                    <a:gd name="connsiteX185" fmla="*/ 1217194 w 1253071"/>
                    <a:gd name="connsiteY185" fmla="*/ 69767 h 118195"/>
                    <a:gd name="connsiteX186" fmla="*/ 1216940 w 1253071"/>
                    <a:gd name="connsiteY186" fmla="*/ 69513 h 118195"/>
                    <a:gd name="connsiteX187" fmla="*/ 1217574 w 1253071"/>
                    <a:gd name="connsiteY187" fmla="*/ 69640 h 118195"/>
                    <a:gd name="connsiteX188" fmla="*/ 1220743 w 1253071"/>
                    <a:gd name="connsiteY188" fmla="*/ 72049 h 118195"/>
                    <a:gd name="connsiteX189" fmla="*/ 1218588 w 1253071"/>
                    <a:gd name="connsiteY189" fmla="*/ 70654 h 118195"/>
                    <a:gd name="connsiteX190" fmla="*/ 1220617 w 1253071"/>
                    <a:gd name="connsiteY190" fmla="*/ 72809 h 118195"/>
                    <a:gd name="connsiteX191" fmla="*/ 1239380 w 1253071"/>
                    <a:gd name="connsiteY191" fmla="*/ 61906 h 118195"/>
                    <a:gd name="connsiteX192" fmla="*/ 1233928 w 1253071"/>
                    <a:gd name="connsiteY192" fmla="*/ 57089 h 118195"/>
                    <a:gd name="connsiteX193" fmla="*/ 1253072 w 1253071"/>
                    <a:gd name="connsiteY193" fmla="*/ 64062 h 118195"/>
                    <a:gd name="connsiteX194" fmla="*/ 1247240 w 1253071"/>
                    <a:gd name="connsiteY194" fmla="*/ 7392 h 118195"/>
                    <a:gd name="connsiteX195" fmla="*/ 1240521 w 1253071"/>
                    <a:gd name="connsiteY195" fmla="*/ 6251 h 118195"/>
                    <a:gd name="connsiteX196" fmla="*/ 1231139 w 1253071"/>
                    <a:gd name="connsiteY196" fmla="*/ 8026 h 118195"/>
                    <a:gd name="connsiteX197" fmla="*/ 1226448 w 1253071"/>
                    <a:gd name="connsiteY197" fmla="*/ 13477 h 118195"/>
                    <a:gd name="connsiteX198" fmla="*/ 1223659 w 1253071"/>
                    <a:gd name="connsiteY198" fmla="*/ 12843 h 118195"/>
                    <a:gd name="connsiteX199" fmla="*/ 1219729 w 1253071"/>
                    <a:gd name="connsiteY199" fmla="*/ 14238 h 118195"/>
                    <a:gd name="connsiteX200" fmla="*/ 1213137 w 1253071"/>
                    <a:gd name="connsiteY200" fmla="*/ 12843 h 118195"/>
                    <a:gd name="connsiteX201" fmla="*/ 1201600 w 1253071"/>
                    <a:gd name="connsiteY201" fmla="*/ 13604 h 118195"/>
                    <a:gd name="connsiteX202" fmla="*/ 1184612 w 1253071"/>
                    <a:gd name="connsiteY202" fmla="*/ 14492 h 118195"/>
                    <a:gd name="connsiteX203" fmla="*/ 1184105 w 1253071"/>
                    <a:gd name="connsiteY203" fmla="*/ 15252 h 118195"/>
                    <a:gd name="connsiteX204" fmla="*/ 1183851 w 1253071"/>
                    <a:gd name="connsiteY204" fmla="*/ 16774 h 118195"/>
                    <a:gd name="connsiteX205" fmla="*/ 1172188 w 1253071"/>
                    <a:gd name="connsiteY205" fmla="*/ 13858 h 118195"/>
                    <a:gd name="connsiteX206" fmla="*/ 1159763 w 1253071"/>
                    <a:gd name="connsiteY206" fmla="*/ 16900 h 118195"/>
                    <a:gd name="connsiteX207" fmla="*/ 1160017 w 1253071"/>
                    <a:gd name="connsiteY207" fmla="*/ 16140 h 118195"/>
                    <a:gd name="connsiteX208" fmla="*/ 1162299 w 1253071"/>
                    <a:gd name="connsiteY208" fmla="*/ 12970 h 118195"/>
                    <a:gd name="connsiteX209" fmla="*/ 1151776 w 1253071"/>
                    <a:gd name="connsiteY209" fmla="*/ 12590 h 118195"/>
                    <a:gd name="connsiteX210" fmla="*/ 1137197 w 1253071"/>
                    <a:gd name="connsiteY210" fmla="*/ 18548 h 118195"/>
                    <a:gd name="connsiteX211" fmla="*/ 1125533 w 1253071"/>
                    <a:gd name="connsiteY211" fmla="*/ 8660 h 118195"/>
                    <a:gd name="connsiteX212" fmla="*/ 1112348 w 1253071"/>
                    <a:gd name="connsiteY212" fmla="*/ 8406 h 118195"/>
                    <a:gd name="connsiteX213" fmla="*/ 1101572 w 1253071"/>
                    <a:gd name="connsiteY213" fmla="*/ 1053 h 118195"/>
                    <a:gd name="connsiteX214" fmla="*/ 1095360 w 1253071"/>
                    <a:gd name="connsiteY214" fmla="*/ 1433 h 118195"/>
                    <a:gd name="connsiteX215" fmla="*/ 1089275 w 1253071"/>
                    <a:gd name="connsiteY215" fmla="*/ 2194 h 118195"/>
                    <a:gd name="connsiteX216" fmla="*/ 1080020 w 1253071"/>
                    <a:gd name="connsiteY216" fmla="*/ 4476 h 118195"/>
                    <a:gd name="connsiteX217" fmla="*/ 1054031 w 1253071"/>
                    <a:gd name="connsiteY217" fmla="*/ 7899 h 118195"/>
                    <a:gd name="connsiteX218" fmla="*/ 1034634 w 1253071"/>
                    <a:gd name="connsiteY218" fmla="*/ 9674 h 118195"/>
                    <a:gd name="connsiteX219" fmla="*/ 1027280 w 1253071"/>
                    <a:gd name="connsiteY219" fmla="*/ 11576 h 118195"/>
                    <a:gd name="connsiteX220" fmla="*/ 1016124 w 1253071"/>
                    <a:gd name="connsiteY220" fmla="*/ 11829 h 118195"/>
                    <a:gd name="connsiteX221" fmla="*/ 1004207 w 1253071"/>
                    <a:gd name="connsiteY221" fmla="*/ 11829 h 118195"/>
                    <a:gd name="connsiteX222" fmla="*/ 990008 w 1253071"/>
                    <a:gd name="connsiteY222" fmla="*/ 13477 h 118195"/>
                    <a:gd name="connsiteX223" fmla="*/ 979739 w 1253071"/>
                    <a:gd name="connsiteY223" fmla="*/ 14111 h 118195"/>
                    <a:gd name="connsiteX224" fmla="*/ 972005 w 1253071"/>
                    <a:gd name="connsiteY224" fmla="*/ 13351 h 118195"/>
                    <a:gd name="connsiteX225" fmla="*/ 969470 w 1253071"/>
                    <a:gd name="connsiteY225" fmla="*/ 11956 h 118195"/>
                    <a:gd name="connsiteX226" fmla="*/ 968075 w 1253071"/>
                    <a:gd name="connsiteY226" fmla="*/ 10308 h 118195"/>
                    <a:gd name="connsiteX227" fmla="*/ 964779 w 1253071"/>
                    <a:gd name="connsiteY227" fmla="*/ 8279 h 118195"/>
                    <a:gd name="connsiteX228" fmla="*/ 964145 w 1253071"/>
                    <a:gd name="connsiteY228" fmla="*/ 9420 h 118195"/>
                    <a:gd name="connsiteX229" fmla="*/ 963258 w 1253071"/>
                    <a:gd name="connsiteY229" fmla="*/ 10815 h 118195"/>
                    <a:gd name="connsiteX230" fmla="*/ 963258 w 1253071"/>
                    <a:gd name="connsiteY230" fmla="*/ 10815 h 118195"/>
                    <a:gd name="connsiteX231" fmla="*/ 932958 w 1253071"/>
                    <a:gd name="connsiteY231" fmla="*/ 13604 h 118195"/>
                    <a:gd name="connsiteX232" fmla="*/ 895051 w 1253071"/>
                    <a:gd name="connsiteY232" fmla="*/ 19563 h 118195"/>
                    <a:gd name="connsiteX233" fmla="*/ 897333 w 1253071"/>
                    <a:gd name="connsiteY233" fmla="*/ 24507 h 118195"/>
                    <a:gd name="connsiteX234" fmla="*/ 886177 w 1253071"/>
                    <a:gd name="connsiteY234" fmla="*/ 25394 h 118195"/>
                    <a:gd name="connsiteX235" fmla="*/ 838001 w 1253071"/>
                    <a:gd name="connsiteY235" fmla="*/ 26916 h 118195"/>
                    <a:gd name="connsiteX236" fmla="*/ 839269 w 1253071"/>
                    <a:gd name="connsiteY236" fmla="*/ 28437 h 118195"/>
                    <a:gd name="connsiteX237" fmla="*/ 834578 w 1253071"/>
                    <a:gd name="connsiteY237" fmla="*/ 25268 h 118195"/>
                    <a:gd name="connsiteX238" fmla="*/ 834578 w 1253071"/>
                    <a:gd name="connsiteY238" fmla="*/ 24887 h 118195"/>
                    <a:gd name="connsiteX239" fmla="*/ 833944 w 1253071"/>
                    <a:gd name="connsiteY239" fmla="*/ 24887 h 118195"/>
                    <a:gd name="connsiteX240" fmla="*/ 833818 w 1253071"/>
                    <a:gd name="connsiteY240" fmla="*/ 24887 h 118195"/>
                    <a:gd name="connsiteX241" fmla="*/ 833818 w 1253071"/>
                    <a:gd name="connsiteY241" fmla="*/ 25902 h 118195"/>
                    <a:gd name="connsiteX242" fmla="*/ 829887 w 1253071"/>
                    <a:gd name="connsiteY242" fmla="*/ 37058 h 118195"/>
                    <a:gd name="connsiteX243" fmla="*/ 823168 w 1253071"/>
                    <a:gd name="connsiteY243" fmla="*/ 36424 h 118195"/>
                    <a:gd name="connsiteX244" fmla="*/ 763456 w 1253071"/>
                    <a:gd name="connsiteY244" fmla="*/ 40101 h 118195"/>
                    <a:gd name="connsiteX245" fmla="*/ 732649 w 1253071"/>
                    <a:gd name="connsiteY245" fmla="*/ 33762 h 118195"/>
                    <a:gd name="connsiteX246" fmla="*/ 724662 w 1253071"/>
                    <a:gd name="connsiteY246" fmla="*/ 33381 h 118195"/>
                    <a:gd name="connsiteX247" fmla="*/ 678515 w 1253071"/>
                    <a:gd name="connsiteY247" fmla="*/ 34396 h 118195"/>
                    <a:gd name="connsiteX248" fmla="*/ 671542 w 1253071"/>
                    <a:gd name="connsiteY248" fmla="*/ 33888 h 118195"/>
                    <a:gd name="connsiteX249" fmla="*/ 661653 w 1253071"/>
                    <a:gd name="connsiteY249" fmla="*/ 33888 h 118195"/>
                    <a:gd name="connsiteX250" fmla="*/ 642763 w 1253071"/>
                    <a:gd name="connsiteY250" fmla="*/ 33381 h 118195"/>
                    <a:gd name="connsiteX251" fmla="*/ 627804 w 1253071"/>
                    <a:gd name="connsiteY251" fmla="*/ 33381 h 118195"/>
                    <a:gd name="connsiteX252" fmla="*/ 626536 w 1253071"/>
                    <a:gd name="connsiteY252" fmla="*/ 34142 h 118195"/>
                    <a:gd name="connsiteX253" fmla="*/ 624127 w 1253071"/>
                    <a:gd name="connsiteY253" fmla="*/ 33888 h 118195"/>
                    <a:gd name="connsiteX254" fmla="*/ 627170 w 1253071"/>
                    <a:gd name="connsiteY254" fmla="*/ 33381 h 118195"/>
                    <a:gd name="connsiteX255" fmla="*/ 621845 w 1253071"/>
                    <a:gd name="connsiteY255" fmla="*/ 33128 h 118195"/>
                    <a:gd name="connsiteX256" fmla="*/ 622352 w 1253071"/>
                    <a:gd name="connsiteY256" fmla="*/ 33508 h 118195"/>
                    <a:gd name="connsiteX257" fmla="*/ 624000 w 1253071"/>
                    <a:gd name="connsiteY257" fmla="*/ 33888 h 118195"/>
                    <a:gd name="connsiteX258" fmla="*/ 617915 w 1253071"/>
                    <a:gd name="connsiteY258" fmla="*/ 34903 h 118195"/>
                    <a:gd name="connsiteX259" fmla="*/ 607012 w 1253071"/>
                    <a:gd name="connsiteY259" fmla="*/ 38199 h 118195"/>
                    <a:gd name="connsiteX260" fmla="*/ 598264 w 1253071"/>
                    <a:gd name="connsiteY260" fmla="*/ 38960 h 118195"/>
                    <a:gd name="connsiteX261" fmla="*/ 591038 w 1253071"/>
                    <a:gd name="connsiteY261" fmla="*/ 38072 h 118195"/>
                    <a:gd name="connsiteX262" fmla="*/ 579628 w 1253071"/>
                    <a:gd name="connsiteY262" fmla="*/ 36170 h 118195"/>
                    <a:gd name="connsiteX263" fmla="*/ 574050 w 1253071"/>
                    <a:gd name="connsiteY263" fmla="*/ 35790 h 118195"/>
                    <a:gd name="connsiteX264" fmla="*/ 568472 w 1253071"/>
                    <a:gd name="connsiteY264" fmla="*/ 35537 h 118195"/>
                    <a:gd name="connsiteX265" fmla="*/ 562260 w 1253071"/>
                    <a:gd name="connsiteY265" fmla="*/ 33762 h 118195"/>
                    <a:gd name="connsiteX266" fmla="*/ 555287 w 1253071"/>
                    <a:gd name="connsiteY266" fmla="*/ 33255 h 118195"/>
                    <a:gd name="connsiteX267" fmla="*/ 553639 w 1253071"/>
                    <a:gd name="connsiteY267" fmla="*/ 35790 h 118195"/>
                    <a:gd name="connsiteX268" fmla="*/ 546159 w 1253071"/>
                    <a:gd name="connsiteY268" fmla="*/ 37565 h 118195"/>
                    <a:gd name="connsiteX269" fmla="*/ 538045 w 1253071"/>
                    <a:gd name="connsiteY269" fmla="*/ 37438 h 118195"/>
                    <a:gd name="connsiteX270" fmla="*/ 533988 w 1253071"/>
                    <a:gd name="connsiteY270" fmla="*/ 31606 h 118195"/>
                    <a:gd name="connsiteX271" fmla="*/ 528283 w 1253071"/>
                    <a:gd name="connsiteY271" fmla="*/ 32747 h 118195"/>
                    <a:gd name="connsiteX272" fmla="*/ 488982 w 1253071"/>
                    <a:gd name="connsiteY272" fmla="*/ 39086 h 118195"/>
                    <a:gd name="connsiteX273" fmla="*/ 482389 w 1253071"/>
                    <a:gd name="connsiteY273" fmla="*/ 38452 h 118195"/>
                    <a:gd name="connsiteX274" fmla="*/ 473008 w 1253071"/>
                    <a:gd name="connsiteY274" fmla="*/ 38833 h 118195"/>
                    <a:gd name="connsiteX275" fmla="*/ 467049 w 1253071"/>
                    <a:gd name="connsiteY275" fmla="*/ 39847 h 118195"/>
                    <a:gd name="connsiteX276" fmla="*/ 459950 w 1253071"/>
                    <a:gd name="connsiteY276" fmla="*/ 38706 h 118195"/>
                    <a:gd name="connsiteX277" fmla="*/ 445624 w 1253071"/>
                    <a:gd name="connsiteY277" fmla="*/ 38706 h 118195"/>
                    <a:gd name="connsiteX278" fmla="*/ 437130 w 1253071"/>
                    <a:gd name="connsiteY278" fmla="*/ 39593 h 118195"/>
                    <a:gd name="connsiteX279" fmla="*/ 392884 w 1253071"/>
                    <a:gd name="connsiteY279" fmla="*/ 42636 h 118195"/>
                    <a:gd name="connsiteX280" fmla="*/ 388447 w 1253071"/>
                    <a:gd name="connsiteY280" fmla="*/ 42509 h 118195"/>
                    <a:gd name="connsiteX281" fmla="*/ 388701 w 1253071"/>
                    <a:gd name="connsiteY281" fmla="*/ 43143 h 118195"/>
                    <a:gd name="connsiteX282" fmla="*/ 389208 w 1253071"/>
                    <a:gd name="connsiteY282" fmla="*/ 44031 h 118195"/>
                    <a:gd name="connsiteX283" fmla="*/ 387560 w 1253071"/>
                    <a:gd name="connsiteY283" fmla="*/ 43777 h 118195"/>
                    <a:gd name="connsiteX284" fmla="*/ 382108 w 1253071"/>
                    <a:gd name="connsiteY284" fmla="*/ 45806 h 118195"/>
                    <a:gd name="connsiteX285" fmla="*/ 371712 w 1253071"/>
                    <a:gd name="connsiteY285" fmla="*/ 44411 h 118195"/>
                    <a:gd name="connsiteX286" fmla="*/ 363092 w 1253071"/>
                    <a:gd name="connsiteY286" fmla="*/ 45172 h 118195"/>
                    <a:gd name="connsiteX287" fmla="*/ 362584 w 1253071"/>
                    <a:gd name="connsiteY287" fmla="*/ 45299 h 118195"/>
                    <a:gd name="connsiteX288" fmla="*/ 362077 w 1253071"/>
                    <a:gd name="connsiteY288" fmla="*/ 47834 h 118195"/>
                    <a:gd name="connsiteX289" fmla="*/ 358401 w 1253071"/>
                    <a:gd name="connsiteY289" fmla="*/ 50623 h 118195"/>
                    <a:gd name="connsiteX290" fmla="*/ 354217 w 1253071"/>
                    <a:gd name="connsiteY290" fmla="*/ 48595 h 118195"/>
                    <a:gd name="connsiteX291" fmla="*/ 352823 w 1253071"/>
                    <a:gd name="connsiteY291" fmla="*/ 48595 h 118195"/>
                    <a:gd name="connsiteX292" fmla="*/ 349526 w 1253071"/>
                    <a:gd name="connsiteY292" fmla="*/ 46186 h 118195"/>
                    <a:gd name="connsiteX293" fmla="*/ 348259 w 1253071"/>
                    <a:gd name="connsiteY293" fmla="*/ 44791 h 118195"/>
                    <a:gd name="connsiteX294" fmla="*/ 300337 w 1253071"/>
                    <a:gd name="connsiteY294" fmla="*/ 46313 h 118195"/>
                    <a:gd name="connsiteX295" fmla="*/ 288419 w 1253071"/>
                    <a:gd name="connsiteY295" fmla="*/ 48468 h 118195"/>
                    <a:gd name="connsiteX296" fmla="*/ 274347 w 1253071"/>
                    <a:gd name="connsiteY296" fmla="*/ 51764 h 118195"/>
                    <a:gd name="connsiteX297" fmla="*/ 266233 w 1253071"/>
                    <a:gd name="connsiteY297" fmla="*/ 48722 h 118195"/>
                    <a:gd name="connsiteX298" fmla="*/ 257739 w 1253071"/>
                    <a:gd name="connsiteY298" fmla="*/ 52271 h 118195"/>
                    <a:gd name="connsiteX299" fmla="*/ 242019 w 1253071"/>
                    <a:gd name="connsiteY299" fmla="*/ 53539 h 118195"/>
                    <a:gd name="connsiteX300" fmla="*/ 239356 w 1253071"/>
                    <a:gd name="connsiteY300" fmla="*/ 52905 h 118195"/>
                    <a:gd name="connsiteX301" fmla="*/ 236187 w 1253071"/>
                    <a:gd name="connsiteY301" fmla="*/ 52778 h 118195"/>
                    <a:gd name="connsiteX302" fmla="*/ 182687 w 1253071"/>
                    <a:gd name="connsiteY302" fmla="*/ 46947 h 118195"/>
                    <a:gd name="connsiteX303" fmla="*/ 168361 w 1253071"/>
                    <a:gd name="connsiteY303" fmla="*/ 47454 h 118195"/>
                    <a:gd name="connsiteX304" fmla="*/ 153274 w 1253071"/>
                    <a:gd name="connsiteY304" fmla="*/ 57089 h 118195"/>
                    <a:gd name="connsiteX305" fmla="*/ 147950 w 1253071"/>
                    <a:gd name="connsiteY305" fmla="*/ 54934 h 118195"/>
                    <a:gd name="connsiteX306" fmla="*/ 141864 w 1253071"/>
                    <a:gd name="connsiteY306" fmla="*/ 56708 h 118195"/>
                    <a:gd name="connsiteX307" fmla="*/ 134638 w 1253071"/>
                    <a:gd name="connsiteY307" fmla="*/ 55821 h 118195"/>
                    <a:gd name="connsiteX308" fmla="*/ 126271 w 1253071"/>
                    <a:gd name="connsiteY308" fmla="*/ 54680 h 118195"/>
                    <a:gd name="connsiteX309" fmla="*/ 118537 w 1253071"/>
                    <a:gd name="connsiteY309" fmla="*/ 51764 h 118195"/>
                    <a:gd name="connsiteX310" fmla="*/ 113466 w 1253071"/>
                    <a:gd name="connsiteY310" fmla="*/ 53032 h 118195"/>
                    <a:gd name="connsiteX311" fmla="*/ 108649 w 1253071"/>
                    <a:gd name="connsiteY311" fmla="*/ 53412 h 118195"/>
                    <a:gd name="connsiteX312" fmla="*/ 106620 w 1253071"/>
                    <a:gd name="connsiteY312" fmla="*/ 55694 h 118195"/>
                    <a:gd name="connsiteX313" fmla="*/ 101169 w 1253071"/>
                    <a:gd name="connsiteY313" fmla="*/ 58103 h 118195"/>
                    <a:gd name="connsiteX314" fmla="*/ 92801 w 1253071"/>
                    <a:gd name="connsiteY314" fmla="*/ 53286 h 118195"/>
                    <a:gd name="connsiteX315" fmla="*/ 84434 w 1253071"/>
                    <a:gd name="connsiteY315" fmla="*/ 53286 h 118195"/>
                    <a:gd name="connsiteX316" fmla="*/ 61741 w 1253071"/>
                    <a:gd name="connsiteY316" fmla="*/ 60512 h 118195"/>
                    <a:gd name="connsiteX317" fmla="*/ 56036 w 1253071"/>
                    <a:gd name="connsiteY317" fmla="*/ 61272 h 118195"/>
                    <a:gd name="connsiteX318" fmla="*/ 55275 w 1253071"/>
                    <a:gd name="connsiteY318" fmla="*/ 61526 h 118195"/>
                    <a:gd name="connsiteX319" fmla="*/ 55529 w 1253071"/>
                    <a:gd name="connsiteY319" fmla="*/ 60005 h 118195"/>
                    <a:gd name="connsiteX320" fmla="*/ 53881 w 1253071"/>
                    <a:gd name="connsiteY320" fmla="*/ 58610 h 118195"/>
                    <a:gd name="connsiteX321" fmla="*/ 43612 w 1253071"/>
                    <a:gd name="connsiteY321" fmla="*/ 57596 h 118195"/>
                    <a:gd name="connsiteX322" fmla="*/ 36892 w 1253071"/>
                    <a:gd name="connsiteY322" fmla="*/ 57596 h 118195"/>
                    <a:gd name="connsiteX323" fmla="*/ 9001 w 1253071"/>
                    <a:gd name="connsiteY323" fmla="*/ 61019 h 118195"/>
                    <a:gd name="connsiteX324" fmla="*/ 0 w 1253071"/>
                    <a:gd name="connsiteY324" fmla="*/ 61526 h 118195"/>
                    <a:gd name="connsiteX325" fmla="*/ 0 w 1253071"/>
                    <a:gd name="connsiteY325" fmla="*/ 61526 h 118195"/>
                    <a:gd name="connsiteX326" fmla="*/ 4184 w 1253071"/>
                    <a:gd name="connsiteY326" fmla="*/ 104757 h 118195"/>
                    <a:gd name="connsiteX327" fmla="*/ 9762 w 1253071"/>
                    <a:gd name="connsiteY327" fmla="*/ 102475 h 118195"/>
                    <a:gd name="connsiteX328" fmla="*/ 839903 w 1253071"/>
                    <a:gd name="connsiteY328" fmla="*/ 27169 h 118195"/>
                    <a:gd name="connsiteX329" fmla="*/ 839396 w 1253071"/>
                    <a:gd name="connsiteY329" fmla="*/ 28310 h 118195"/>
                    <a:gd name="connsiteX330" fmla="*/ 839903 w 1253071"/>
                    <a:gd name="connsiteY330" fmla="*/ 27169 h 118195"/>
                    <a:gd name="connsiteX331" fmla="*/ 223890 w 1253071"/>
                    <a:gd name="connsiteY331" fmla="*/ 94108 h 118195"/>
                    <a:gd name="connsiteX332" fmla="*/ 223890 w 1253071"/>
                    <a:gd name="connsiteY332" fmla="*/ 94108 h 118195"/>
                    <a:gd name="connsiteX333" fmla="*/ 223890 w 1253071"/>
                    <a:gd name="connsiteY333" fmla="*/ 94108 h 11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253071" h="118195">
                      <a:moveTo>
                        <a:pt x="7987" y="101588"/>
                      </a:moveTo>
                      <a:cubicBezTo>
                        <a:pt x="10523" y="105645"/>
                        <a:pt x="10142" y="98038"/>
                        <a:pt x="10142" y="102602"/>
                      </a:cubicBezTo>
                      <a:cubicBezTo>
                        <a:pt x="10269" y="110589"/>
                        <a:pt x="10015" y="109828"/>
                        <a:pt x="11790" y="105264"/>
                      </a:cubicBezTo>
                      <a:cubicBezTo>
                        <a:pt x="12551" y="101461"/>
                        <a:pt x="14453" y="106532"/>
                        <a:pt x="16735" y="104884"/>
                      </a:cubicBezTo>
                      <a:cubicBezTo>
                        <a:pt x="18129" y="108687"/>
                        <a:pt x="19270" y="102856"/>
                        <a:pt x="21172" y="106279"/>
                      </a:cubicBezTo>
                      <a:cubicBezTo>
                        <a:pt x="22820" y="104123"/>
                        <a:pt x="24722" y="104757"/>
                        <a:pt x="27130" y="108561"/>
                      </a:cubicBezTo>
                      <a:cubicBezTo>
                        <a:pt x="28905" y="107293"/>
                        <a:pt x="30807" y="108941"/>
                        <a:pt x="32202" y="105391"/>
                      </a:cubicBezTo>
                      <a:cubicBezTo>
                        <a:pt x="33596" y="99433"/>
                        <a:pt x="35625" y="112364"/>
                        <a:pt x="36766" y="106913"/>
                      </a:cubicBezTo>
                      <a:cubicBezTo>
                        <a:pt x="39301" y="103109"/>
                        <a:pt x="41837" y="107293"/>
                        <a:pt x="43612" y="104250"/>
                      </a:cubicBezTo>
                      <a:cubicBezTo>
                        <a:pt x="47415" y="102475"/>
                        <a:pt x="50204" y="108180"/>
                        <a:pt x="52359" y="109575"/>
                      </a:cubicBezTo>
                      <a:cubicBezTo>
                        <a:pt x="50584" y="108687"/>
                        <a:pt x="59459" y="99686"/>
                        <a:pt x="58064" y="106152"/>
                      </a:cubicBezTo>
                      <a:cubicBezTo>
                        <a:pt x="59966" y="100700"/>
                        <a:pt x="62628" y="104250"/>
                        <a:pt x="66685" y="104123"/>
                      </a:cubicBezTo>
                      <a:cubicBezTo>
                        <a:pt x="68333" y="105391"/>
                        <a:pt x="69981" y="102222"/>
                        <a:pt x="72137" y="103743"/>
                      </a:cubicBezTo>
                      <a:cubicBezTo>
                        <a:pt x="74292" y="105011"/>
                        <a:pt x="76701" y="105518"/>
                        <a:pt x="79236" y="102095"/>
                      </a:cubicBezTo>
                      <a:cubicBezTo>
                        <a:pt x="82152" y="106405"/>
                        <a:pt x="84688" y="105011"/>
                        <a:pt x="86970" y="99306"/>
                      </a:cubicBezTo>
                      <a:cubicBezTo>
                        <a:pt x="87984" y="94361"/>
                        <a:pt x="89632" y="101588"/>
                        <a:pt x="90646" y="97531"/>
                      </a:cubicBezTo>
                      <a:cubicBezTo>
                        <a:pt x="91787" y="96136"/>
                        <a:pt x="92675" y="89037"/>
                        <a:pt x="94449" y="101081"/>
                      </a:cubicBezTo>
                      <a:cubicBezTo>
                        <a:pt x="96605" y="96897"/>
                        <a:pt x="99267" y="105138"/>
                        <a:pt x="101295" y="102475"/>
                      </a:cubicBezTo>
                      <a:cubicBezTo>
                        <a:pt x="103577" y="106532"/>
                        <a:pt x="105352" y="100320"/>
                        <a:pt x="107254" y="99559"/>
                      </a:cubicBezTo>
                      <a:cubicBezTo>
                        <a:pt x="109029" y="96897"/>
                        <a:pt x="111184" y="104123"/>
                        <a:pt x="112579" y="96644"/>
                      </a:cubicBezTo>
                      <a:cubicBezTo>
                        <a:pt x="114354" y="96897"/>
                        <a:pt x="115748" y="92840"/>
                        <a:pt x="117523" y="98292"/>
                      </a:cubicBezTo>
                      <a:cubicBezTo>
                        <a:pt x="120692" y="101715"/>
                        <a:pt x="122974" y="95883"/>
                        <a:pt x="125130" y="98672"/>
                      </a:cubicBezTo>
                      <a:cubicBezTo>
                        <a:pt x="126651" y="87642"/>
                        <a:pt x="128679" y="95883"/>
                        <a:pt x="129694" y="95883"/>
                      </a:cubicBezTo>
                      <a:cubicBezTo>
                        <a:pt x="130835" y="96770"/>
                        <a:pt x="131342" y="97785"/>
                        <a:pt x="131469" y="98672"/>
                      </a:cubicBezTo>
                      <a:cubicBezTo>
                        <a:pt x="131215" y="93981"/>
                        <a:pt x="131469" y="98672"/>
                        <a:pt x="131722" y="96136"/>
                      </a:cubicBezTo>
                      <a:cubicBezTo>
                        <a:pt x="132229" y="98038"/>
                        <a:pt x="132990" y="99686"/>
                        <a:pt x="134384" y="98926"/>
                      </a:cubicBezTo>
                      <a:cubicBezTo>
                        <a:pt x="135145" y="99179"/>
                        <a:pt x="136159" y="103490"/>
                        <a:pt x="137174" y="101715"/>
                      </a:cubicBezTo>
                      <a:cubicBezTo>
                        <a:pt x="137681" y="100574"/>
                        <a:pt x="138061" y="96390"/>
                        <a:pt x="138822" y="97911"/>
                      </a:cubicBezTo>
                      <a:cubicBezTo>
                        <a:pt x="139582" y="100320"/>
                        <a:pt x="140216" y="98292"/>
                        <a:pt x="141104" y="99306"/>
                      </a:cubicBezTo>
                      <a:cubicBezTo>
                        <a:pt x="141738" y="97024"/>
                        <a:pt x="142498" y="93854"/>
                        <a:pt x="143512" y="95756"/>
                      </a:cubicBezTo>
                      <a:cubicBezTo>
                        <a:pt x="144400" y="95249"/>
                        <a:pt x="145414" y="95629"/>
                        <a:pt x="146682" y="97404"/>
                      </a:cubicBezTo>
                      <a:cubicBezTo>
                        <a:pt x="148964" y="98926"/>
                        <a:pt x="151753" y="105645"/>
                        <a:pt x="154415" y="100700"/>
                      </a:cubicBezTo>
                      <a:cubicBezTo>
                        <a:pt x="158219" y="100954"/>
                        <a:pt x="160881" y="102729"/>
                        <a:pt x="162656" y="101081"/>
                      </a:cubicBezTo>
                      <a:cubicBezTo>
                        <a:pt x="164431" y="101081"/>
                        <a:pt x="165445" y="99433"/>
                        <a:pt x="166459" y="101208"/>
                      </a:cubicBezTo>
                      <a:cubicBezTo>
                        <a:pt x="168234" y="101461"/>
                        <a:pt x="169375" y="101081"/>
                        <a:pt x="173939" y="98292"/>
                      </a:cubicBezTo>
                      <a:cubicBezTo>
                        <a:pt x="175968" y="92206"/>
                        <a:pt x="179771" y="102349"/>
                        <a:pt x="184208" y="96010"/>
                      </a:cubicBezTo>
                      <a:cubicBezTo>
                        <a:pt x="188899" y="94488"/>
                        <a:pt x="195111" y="95629"/>
                        <a:pt x="203352" y="97404"/>
                      </a:cubicBezTo>
                      <a:cubicBezTo>
                        <a:pt x="206648" y="97404"/>
                        <a:pt x="209437" y="97404"/>
                        <a:pt x="211846" y="97404"/>
                      </a:cubicBezTo>
                      <a:cubicBezTo>
                        <a:pt x="211846" y="96897"/>
                        <a:pt x="212099" y="96644"/>
                        <a:pt x="213113" y="97404"/>
                      </a:cubicBezTo>
                      <a:cubicBezTo>
                        <a:pt x="213494" y="97404"/>
                        <a:pt x="213747" y="97404"/>
                        <a:pt x="214128" y="97404"/>
                      </a:cubicBezTo>
                      <a:lnTo>
                        <a:pt x="214128" y="97404"/>
                      </a:lnTo>
                      <a:cubicBezTo>
                        <a:pt x="216410" y="97404"/>
                        <a:pt x="218185" y="97024"/>
                        <a:pt x="219706" y="96644"/>
                      </a:cubicBezTo>
                      <a:cubicBezTo>
                        <a:pt x="220720" y="96644"/>
                        <a:pt x="221861" y="96644"/>
                        <a:pt x="223002" y="96644"/>
                      </a:cubicBezTo>
                      <a:cubicBezTo>
                        <a:pt x="226425" y="92460"/>
                        <a:pt x="239990" y="110082"/>
                        <a:pt x="246076" y="107293"/>
                      </a:cubicBezTo>
                      <a:cubicBezTo>
                        <a:pt x="249118" y="106913"/>
                        <a:pt x="252415" y="100700"/>
                        <a:pt x="256852" y="107546"/>
                      </a:cubicBezTo>
                      <a:cubicBezTo>
                        <a:pt x="261035" y="108814"/>
                        <a:pt x="265599" y="105391"/>
                        <a:pt x="271178" y="108434"/>
                      </a:cubicBezTo>
                      <a:cubicBezTo>
                        <a:pt x="275361" y="111350"/>
                        <a:pt x="278150" y="103743"/>
                        <a:pt x="280559" y="106659"/>
                      </a:cubicBezTo>
                      <a:cubicBezTo>
                        <a:pt x="282968" y="108434"/>
                        <a:pt x="284616" y="110336"/>
                        <a:pt x="285630" y="108941"/>
                      </a:cubicBezTo>
                      <a:cubicBezTo>
                        <a:pt x="287786" y="109195"/>
                        <a:pt x="288039" y="109955"/>
                        <a:pt x="288419" y="109575"/>
                      </a:cubicBezTo>
                      <a:cubicBezTo>
                        <a:pt x="288927" y="111096"/>
                        <a:pt x="289434" y="108307"/>
                        <a:pt x="292350" y="108180"/>
                      </a:cubicBezTo>
                      <a:cubicBezTo>
                        <a:pt x="293871" y="110082"/>
                        <a:pt x="296153" y="113758"/>
                        <a:pt x="298942" y="109702"/>
                      </a:cubicBezTo>
                      <a:cubicBezTo>
                        <a:pt x="301858" y="109955"/>
                        <a:pt x="305661" y="110716"/>
                        <a:pt x="310479" y="108941"/>
                      </a:cubicBezTo>
                      <a:cubicBezTo>
                        <a:pt x="320494" y="112617"/>
                        <a:pt x="325312" y="111730"/>
                        <a:pt x="327467" y="108054"/>
                      </a:cubicBezTo>
                      <a:cubicBezTo>
                        <a:pt x="327721" y="107673"/>
                        <a:pt x="327847" y="107546"/>
                        <a:pt x="327974" y="107293"/>
                      </a:cubicBezTo>
                      <a:cubicBezTo>
                        <a:pt x="327721" y="106786"/>
                        <a:pt x="327594" y="106025"/>
                        <a:pt x="328228" y="105772"/>
                      </a:cubicBezTo>
                      <a:cubicBezTo>
                        <a:pt x="329115" y="102982"/>
                        <a:pt x="332538" y="109195"/>
                        <a:pt x="339891" y="108687"/>
                      </a:cubicBezTo>
                      <a:cubicBezTo>
                        <a:pt x="347118" y="107039"/>
                        <a:pt x="350794" y="105138"/>
                        <a:pt x="352316" y="105645"/>
                      </a:cubicBezTo>
                      <a:cubicBezTo>
                        <a:pt x="353837" y="105898"/>
                        <a:pt x="353330" y="108561"/>
                        <a:pt x="352062" y="106405"/>
                      </a:cubicBezTo>
                      <a:cubicBezTo>
                        <a:pt x="349780" y="109068"/>
                        <a:pt x="344582" y="104884"/>
                        <a:pt x="349780" y="109575"/>
                      </a:cubicBezTo>
                      <a:cubicBezTo>
                        <a:pt x="353076" y="110716"/>
                        <a:pt x="356246" y="108941"/>
                        <a:pt x="360302" y="109955"/>
                      </a:cubicBezTo>
                      <a:cubicBezTo>
                        <a:pt x="364106" y="106152"/>
                        <a:pt x="368797" y="104504"/>
                        <a:pt x="374882" y="103997"/>
                      </a:cubicBezTo>
                      <a:cubicBezTo>
                        <a:pt x="377925" y="103236"/>
                        <a:pt x="381474" y="105518"/>
                        <a:pt x="385404" y="104757"/>
                      </a:cubicBezTo>
                      <a:cubicBezTo>
                        <a:pt x="389335" y="103997"/>
                        <a:pt x="397448" y="117308"/>
                        <a:pt x="402393" y="118196"/>
                      </a:cubicBezTo>
                      <a:cubicBezTo>
                        <a:pt x="407210" y="117181"/>
                        <a:pt x="410507" y="116294"/>
                        <a:pt x="412535" y="112237"/>
                      </a:cubicBezTo>
                      <a:cubicBezTo>
                        <a:pt x="414817" y="113251"/>
                        <a:pt x="416085" y="113632"/>
                        <a:pt x="416972" y="111350"/>
                      </a:cubicBezTo>
                      <a:cubicBezTo>
                        <a:pt x="418747" y="111350"/>
                        <a:pt x="419381" y="115407"/>
                        <a:pt x="423057" y="110589"/>
                      </a:cubicBezTo>
                      <a:cubicBezTo>
                        <a:pt x="424959" y="108561"/>
                        <a:pt x="427875" y="108941"/>
                        <a:pt x="432312" y="108307"/>
                      </a:cubicBezTo>
                      <a:cubicBezTo>
                        <a:pt x="434594" y="109448"/>
                        <a:pt x="437257" y="109955"/>
                        <a:pt x="440299" y="109575"/>
                      </a:cubicBezTo>
                      <a:cubicBezTo>
                        <a:pt x="443342" y="109195"/>
                        <a:pt x="446892" y="109575"/>
                        <a:pt x="450822" y="105898"/>
                      </a:cubicBezTo>
                      <a:cubicBezTo>
                        <a:pt x="454879" y="104123"/>
                        <a:pt x="458429" y="106532"/>
                        <a:pt x="461471" y="104250"/>
                      </a:cubicBezTo>
                      <a:cubicBezTo>
                        <a:pt x="464514" y="104250"/>
                        <a:pt x="467176" y="105264"/>
                        <a:pt x="469205" y="104504"/>
                      </a:cubicBezTo>
                      <a:cubicBezTo>
                        <a:pt x="473642" y="107166"/>
                        <a:pt x="476177" y="105138"/>
                        <a:pt x="477699" y="105391"/>
                      </a:cubicBezTo>
                      <a:cubicBezTo>
                        <a:pt x="479474" y="105898"/>
                        <a:pt x="479220" y="108434"/>
                        <a:pt x="479093" y="107927"/>
                      </a:cubicBezTo>
                      <a:cubicBezTo>
                        <a:pt x="478713" y="109575"/>
                        <a:pt x="477445" y="104757"/>
                        <a:pt x="476431" y="109321"/>
                      </a:cubicBezTo>
                      <a:cubicBezTo>
                        <a:pt x="473895" y="109575"/>
                        <a:pt x="470599" y="109828"/>
                        <a:pt x="470726" y="112744"/>
                      </a:cubicBezTo>
                      <a:cubicBezTo>
                        <a:pt x="470726" y="114392"/>
                        <a:pt x="472501" y="110716"/>
                        <a:pt x="475290" y="111223"/>
                      </a:cubicBezTo>
                      <a:cubicBezTo>
                        <a:pt x="478079" y="113125"/>
                        <a:pt x="481629" y="108941"/>
                        <a:pt x="485305" y="107673"/>
                      </a:cubicBezTo>
                      <a:cubicBezTo>
                        <a:pt x="488855" y="105898"/>
                        <a:pt x="492532" y="105772"/>
                        <a:pt x="495321" y="105391"/>
                      </a:cubicBezTo>
                      <a:cubicBezTo>
                        <a:pt x="498110" y="107166"/>
                        <a:pt x="499758" y="101968"/>
                        <a:pt x="499885" y="103743"/>
                      </a:cubicBezTo>
                      <a:cubicBezTo>
                        <a:pt x="499885" y="101334"/>
                        <a:pt x="504829" y="103490"/>
                        <a:pt x="510914" y="103109"/>
                      </a:cubicBezTo>
                      <a:cubicBezTo>
                        <a:pt x="513957" y="102095"/>
                        <a:pt x="514591" y="109828"/>
                        <a:pt x="517761" y="109448"/>
                      </a:cubicBezTo>
                      <a:cubicBezTo>
                        <a:pt x="520930" y="108687"/>
                        <a:pt x="523973" y="107039"/>
                        <a:pt x="526508" y="109575"/>
                      </a:cubicBezTo>
                      <a:cubicBezTo>
                        <a:pt x="529678" y="106152"/>
                        <a:pt x="531833" y="108054"/>
                        <a:pt x="535636" y="108180"/>
                      </a:cubicBezTo>
                      <a:cubicBezTo>
                        <a:pt x="537411" y="107039"/>
                        <a:pt x="539820" y="107800"/>
                        <a:pt x="542736" y="106152"/>
                      </a:cubicBezTo>
                      <a:cubicBezTo>
                        <a:pt x="545652" y="105138"/>
                        <a:pt x="541088" y="111096"/>
                        <a:pt x="545905" y="111857"/>
                      </a:cubicBezTo>
                      <a:cubicBezTo>
                        <a:pt x="550723" y="113505"/>
                        <a:pt x="556428" y="108180"/>
                        <a:pt x="563781" y="111096"/>
                      </a:cubicBezTo>
                      <a:cubicBezTo>
                        <a:pt x="567457" y="111730"/>
                        <a:pt x="571388" y="111477"/>
                        <a:pt x="575698" y="111096"/>
                      </a:cubicBezTo>
                      <a:cubicBezTo>
                        <a:pt x="580008" y="110589"/>
                        <a:pt x="584699" y="109955"/>
                        <a:pt x="589897" y="109448"/>
                      </a:cubicBezTo>
                      <a:cubicBezTo>
                        <a:pt x="593700" y="108434"/>
                        <a:pt x="597123" y="109448"/>
                        <a:pt x="600166" y="108814"/>
                      </a:cubicBezTo>
                      <a:cubicBezTo>
                        <a:pt x="603209" y="111857"/>
                        <a:pt x="605618" y="108180"/>
                        <a:pt x="607900" y="109575"/>
                      </a:cubicBezTo>
                      <a:cubicBezTo>
                        <a:pt x="612210" y="110209"/>
                        <a:pt x="615126" y="113505"/>
                        <a:pt x="616774" y="109575"/>
                      </a:cubicBezTo>
                      <a:cubicBezTo>
                        <a:pt x="620070" y="106786"/>
                        <a:pt x="619056" y="106025"/>
                        <a:pt x="617408" y="108434"/>
                      </a:cubicBezTo>
                      <a:cubicBezTo>
                        <a:pt x="613731" y="108941"/>
                        <a:pt x="606251" y="107039"/>
                        <a:pt x="622606" y="106913"/>
                      </a:cubicBezTo>
                      <a:cubicBezTo>
                        <a:pt x="625395" y="108814"/>
                        <a:pt x="627930" y="110716"/>
                        <a:pt x="629959" y="108054"/>
                      </a:cubicBezTo>
                      <a:cubicBezTo>
                        <a:pt x="632114" y="109068"/>
                        <a:pt x="633889" y="104884"/>
                        <a:pt x="635537" y="106025"/>
                      </a:cubicBezTo>
                      <a:cubicBezTo>
                        <a:pt x="640989" y="103236"/>
                        <a:pt x="644285" y="100954"/>
                        <a:pt x="647835" y="105391"/>
                      </a:cubicBezTo>
                      <a:cubicBezTo>
                        <a:pt x="651131" y="104631"/>
                        <a:pt x="654427" y="105264"/>
                        <a:pt x="659878" y="105138"/>
                      </a:cubicBezTo>
                      <a:cubicBezTo>
                        <a:pt x="662414" y="102475"/>
                        <a:pt x="665583" y="101334"/>
                        <a:pt x="669894" y="105138"/>
                      </a:cubicBezTo>
                      <a:cubicBezTo>
                        <a:pt x="673824" y="102222"/>
                        <a:pt x="678768" y="103997"/>
                        <a:pt x="684600" y="104123"/>
                      </a:cubicBezTo>
                      <a:cubicBezTo>
                        <a:pt x="695123" y="102729"/>
                        <a:pt x="702095" y="106025"/>
                        <a:pt x="706026" y="102729"/>
                      </a:cubicBezTo>
                      <a:cubicBezTo>
                        <a:pt x="707674" y="102349"/>
                        <a:pt x="708688" y="102349"/>
                        <a:pt x="709702" y="102222"/>
                      </a:cubicBezTo>
                      <a:cubicBezTo>
                        <a:pt x="708561" y="101208"/>
                        <a:pt x="707293" y="99813"/>
                        <a:pt x="707293" y="99940"/>
                      </a:cubicBezTo>
                      <a:cubicBezTo>
                        <a:pt x="707293" y="98799"/>
                        <a:pt x="707293" y="97785"/>
                        <a:pt x="712618" y="99559"/>
                      </a:cubicBezTo>
                      <a:cubicBezTo>
                        <a:pt x="713886" y="99559"/>
                        <a:pt x="715661" y="102095"/>
                        <a:pt x="717689" y="100827"/>
                      </a:cubicBezTo>
                      <a:cubicBezTo>
                        <a:pt x="719464" y="94742"/>
                        <a:pt x="722126" y="96644"/>
                        <a:pt x="725169" y="98418"/>
                      </a:cubicBezTo>
                      <a:cubicBezTo>
                        <a:pt x="728085" y="97404"/>
                        <a:pt x="731635" y="97277"/>
                        <a:pt x="735692" y="97531"/>
                      </a:cubicBezTo>
                      <a:cubicBezTo>
                        <a:pt x="739875" y="99179"/>
                        <a:pt x="744312" y="95756"/>
                        <a:pt x="749637" y="97024"/>
                      </a:cubicBezTo>
                      <a:cubicBezTo>
                        <a:pt x="754962" y="96770"/>
                        <a:pt x="759019" y="97785"/>
                        <a:pt x="761808" y="94488"/>
                      </a:cubicBezTo>
                      <a:cubicBezTo>
                        <a:pt x="763202" y="94869"/>
                        <a:pt x="764217" y="94361"/>
                        <a:pt x="765231" y="93981"/>
                      </a:cubicBezTo>
                      <a:cubicBezTo>
                        <a:pt x="765231" y="91446"/>
                        <a:pt x="765231" y="92333"/>
                        <a:pt x="765865" y="93347"/>
                      </a:cubicBezTo>
                      <a:cubicBezTo>
                        <a:pt x="765611" y="93347"/>
                        <a:pt x="765484" y="93601"/>
                        <a:pt x="765484" y="93854"/>
                      </a:cubicBezTo>
                      <a:cubicBezTo>
                        <a:pt x="765738" y="93854"/>
                        <a:pt x="765865" y="93854"/>
                        <a:pt x="766118" y="93854"/>
                      </a:cubicBezTo>
                      <a:cubicBezTo>
                        <a:pt x="766372" y="94235"/>
                        <a:pt x="766499" y="94615"/>
                        <a:pt x="766752" y="94615"/>
                      </a:cubicBezTo>
                      <a:cubicBezTo>
                        <a:pt x="766879" y="94488"/>
                        <a:pt x="767132" y="94615"/>
                        <a:pt x="767259" y="94615"/>
                      </a:cubicBezTo>
                      <a:cubicBezTo>
                        <a:pt x="767006" y="94361"/>
                        <a:pt x="766752" y="94108"/>
                        <a:pt x="766625" y="93854"/>
                      </a:cubicBezTo>
                      <a:cubicBezTo>
                        <a:pt x="766879" y="93854"/>
                        <a:pt x="767259" y="94235"/>
                        <a:pt x="767513" y="94615"/>
                      </a:cubicBezTo>
                      <a:cubicBezTo>
                        <a:pt x="767893" y="94615"/>
                        <a:pt x="768400" y="94869"/>
                        <a:pt x="768907" y="95376"/>
                      </a:cubicBezTo>
                      <a:lnTo>
                        <a:pt x="768907" y="95756"/>
                      </a:lnTo>
                      <a:cubicBezTo>
                        <a:pt x="768907" y="95756"/>
                        <a:pt x="769161" y="95756"/>
                        <a:pt x="769288" y="95756"/>
                      </a:cubicBezTo>
                      <a:cubicBezTo>
                        <a:pt x="770302" y="96644"/>
                        <a:pt x="771443" y="97785"/>
                        <a:pt x="772837" y="98418"/>
                      </a:cubicBezTo>
                      <a:cubicBezTo>
                        <a:pt x="784374" y="99813"/>
                        <a:pt x="784121" y="96390"/>
                        <a:pt x="786022" y="99433"/>
                      </a:cubicBezTo>
                      <a:cubicBezTo>
                        <a:pt x="787037" y="103870"/>
                        <a:pt x="788051" y="99306"/>
                        <a:pt x="791347" y="100827"/>
                      </a:cubicBezTo>
                      <a:cubicBezTo>
                        <a:pt x="792995" y="101081"/>
                        <a:pt x="795277" y="103997"/>
                        <a:pt x="798066" y="101461"/>
                      </a:cubicBezTo>
                      <a:cubicBezTo>
                        <a:pt x="800855" y="99940"/>
                        <a:pt x="804785" y="107039"/>
                        <a:pt x="809096" y="103743"/>
                      </a:cubicBezTo>
                      <a:cubicBezTo>
                        <a:pt x="815181" y="105645"/>
                        <a:pt x="819618" y="105772"/>
                        <a:pt x="823041" y="104884"/>
                      </a:cubicBezTo>
                      <a:cubicBezTo>
                        <a:pt x="826464" y="105138"/>
                        <a:pt x="828873" y="107039"/>
                        <a:pt x="830521" y="105138"/>
                      </a:cubicBezTo>
                      <a:cubicBezTo>
                        <a:pt x="834071" y="105138"/>
                        <a:pt x="835212" y="104377"/>
                        <a:pt x="837874" y="101715"/>
                      </a:cubicBezTo>
                      <a:cubicBezTo>
                        <a:pt x="839015" y="97531"/>
                        <a:pt x="841044" y="102475"/>
                        <a:pt x="843579" y="99559"/>
                      </a:cubicBezTo>
                      <a:cubicBezTo>
                        <a:pt x="846242" y="100193"/>
                        <a:pt x="849792" y="98292"/>
                        <a:pt x="854609" y="97911"/>
                      </a:cubicBezTo>
                      <a:cubicBezTo>
                        <a:pt x="869315" y="98292"/>
                        <a:pt x="869315" y="99052"/>
                        <a:pt x="867667" y="96644"/>
                      </a:cubicBezTo>
                      <a:cubicBezTo>
                        <a:pt x="865766" y="91065"/>
                        <a:pt x="862596" y="91572"/>
                        <a:pt x="870837" y="95122"/>
                      </a:cubicBezTo>
                      <a:cubicBezTo>
                        <a:pt x="878950" y="92840"/>
                        <a:pt x="879204" y="100700"/>
                        <a:pt x="880218" y="93854"/>
                      </a:cubicBezTo>
                      <a:cubicBezTo>
                        <a:pt x="880852" y="93601"/>
                        <a:pt x="881740" y="93854"/>
                        <a:pt x="884148" y="93728"/>
                      </a:cubicBezTo>
                      <a:cubicBezTo>
                        <a:pt x="886557" y="94488"/>
                        <a:pt x="890360" y="91446"/>
                        <a:pt x="896953" y="92967"/>
                      </a:cubicBezTo>
                      <a:cubicBezTo>
                        <a:pt x="905701" y="94742"/>
                        <a:pt x="908363" y="89417"/>
                        <a:pt x="910391" y="91953"/>
                      </a:cubicBezTo>
                      <a:cubicBezTo>
                        <a:pt x="912166" y="91572"/>
                        <a:pt x="912927" y="91192"/>
                        <a:pt x="917364" y="92460"/>
                      </a:cubicBezTo>
                      <a:cubicBezTo>
                        <a:pt x="919519" y="92460"/>
                        <a:pt x="922689" y="93728"/>
                        <a:pt x="927253" y="92460"/>
                      </a:cubicBezTo>
                      <a:cubicBezTo>
                        <a:pt x="931944" y="94488"/>
                        <a:pt x="937775" y="90431"/>
                        <a:pt x="946143" y="92967"/>
                      </a:cubicBezTo>
                      <a:cubicBezTo>
                        <a:pt x="952989" y="93220"/>
                        <a:pt x="957679" y="92967"/>
                        <a:pt x="961102" y="92967"/>
                      </a:cubicBezTo>
                      <a:cubicBezTo>
                        <a:pt x="961483" y="92713"/>
                        <a:pt x="961863" y="92460"/>
                        <a:pt x="962370" y="92206"/>
                      </a:cubicBezTo>
                      <a:cubicBezTo>
                        <a:pt x="963258" y="92206"/>
                        <a:pt x="964018" y="92333"/>
                        <a:pt x="964779" y="92460"/>
                      </a:cubicBezTo>
                      <a:cubicBezTo>
                        <a:pt x="963765" y="92460"/>
                        <a:pt x="962624" y="92713"/>
                        <a:pt x="961736" y="92967"/>
                      </a:cubicBezTo>
                      <a:cubicBezTo>
                        <a:pt x="964145" y="92967"/>
                        <a:pt x="966047" y="92967"/>
                        <a:pt x="967061" y="93220"/>
                      </a:cubicBezTo>
                      <a:cubicBezTo>
                        <a:pt x="969723" y="94615"/>
                        <a:pt x="968582" y="92587"/>
                        <a:pt x="966554" y="92713"/>
                      </a:cubicBezTo>
                      <a:cubicBezTo>
                        <a:pt x="966047" y="92460"/>
                        <a:pt x="965540" y="92460"/>
                        <a:pt x="964906" y="92333"/>
                      </a:cubicBezTo>
                      <a:cubicBezTo>
                        <a:pt x="970611" y="92840"/>
                        <a:pt x="970611" y="91699"/>
                        <a:pt x="970991" y="91319"/>
                      </a:cubicBezTo>
                      <a:cubicBezTo>
                        <a:pt x="971371" y="91319"/>
                        <a:pt x="972132" y="89417"/>
                        <a:pt x="981894" y="88023"/>
                      </a:cubicBezTo>
                      <a:cubicBezTo>
                        <a:pt x="985190" y="88910"/>
                        <a:pt x="987979" y="86248"/>
                        <a:pt x="990642" y="87262"/>
                      </a:cubicBezTo>
                      <a:cubicBezTo>
                        <a:pt x="993177" y="84853"/>
                        <a:pt x="995586" y="86628"/>
                        <a:pt x="997868" y="88149"/>
                      </a:cubicBezTo>
                      <a:cubicBezTo>
                        <a:pt x="1000150" y="91192"/>
                        <a:pt x="1002052" y="87389"/>
                        <a:pt x="1004080" y="90305"/>
                      </a:cubicBezTo>
                      <a:cubicBezTo>
                        <a:pt x="1005855" y="88656"/>
                        <a:pt x="1007757" y="88783"/>
                        <a:pt x="1009658" y="90685"/>
                      </a:cubicBezTo>
                      <a:cubicBezTo>
                        <a:pt x="1011560" y="92460"/>
                        <a:pt x="1013208" y="89037"/>
                        <a:pt x="1015237" y="90938"/>
                      </a:cubicBezTo>
                      <a:cubicBezTo>
                        <a:pt x="1017138" y="91065"/>
                        <a:pt x="1019167" y="90431"/>
                        <a:pt x="1021449" y="92713"/>
                      </a:cubicBezTo>
                      <a:cubicBezTo>
                        <a:pt x="1027914" y="91699"/>
                        <a:pt x="1028041" y="93728"/>
                        <a:pt x="1028421" y="93220"/>
                      </a:cubicBezTo>
                      <a:cubicBezTo>
                        <a:pt x="1028675" y="93220"/>
                        <a:pt x="1028675" y="88276"/>
                        <a:pt x="1030070" y="90685"/>
                      </a:cubicBezTo>
                      <a:cubicBezTo>
                        <a:pt x="1031337" y="90685"/>
                        <a:pt x="1033493" y="89797"/>
                        <a:pt x="1037549" y="88910"/>
                      </a:cubicBezTo>
                      <a:cubicBezTo>
                        <a:pt x="1041733" y="90558"/>
                        <a:pt x="1044142" y="89290"/>
                        <a:pt x="1045663" y="89037"/>
                      </a:cubicBezTo>
                      <a:cubicBezTo>
                        <a:pt x="1047058" y="86121"/>
                        <a:pt x="1047692" y="85614"/>
                        <a:pt x="1048072" y="86374"/>
                      </a:cubicBezTo>
                      <a:cubicBezTo>
                        <a:pt x="1048960" y="86755"/>
                        <a:pt x="1048833" y="85741"/>
                        <a:pt x="1053777" y="85233"/>
                      </a:cubicBezTo>
                      <a:cubicBezTo>
                        <a:pt x="1056313" y="86501"/>
                        <a:pt x="1058721" y="86628"/>
                        <a:pt x="1062271" y="84473"/>
                      </a:cubicBezTo>
                      <a:cubicBezTo>
                        <a:pt x="1064173" y="84726"/>
                        <a:pt x="1066455" y="88656"/>
                        <a:pt x="1068864" y="85107"/>
                      </a:cubicBezTo>
                      <a:cubicBezTo>
                        <a:pt x="1071272" y="81303"/>
                        <a:pt x="1074569" y="84726"/>
                        <a:pt x="1078245" y="84726"/>
                      </a:cubicBezTo>
                      <a:cubicBezTo>
                        <a:pt x="1080147" y="85741"/>
                        <a:pt x="1081922" y="81303"/>
                        <a:pt x="1084204" y="83712"/>
                      </a:cubicBezTo>
                      <a:cubicBezTo>
                        <a:pt x="1086486" y="85233"/>
                        <a:pt x="1088641" y="83078"/>
                        <a:pt x="1091303" y="84853"/>
                      </a:cubicBezTo>
                      <a:cubicBezTo>
                        <a:pt x="1095614" y="86248"/>
                        <a:pt x="1100178" y="82444"/>
                        <a:pt x="1105629" y="84853"/>
                      </a:cubicBezTo>
                      <a:cubicBezTo>
                        <a:pt x="1108292" y="83332"/>
                        <a:pt x="1095994" y="73824"/>
                        <a:pt x="1099037" y="76106"/>
                      </a:cubicBezTo>
                      <a:cubicBezTo>
                        <a:pt x="1101826" y="71922"/>
                        <a:pt x="1105249" y="76106"/>
                        <a:pt x="1108545" y="76866"/>
                      </a:cubicBezTo>
                      <a:cubicBezTo>
                        <a:pt x="1111841" y="76866"/>
                        <a:pt x="1115518" y="79021"/>
                        <a:pt x="1119194" y="77120"/>
                      </a:cubicBezTo>
                      <a:cubicBezTo>
                        <a:pt x="1122871" y="76993"/>
                        <a:pt x="1126928" y="78641"/>
                        <a:pt x="1130858" y="76613"/>
                      </a:cubicBezTo>
                      <a:cubicBezTo>
                        <a:pt x="1135802" y="76993"/>
                        <a:pt x="1140873" y="74457"/>
                        <a:pt x="1146452" y="76359"/>
                      </a:cubicBezTo>
                      <a:cubicBezTo>
                        <a:pt x="1150001" y="74711"/>
                        <a:pt x="1153551" y="78261"/>
                        <a:pt x="1156721" y="78007"/>
                      </a:cubicBezTo>
                      <a:cubicBezTo>
                        <a:pt x="1159890" y="79148"/>
                        <a:pt x="1162552" y="77373"/>
                        <a:pt x="1165215" y="78007"/>
                      </a:cubicBezTo>
                      <a:cubicBezTo>
                        <a:pt x="1170159" y="73950"/>
                        <a:pt x="1174216" y="76359"/>
                        <a:pt x="1177385" y="75725"/>
                      </a:cubicBezTo>
                      <a:cubicBezTo>
                        <a:pt x="1179160" y="75725"/>
                        <a:pt x="1180555" y="75725"/>
                        <a:pt x="1181823" y="75852"/>
                      </a:cubicBezTo>
                      <a:cubicBezTo>
                        <a:pt x="1181823" y="75598"/>
                        <a:pt x="1181696" y="75472"/>
                        <a:pt x="1181569" y="75218"/>
                      </a:cubicBezTo>
                      <a:cubicBezTo>
                        <a:pt x="1181315" y="74711"/>
                        <a:pt x="1181189" y="74584"/>
                        <a:pt x="1181062" y="74331"/>
                      </a:cubicBezTo>
                      <a:cubicBezTo>
                        <a:pt x="1181315" y="74584"/>
                        <a:pt x="1181823" y="74965"/>
                        <a:pt x="1182837" y="74584"/>
                      </a:cubicBezTo>
                      <a:cubicBezTo>
                        <a:pt x="1183978" y="73697"/>
                        <a:pt x="1185753" y="73190"/>
                        <a:pt x="1188288" y="72556"/>
                      </a:cubicBezTo>
                      <a:cubicBezTo>
                        <a:pt x="1190951" y="72809"/>
                        <a:pt x="1194374" y="75218"/>
                        <a:pt x="1198684" y="73950"/>
                      </a:cubicBezTo>
                      <a:cubicBezTo>
                        <a:pt x="1201980" y="75218"/>
                        <a:pt x="1204769" y="73950"/>
                        <a:pt x="1207305" y="73190"/>
                      </a:cubicBezTo>
                      <a:cubicBezTo>
                        <a:pt x="1207432" y="73190"/>
                        <a:pt x="1207685" y="73190"/>
                        <a:pt x="1207812" y="73063"/>
                      </a:cubicBezTo>
                      <a:cubicBezTo>
                        <a:pt x="1206925" y="71668"/>
                        <a:pt x="1206671" y="68626"/>
                        <a:pt x="1208319" y="70527"/>
                      </a:cubicBezTo>
                      <a:cubicBezTo>
                        <a:pt x="1209460" y="68372"/>
                        <a:pt x="1210728" y="69006"/>
                        <a:pt x="1211996" y="67738"/>
                      </a:cubicBezTo>
                      <a:cubicBezTo>
                        <a:pt x="1213137" y="68752"/>
                        <a:pt x="1214278" y="70147"/>
                        <a:pt x="1215419" y="70020"/>
                      </a:cubicBezTo>
                      <a:lnTo>
                        <a:pt x="1215672" y="70274"/>
                      </a:lnTo>
                      <a:cubicBezTo>
                        <a:pt x="1215672" y="70274"/>
                        <a:pt x="1216686" y="69893"/>
                        <a:pt x="1217194" y="69767"/>
                      </a:cubicBezTo>
                      <a:lnTo>
                        <a:pt x="1216940" y="69513"/>
                      </a:lnTo>
                      <a:cubicBezTo>
                        <a:pt x="1216940" y="69513"/>
                        <a:pt x="1217320" y="69513"/>
                        <a:pt x="1217574" y="69640"/>
                      </a:cubicBezTo>
                      <a:cubicBezTo>
                        <a:pt x="1218968" y="69640"/>
                        <a:pt x="1219983" y="70527"/>
                        <a:pt x="1220743" y="72049"/>
                      </a:cubicBezTo>
                      <a:cubicBezTo>
                        <a:pt x="1219983" y="71542"/>
                        <a:pt x="1219349" y="71161"/>
                        <a:pt x="1218588" y="70654"/>
                      </a:cubicBezTo>
                      <a:cubicBezTo>
                        <a:pt x="1219222" y="71415"/>
                        <a:pt x="1219856" y="72302"/>
                        <a:pt x="1220617" y="72809"/>
                      </a:cubicBezTo>
                      <a:cubicBezTo>
                        <a:pt x="1222138" y="73190"/>
                        <a:pt x="1237985" y="63554"/>
                        <a:pt x="1239380" y="61906"/>
                      </a:cubicBezTo>
                      <a:cubicBezTo>
                        <a:pt x="1242296" y="59117"/>
                        <a:pt x="1230759" y="57216"/>
                        <a:pt x="1233928" y="57089"/>
                      </a:cubicBezTo>
                      <a:cubicBezTo>
                        <a:pt x="1236210" y="56708"/>
                        <a:pt x="1246353" y="61019"/>
                        <a:pt x="1253072" y="64062"/>
                      </a:cubicBezTo>
                      <a:lnTo>
                        <a:pt x="1247240" y="7392"/>
                      </a:lnTo>
                      <a:cubicBezTo>
                        <a:pt x="1245085" y="7645"/>
                        <a:pt x="1242929" y="7519"/>
                        <a:pt x="1240521" y="6251"/>
                      </a:cubicBezTo>
                      <a:cubicBezTo>
                        <a:pt x="1236337" y="3335"/>
                        <a:pt x="1233548" y="10942"/>
                        <a:pt x="1231139" y="8026"/>
                      </a:cubicBezTo>
                      <a:cubicBezTo>
                        <a:pt x="1228730" y="6251"/>
                        <a:pt x="1227463" y="12083"/>
                        <a:pt x="1226448" y="13477"/>
                      </a:cubicBezTo>
                      <a:cubicBezTo>
                        <a:pt x="1224293" y="13224"/>
                        <a:pt x="1224040" y="12463"/>
                        <a:pt x="1223659" y="12843"/>
                      </a:cubicBezTo>
                      <a:cubicBezTo>
                        <a:pt x="1223152" y="11322"/>
                        <a:pt x="1222645" y="13984"/>
                        <a:pt x="1219729" y="14238"/>
                      </a:cubicBezTo>
                      <a:cubicBezTo>
                        <a:pt x="1218208" y="12336"/>
                        <a:pt x="1215926" y="8660"/>
                        <a:pt x="1213137" y="12843"/>
                      </a:cubicBezTo>
                      <a:cubicBezTo>
                        <a:pt x="1210221" y="12590"/>
                        <a:pt x="1206418" y="11829"/>
                        <a:pt x="1201600" y="13604"/>
                      </a:cubicBezTo>
                      <a:cubicBezTo>
                        <a:pt x="1191585" y="9927"/>
                        <a:pt x="1186767" y="10815"/>
                        <a:pt x="1184612" y="14492"/>
                      </a:cubicBezTo>
                      <a:cubicBezTo>
                        <a:pt x="1184358" y="14872"/>
                        <a:pt x="1184231" y="14999"/>
                        <a:pt x="1184105" y="15252"/>
                      </a:cubicBezTo>
                      <a:cubicBezTo>
                        <a:pt x="1184358" y="15759"/>
                        <a:pt x="1184485" y="16393"/>
                        <a:pt x="1183851" y="16774"/>
                      </a:cubicBezTo>
                      <a:cubicBezTo>
                        <a:pt x="1182964" y="19563"/>
                        <a:pt x="1179541" y="13351"/>
                        <a:pt x="1172188" y="13858"/>
                      </a:cubicBezTo>
                      <a:cubicBezTo>
                        <a:pt x="1164961" y="15506"/>
                        <a:pt x="1161285" y="17407"/>
                        <a:pt x="1159763" y="16900"/>
                      </a:cubicBezTo>
                      <a:cubicBezTo>
                        <a:pt x="1158242" y="16647"/>
                        <a:pt x="1158749" y="13984"/>
                        <a:pt x="1160017" y="16140"/>
                      </a:cubicBezTo>
                      <a:cubicBezTo>
                        <a:pt x="1162299" y="13477"/>
                        <a:pt x="1167497" y="17661"/>
                        <a:pt x="1162299" y="12970"/>
                      </a:cubicBezTo>
                      <a:cubicBezTo>
                        <a:pt x="1159003" y="11829"/>
                        <a:pt x="1155833" y="13604"/>
                        <a:pt x="1151776" y="12590"/>
                      </a:cubicBezTo>
                      <a:cubicBezTo>
                        <a:pt x="1147973" y="16393"/>
                        <a:pt x="1143282" y="18041"/>
                        <a:pt x="1137197" y="18548"/>
                      </a:cubicBezTo>
                      <a:cubicBezTo>
                        <a:pt x="1134154" y="19309"/>
                        <a:pt x="1129337" y="7899"/>
                        <a:pt x="1125533" y="8660"/>
                      </a:cubicBezTo>
                      <a:cubicBezTo>
                        <a:pt x="1121603" y="9420"/>
                        <a:pt x="1117293" y="9294"/>
                        <a:pt x="1112348" y="8406"/>
                      </a:cubicBezTo>
                      <a:cubicBezTo>
                        <a:pt x="1107531" y="9420"/>
                        <a:pt x="1103601" y="-3004"/>
                        <a:pt x="1101572" y="1053"/>
                      </a:cubicBezTo>
                      <a:cubicBezTo>
                        <a:pt x="1099290" y="39"/>
                        <a:pt x="1096121" y="-849"/>
                        <a:pt x="1095360" y="1433"/>
                      </a:cubicBezTo>
                      <a:cubicBezTo>
                        <a:pt x="1106010" y="1814"/>
                        <a:pt x="1081288" y="12209"/>
                        <a:pt x="1089275" y="2194"/>
                      </a:cubicBezTo>
                      <a:cubicBezTo>
                        <a:pt x="1087373" y="4222"/>
                        <a:pt x="1084457" y="3842"/>
                        <a:pt x="1080020" y="4476"/>
                      </a:cubicBezTo>
                      <a:cubicBezTo>
                        <a:pt x="1070258" y="-342"/>
                        <a:pt x="1063412" y="8153"/>
                        <a:pt x="1054031" y="7899"/>
                      </a:cubicBezTo>
                      <a:cubicBezTo>
                        <a:pt x="1050100" y="7772"/>
                        <a:pt x="1035394" y="9674"/>
                        <a:pt x="1034634" y="9674"/>
                      </a:cubicBezTo>
                      <a:cubicBezTo>
                        <a:pt x="1028548" y="10308"/>
                        <a:pt x="1026900" y="10942"/>
                        <a:pt x="1027280" y="11576"/>
                      </a:cubicBezTo>
                      <a:cubicBezTo>
                        <a:pt x="1023984" y="12463"/>
                        <a:pt x="1020308" y="13477"/>
                        <a:pt x="1016124" y="11829"/>
                      </a:cubicBezTo>
                      <a:cubicBezTo>
                        <a:pt x="1012447" y="11195"/>
                        <a:pt x="1008517" y="11449"/>
                        <a:pt x="1004207" y="11829"/>
                      </a:cubicBezTo>
                      <a:cubicBezTo>
                        <a:pt x="999896" y="12336"/>
                        <a:pt x="995206" y="12970"/>
                        <a:pt x="990008" y="13477"/>
                      </a:cubicBezTo>
                      <a:cubicBezTo>
                        <a:pt x="986204" y="14492"/>
                        <a:pt x="982781" y="13477"/>
                        <a:pt x="979739" y="14111"/>
                      </a:cubicBezTo>
                      <a:cubicBezTo>
                        <a:pt x="976696" y="11068"/>
                        <a:pt x="974287" y="14745"/>
                        <a:pt x="972005" y="13351"/>
                      </a:cubicBezTo>
                      <a:cubicBezTo>
                        <a:pt x="970991" y="13224"/>
                        <a:pt x="970230" y="12590"/>
                        <a:pt x="969470" y="11956"/>
                      </a:cubicBezTo>
                      <a:cubicBezTo>
                        <a:pt x="969977" y="11068"/>
                        <a:pt x="969597" y="10435"/>
                        <a:pt x="968075" y="10308"/>
                      </a:cubicBezTo>
                      <a:cubicBezTo>
                        <a:pt x="966554" y="8026"/>
                        <a:pt x="965666" y="5871"/>
                        <a:pt x="964779" y="8279"/>
                      </a:cubicBezTo>
                      <a:cubicBezTo>
                        <a:pt x="961483" y="11068"/>
                        <a:pt x="962497" y="11829"/>
                        <a:pt x="964145" y="9420"/>
                      </a:cubicBezTo>
                      <a:cubicBezTo>
                        <a:pt x="963765" y="9927"/>
                        <a:pt x="963511" y="10435"/>
                        <a:pt x="963258" y="10815"/>
                      </a:cubicBezTo>
                      <a:lnTo>
                        <a:pt x="963258" y="10815"/>
                      </a:lnTo>
                      <a:cubicBezTo>
                        <a:pt x="955905" y="12336"/>
                        <a:pt x="941325" y="13477"/>
                        <a:pt x="932958" y="13604"/>
                      </a:cubicBezTo>
                      <a:cubicBezTo>
                        <a:pt x="912039" y="13858"/>
                        <a:pt x="915970" y="19309"/>
                        <a:pt x="895051" y="19563"/>
                      </a:cubicBezTo>
                      <a:cubicBezTo>
                        <a:pt x="897587" y="20323"/>
                        <a:pt x="898728" y="22859"/>
                        <a:pt x="897333" y="24507"/>
                      </a:cubicBezTo>
                      <a:cubicBezTo>
                        <a:pt x="895051" y="21718"/>
                        <a:pt x="887825" y="22352"/>
                        <a:pt x="886177" y="25394"/>
                      </a:cubicBezTo>
                      <a:cubicBezTo>
                        <a:pt x="875527" y="24887"/>
                        <a:pt x="839776" y="29071"/>
                        <a:pt x="838001" y="26916"/>
                      </a:cubicBezTo>
                      <a:cubicBezTo>
                        <a:pt x="838382" y="27423"/>
                        <a:pt x="838889" y="27930"/>
                        <a:pt x="839269" y="28437"/>
                      </a:cubicBezTo>
                      <a:cubicBezTo>
                        <a:pt x="838255" y="28564"/>
                        <a:pt x="836733" y="26535"/>
                        <a:pt x="834578" y="25268"/>
                      </a:cubicBezTo>
                      <a:cubicBezTo>
                        <a:pt x="834578" y="25141"/>
                        <a:pt x="834578" y="25014"/>
                        <a:pt x="834578" y="24887"/>
                      </a:cubicBezTo>
                      <a:cubicBezTo>
                        <a:pt x="834325" y="23873"/>
                        <a:pt x="834198" y="24127"/>
                        <a:pt x="833944" y="24887"/>
                      </a:cubicBezTo>
                      <a:lnTo>
                        <a:pt x="833818" y="24887"/>
                      </a:lnTo>
                      <a:cubicBezTo>
                        <a:pt x="824943" y="23746"/>
                        <a:pt x="831155" y="26155"/>
                        <a:pt x="833818" y="25902"/>
                      </a:cubicBezTo>
                      <a:cubicBezTo>
                        <a:pt x="833184" y="29578"/>
                        <a:pt x="832296" y="38199"/>
                        <a:pt x="829887" y="37058"/>
                      </a:cubicBezTo>
                      <a:cubicBezTo>
                        <a:pt x="828239" y="36804"/>
                        <a:pt x="825957" y="33888"/>
                        <a:pt x="823168" y="36424"/>
                      </a:cubicBezTo>
                      <a:cubicBezTo>
                        <a:pt x="825070" y="34649"/>
                        <a:pt x="770175" y="36424"/>
                        <a:pt x="763456" y="40101"/>
                      </a:cubicBezTo>
                      <a:cubicBezTo>
                        <a:pt x="758892" y="32494"/>
                        <a:pt x="735184" y="33001"/>
                        <a:pt x="732649" y="33762"/>
                      </a:cubicBezTo>
                      <a:cubicBezTo>
                        <a:pt x="730113" y="34522"/>
                        <a:pt x="727324" y="33888"/>
                        <a:pt x="724662" y="33381"/>
                      </a:cubicBezTo>
                      <a:cubicBezTo>
                        <a:pt x="719718" y="32240"/>
                        <a:pt x="679656" y="35790"/>
                        <a:pt x="678515" y="34396"/>
                      </a:cubicBezTo>
                      <a:cubicBezTo>
                        <a:pt x="676613" y="34776"/>
                        <a:pt x="675979" y="35029"/>
                        <a:pt x="671542" y="33888"/>
                      </a:cubicBezTo>
                      <a:cubicBezTo>
                        <a:pt x="669387" y="33888"/>
                        <a:pt x="666217" y="32621"/>
                        <a:pt x="661653" y="33888"/>
                      </a:cubicBezTo>
                      <a:cubicBezTo>
                        <a:pt x="656963" y="31860"/>
                        <a:pt x="651131" y="35917"/>
                        <a:pt x="642763" y="33381"/>
                      </a:cubicBezTo>
                      <a:cubicBezTo>
                        <a:pt x="635917" y="33128"/>
                        <a:pt x="631227" y="33381"/>
                        <a:pt x="627804" y="33381"/>
                      </a:cubicBezTo>
                      <a:cubicBezTo>
                        <a:pt x="627423" y="33635"/>
                        <a:pt x="627043" y="33888"/>
                        <a:pt x="626536" y="34142"/>
                      </a:cubicBezTo>
                      <a:cubicBezTo>
                        <a:pt x="625648" y="34142"/>
                        <a:pt x="624888" y="34015"/>
                        <a:pt x="624127" y="33888"/>
                      </a:cubicBezTo>
                      <a:cubicBezTo>
                        <a:pt x="625141" y="33888"/>
                        <a:pt x="626282" y="33635"/>
                        <a:pt x="627170" y="33381"/>
                      </a:cubicBezTo>
                      <a:cubicBezTo>
                        <a:pt x="624761" y="33381"/>
                        <a:pt x="622859" y="33381"/>
                        <a:pt x="621845" y="33128"/>
                      </a:cubicBezTo>
                      <a:cubicBezTo>
                        <a:pt x="619183" y="31733"/>
                        <a:pt x="620324" y="33762"/>
                        <a:pt x="622352" y="33508"/>
                      </a:cubicBezTo>
                      <a:cubicBezTo>
                        <a:pt x="622859" y="33762"/>
                        <a:pt x="623366" y="33762"/>
                        <a:pt x="624000" y="33888"/>
                      </a:cubicBezTo>
                      <a:cubicBezTo>
                        <a:pt x="618295" y="33381"/>
                        <a:pt x="618295" y="34522"/>
                        <a:pt x="617915" y="34903"/>
                      </a:cubicBezTo>
                      <a:cubicBezTo>
                        <a:pt x="617535" y="34903"/>
                        <a:pt x="616774" y="36804"/>
                        <a:pt x="607012" y="38199"/>
                      </a:cubicBezTo>
                      <a:cubicBezTo>
                        <a:pt x="603716" y="37311"/>
                        <a:pt x="600927" y="39974"/>
                        <a:pt x="598264" y="38960"/>
                      </a:cubicBezTo>
                      <a:cubicBezTo>
                        <a:pt x="595729" y="41368"/>
                        <a:pt x="593320" y="39593"/>
                        <a:pt x="591038" y="38072"/>
                      </a:cubicBezTo>
                      <a:cubicBezTo>
                        <a:pt x="588756" y="35029"/>
                        <a:pt x="581657" y="39086"/>
                        <a:pt x="579628" y="36170"/>
                      </a:cubicBezTo>
                      <a:cubicBezTo>
                        <a:pt x="577853" y="37819"/>
                        <a:pt x="575952" y="37692"/>
                        <a:pt x="574050" y="35790"/>
                      </a:cubicBezTo>
                      <a:cubicBezTo>
                        <a:pt x="572148" y="34015"/>
                        <a:pt x="570500" y="37438"/>
                        <a:pt x="568472" y="35537"/>
                      </a:cubicBezTo>
                      <a:cubicBezTo>
                        <a:pt x="566570" y="35410"/>
                        <a:pt x="564542" y="36044"/>
                        <a:pt x="562260" y="33762"/>
                      </a:cubicBezTo>
                      <a:cubicBezTo>
                        <a:pt x="555794" y="34776"/>
                        <a:pt x="555667" y="32747"/>
                        <a:pt x="555287" y="33255"/>
                      </a:cubicBezTo>
                      <a:cubicBezTo>
                        <a:pt x="555033" y="33255"/>
                        <a:pt x="555033" y="38199"/>
                        <a:pt x="553639" y="35790"/>
                      </a:cubicBezTo>
                      <a:cubicBezTo>
                        <a:pt x="552371" y="35790"/>
                        <a:pt x="550089" y="36678"/>
                        <a:pt x="546159" y="37565"/>
                      </a:cubicBezTo>
                      <a:cubicBezTo>
                        <a:pt x="541975" y="35917"/>
                        <a:pt x="539566" y="37185"/>
                        <a:pt x="538045" y="37438"/>
                      </a:cubicBezTo>
                      <a:cubicBezTo>
                        <a:pt x="536650" y="40354"/>
                        <a:pt x="534368" y="32494"/>
                        <a:pt x="533988" y="31606"/>
                      </a:cubicBezTo>
                      <a:cubicBezTo>
                        <a:pt x="533101" y="31226"/>
                        <a:pt x="533227" y="32240"/>
                        <a:pt x="528283" y="32747"/>
                      </a:cubicBezTo>
                      <a:cubicBezTo>
                        <a:pt x="525748" y="31480"/>
                        <a:pt x="492532" y="36931"/>
                        <a:pt x="488982" y="39086"/>
                      </a:cubicBezTo>
                      <a:cubicBezTo>
                        <a:pt x="487080" y="38833"/>
                        <a:pt x="484798" y="34903"/>
                        <a:pt x="482389" y="38452"/>
                      </a:cubicBezTo>
                      <a:cubicBezTo>
                        <a:pt x="479981" y="42256"/>
                        <a:pt x="476684" y="38833"/>
                        <a:pt x="473008" y="38833"/>
                      </a:cubicBezTo>
                      <a:cubicBezTo>
                        <a:pt x="471106" y="37819"/>
                        <a:pt x="469331" y="42256"/>
                        <a:pt x="467049" y="39847"/>
                      </a:cubicBezTo>
                      <a:cubicBezTo>
                        <a:pt x="464767" y="38326"/>
                        <a:pt x="462612" y="40481"/>
                        <a:pt x="459950" y="38706"/>
                      </a:cubicBezTo>
                      <a:cubicBezTo>
                        <a:pt x="455639" y="37311"/>
                        <a:pt x="451075" y="41115"/>
                        <a:pt x="445624" y="38706"/>
                      </a:cubicBezTo>
                      <a:cubicBezTo>
                        <a:pt x="442962" y="40227"/>
                        <a:pt x="440173" y="41749"/>
                        <a:pt x="437130" y="39593"/>
                      </a:cubicBezTo>
                      <a:cubicBezTo>
                        <a:pt x="429016" y="33635"/>
                        <a:pt x="406703" y="41876"/>
                        <a:pt x="392884" y="42636"/>
                      </a:cubicBezTo>
                      <a:cubicBezTo>
                        <a:pt x="391109" y="42636"/>
                        <a:pt x="389715" y="42636"/>
                        <a:pt x="388447" y="42509"/>
                      </a:cubicBezTo>
                      <a:cubicBezTo>
                        <a:pt x="388447" y="42763"/>
                        <a:pt x="388574" y="42890"/>
                        <a:pt x="388701" y="43143"/>
                      </a:cubicBezTo>
                      <a:cubicBezTo>
                        <a:pt x="388954" y="43650"/>
                        <a:pt x="389081" y="43777"/>
                        <a:pt x="389208" y="44031"/>
                      </a:cubicBezTo>
                      <a:cubicBezTo>
                        <a:pt x="388954" y="43777"/>
                        <a:pt x="388447" y="43397"/>
                        <a:pt x="387560" y="43777"/>
                      </a:cubicBezTo>
                      <a:cubicBezTo>
                        <a:pt x="386419" y="44665"/>
                        <a:pt x="384644" y="45172"/>
                        <a:pt x="382108" y="45806"/>
                      </a:cubicBezTo>
                      <a:cubicBezTo>
                        <a:pt x="379446" y="45552"/>
                        <a:pt x="376023" y="43143"/>
                        <a:pt x="371712" y="44411"/>
                      </a:cubicBezTo>
                      <a:cubicBezTo>
                        <a:pt x="368416" y="43143"/>
                        <a:pt x="365627" y="44411"/>
                        <a:pt x="363092" y="45172"/>
                      </a:cubicBezTo>
                      <a:cubicBezTo>
                        <a:pt x="362965" y="45172"/>
                        <a:pt x="362711" y="45172"/>
                        <a:pt x="362584" y="45299"/>
                      </a:cubicBezTo>
                      <a:cubicBezTo>
                        <a:pt x="363472" y="46693"/>
                        <a:pt x="363599" y="49736"/>
                        <a:pt x="362077" y="47834"/>
                      </a:cubicBezTo>
                      <a:cubicBezTo>
                        <a:pt x="360936" y="49989"/>
                        <a:pt x="359669" y="49355"/>
                        <a:pt x="358401" y="50623"/>
                      </a:cubicBezTo>
                      <a:cubicBezTo>
                        <a:pt x="357006" y="49482"/>
                        <a:pt x="355612" y="47454"/>
                        <a:pt x="354217" y="48595"/>
                      </a:cubicBezTo>
                      <a:cubicBezTo>
                        <a:pt x="353837" y="49102"/>
                        <a:pt x="353330" y="48975"/>
                        <a:pt x="352823" y="48595"/>
                      </a:cubicBezTo>
                      <a:cubicBezTo>
                        <a:pt x="351428" y="48595"/>
                        <a:pt x="350414" y="47707"/>
                        <a:pt x="349526" y="46186"/>
                      </a:cubicBezTo>
                      <a:cubicBezTo>
                        <a:pt x="348639" y="45552"/>
                        <a:pt x="348259" y="45172"/>
                        <a:pt x="348259" y="44791"/>
                      </a:cubicBezTo>
                      <a:cubicBezTo>
                        <a:pt x="339638" y="40735"/>
                        <a:pt x="307943" y="40861"/>
                        <a:pt x="300337" y="46313"/>
                      </a:cubicBezTo>
                      <a:cubicBezTo>
                        <a:pt x="296406" y="42129"/>
                        <a:pt x="292730" y="49229"/>
                        <a:pt x="288419" y="48468"/>
                      </a:cubicBezTo>
                      <a:cubicBezTo>
                        <a:pt x="284236" y="52905"/>
                        <a:pt x="279545" y="54553"/>
                        <a:pt x="274347" y="51764"/>
                      </a:cubicBezTo>
                      <a:cubicBezTo>
                        <a:pt x="271685" y="49609"/>
                        <a:pt x="269022" y="48595"/>
                        <a:pt x="266233" y="48722"/>
                      </a:cubicBezTo>
                      <a:cubicBezTo>
                        <a:pt x="263444" y="48722"/>
                        <a:pt x="260655" y="49989"/>
                        <a:pt x="257739" y="52271"/>
                      </a:cubicBezTo>
                      <a:cubicBezTo>
                        <a:pt x="248484" y="46313"/>
                        <a:pt x="244301" y="52652"/>
                        <a:pt x="242019" y="53539"/>
                      </a:cubicBezTo>
                      <a:cubicBezTo>
                        <a:pt x="239610" y="50370"/>
                        <a:pt x="239610" y="52778"/>
                        <a:pt x="239356" y="52905"/>
                      </a:cubicBezTo>
                      <a:cubicBezTo>
                        <a:pt x="239230" y="53539"/>
                        <a:pt x="238976" y="55187"/>
                        <a:pt x="236187" y="52778"/>
                      </a:cubicBezTo>
                      <a:cubicBezTo>
                        <a:pt x="230355" y="47581"/>
                        <a:pt x="191561" y="46566"/>
                        <a:pt x="182687" y="46947"/>
                      </a:cubicBezTo>
                      <a:cubicBezTo>
                        <a:pt x="177869" y="47073"/>
                        <a:pt x="173052" y="47327"/>
                        <a:pt x="168361" y="47454"/>
                      </a:cubicBezTo>
                      <a:cubicBezTo>
                        <a:pt x="164431" y="47581"/>
                        <a:pt x="154669" y="59878"/>
                        <a:pt x="153274" y="57089"/>
                      </a:cubicBezTo>
                      <a:cubicBezTo>
                        <a:pt x="151499" y="53539"/>
                        <a:pt x="149978" y="57342"/>
                        <a:pt x="147950" y="54934"/>
                      </a:cubicBezTo>
                      <a:cubicBezTo>
                        <a:pt x="145921" y="53032"/>
                        <a:pt x="144020" y="56075"/>
                        <a:pt x="141864" y="56708"/>
                      </a:cubicBezTo>
                      <a:cubicBezTo>
                        <a:pt x="139836" y="61019"/>
                        <a:pt x="137300" y="56075"/>
                        <a:pt x="134638" y="55821"/>
                      </a:cubicBezTo>
                      <a:cubicBezTo>
                        <a:pt x="131849" y="52398"/>
                        <a:pt x="129313" y="56455"/>
                        <a:pt x="126271" y="54680"/>
                      </a:cubicBezTo>
                      <a:cubicBezTo>
                        <a:pt x="123228" y="53286"/>
                        <a:pt x="120692" y="51891"/>
                        <a:pt x="118537" y="51764"/>
                      </a:cubicBezTo>
                      <a:cubicBezTo>
                        <a:pt x="116509" y="52145"/>
                        <a:pt x="114607" y="47073"/>
                        <a:pt x="113466" y="53032"/>
                      </a:cubicBezTo>
                      <a:cubicBezTo>
                        <a:pt x="110677" y="49863"/>
                        <a:pt x="109663" y="57596"/>
                        <a:pt x="108649" y="53412"/>
                      </a:cubicBezTo>
                      <a:cubicBezTo>
                        <a:pt x="107254" y="55060"/>
                        <a:pt x="108268" y="52525"/>
                        <a:pt x="106620" y="55694"/>
                      </a:cubicBezTo>
                      <a:cubicBezTo>
                        <a:pt x="105986" y="60892"/>
                        <a:pt x="104465" y="63301"/>
                        <a:pt x="101169" y="58103"/>
                      </a:cubicBezTo>
                      <a:cubicBezTo>
                        <a:pt x="99647" y="58357"/>
                        <a:pt x="95083" y="54427"/>
                        <a:pt x="92801" y="53286"/>
                      </a:cubicBezTo>
                      <a:cubicBezTo>
                        <a:pt x="90646" y="55314"/>
                        <a:pt x="87730" y="53286"/>
                        <a:pt x="84434" y="53286"/>
                      </a:cubicBezTo>
                      <a:cubicBezTo>
                        <a:pt x="79743" y="56835"/>
                        <a:pt x="64403" y="59498"/>
                        <a:pt x="61741" y="60512"/>
                      </a:cubicBezTo>
                      <a:cubicBezTo>
                        <a:pt x="58952" y="58103"/>
                        <a:pt x="57304" y="61780"/>
                        <a:pt x="56036" y="61272"/>
                      </a:cubicBezTo>
                      <a:cubicBezTo>
                        <a:pt x="55655" y="61272"/>
                        <a:pt x="55529" y="61526"/>
                        <a:pt x="55275" y="61526"/>
                      </a:cubicBezTo>
                      <a:cubicBezTo>
                        <a:pt x="55275" y="61146"/>
                        <a:pt x="55402" y="60639"/>
                        <a:pt x="55529" y="60005"/>
                      </a:cubicBezTo>
                      <a:cubicBezTo>
                        <a:pt x="55782" y="59624"/>
                        <a:pt x="55529" y="59117"/>
                        <a:pt x="53881" y="58610"/>
                      </a:cubicBezTo>
                      <a:cubicBezTo>
                        <a:pt x="52232" y="58103"/>
                        <a:pt x="49063" y="57723"/>
                        <a:pt x="43612" y="57596"/>
                      </a:cubicBezTo>
                      <a:cubicBezTo>
                        <a:pt x="40949" y="53666"/>
                        <a:pt x="38794" y="55441"/>
                        <a:pt x="36892" y="57596"/>
                      </a:cubicBezTo>
                      <a:cubicBezTo>
                        <a:pt x="34864" y="57596"/>
                        <a:pt x="10523" y="57216"/>
                        <a:pt x="9001" y="61019"/>
                      </a:cubicBezTo>
                      <a:cubicBezTo>
                        <a:pt x="5578" y="62033"/>
                        <a:pt x="2662" y="62287"/>
                        <a:pt x="0" y="61526"/>
                      </a:cubicBezTo>
                      <a:lnTo>
                        <a:pt x="0" y="61526"/>
                      </a:lnTo>
                      <a:lnTo>
                        <a:pt x="4184" y="104757"/>
                      </a:lnTo>
                      <a:cubicBezTo>
                        <a:pt x="6846" y="105138"/>
                        <a:pt x="8367" y="97024"/>
                        <a:pt x="9762" y="102475"/>
                      </a:cubicBezTo>
                      <a:close/>
                      <a:moveTo>
                        <a:pt x="839903" y="27169"/>
                      </a:moveTo>
                      <a:cubicBezTo>
                        <a:pt x="840030" y="30465"/>
                        <a:pt x="839903" y="29451"/>
                        <a:pt x="839396" y="28310"/>
                      </a:cubicBezTo>
                      <a:cubicBezTo>
                        <a:pt x="839776" y="28310"/>
                        <a:pt x="839903" y="28183"/>
                        <a:pt x="839903" y="27169"/>
                      </a:cubicBezTo>
                      <a:close/>
                      <a:moveTo>
                        <a:pt x="223890" y="94108"/>
                      </a:moveTo>
                      <a:cubicBezTo>
                        <a:pt x="225664" y="90938"/>
                        <a:pt x="225411" y="93728"/>
                        <a:pt x="223890" y="94108"/>
                      </a:cubicBezTo>
                      <a:lnTo>
                        <a:pt x="223890" y="94108"/>
                      </a:lnTo>
                      <a:close/>
                    </a:path>
                  </a:pathLst>
                </a:custGeom>
                <a:solidFill>
                  <a:srgbClr val="FFFFFF"/>
                </a:solidFill>
                <a:ln w="12639" cap="flat">
                  <a:noFill/>
                  <a:prstDash val="solid"/>
                  <a:miter/>
                </a:ln>
              </p:spPr>
              <p:txBody>
                <a:bodyPr rtlCol="0" anchor="ctr"/>
                <a:lstStyle/>
                <a:p>
                  <a:endParaRPr lang="en-US"/>
                </a:p>
              </p:txBody>
            </p:sp>
          </p:grpSp>
        </p:grpSp>
        <p:sp>
          <p:nvSpPr>
            <p:cNvPr id="74" name="Rectangle 73">
              <a:extLst>
                <a:ext uri="{FF2B5EF4-FFF2-40B4-BE49-F238E27FC236}">
                  <a16:creationId xmlns:a16="http://schemas.microsoft.com/office/drawing/2014/main" id="{2482CCE0-9FFF-CA16-55A0-E924FAE3D73B}"/>
                </a:ext>
              </a:extLst>
            </p:cNvPr>
            <p:cNvSpPr/>
            <p:nvPr/>
          </p:nvSpPr>
          <p:spPr>
            <a:xfrm rot="21354623">
              <a:off x="10105252" y="3456094"/>
              <a:ext cx="1146396" cy="628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1" u="none" strike="noStrike" kern="1200" cap="none" spc="0" normalizeH="0" baseline="0" noProof="0" dirty="0">
                  <a:ln>
                    <a:noFill/>
                  </a:ln>
                  <a:solidFill>
                    <a:schemeClr val="tx1"/>
                  </a:solidFill>
                  <a:effectLst/>
                  <a:uLnTx/>
                  <a:uFillTx/>
                  <a:latin typeface="Montserrat" panose="00000500000000000000" pitchFamily="50" charset="0"/>
                </a:rPr>
                <a:t>What do people currently do instead</a:t>
              </a:r>
              <a:endParaRPr kumimoji="0" lang="en-US" sz="700" i="1" u="none" strike="noStrike" kern="1200" cap="none" spc="0" normalizeH="0" baseline="0" noProof="0" dirty="0">
                <a:ln>
                  <a:noFill/>
                </a:ln>
                <a:solidFill>
                  <a:schemeClr val="tx1"/>
                </a:solidFill>
                <a:effectLst/>
                <a:uLnTx/>
                <a:uFillTx/>
                <a:latin typeface="Montserrat" panose="00000500000000000000" pitchFamily="50" charset="0"/>
              </a:endParaRPr>
            </a:p>
          </p:txBody>
        </p:sp>
      </p:grpSp>
      <p:sp>
        <p:nvSpPr>
          <p:cNvPr id="21" name="Oval 20">
            <a:extLst>
              <a:ext uri="{FF2B5EF4-FFF2-40B4-BE49-F238E27FC236}">
                <a16:creationId xmlns:a16="http://schemas.microsoft.com/office/drawing/2014/main" id="{EAC4906F-F5E4-872B-297B-0A0567A03437}"/>
              </a:ext>
            </a:extLst>
          </p:cNvPr>
          <p:cNvSpPr/>
          <p:nvPr/>
        </p:nvSpPr>
        <p:spPr>
          <a:xfrm>
            <a:off x="5606933" y="3730822"/>
            <a:ext cx="978133" cy="978133"/>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tx2"/>
                </a:solidFill>
                <a:latin typeface="Montserrat" panose="00000500000000000000" pitchFamily="50" charset="0"/>
              </a:rPr>
              <a:t>JTBD</a:t>
            </a:r>
          </a:p>
        </p:txBody>
      </p:sp>
    </p:spTree>
    <p:extLst>
      <p:ext uri="{BB962C8B-B14F-4D97-AF65-F5344CB8AC3E}">
        <p14:creationId xmlns:p14="http://schemas.microsoft.com/office/powerpoint/2010/main" val="85757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500"/>
                                        <p:tgtEl>
                                          <p:spTgt spid="11"/>
                                        </p:tgtEl>
                                      </p:cBhvr>
                                    </p:animEffect>
                                  </p:childTnLst>
                                </p:cTn>
                              </p:par>
                              <p:par>
                                <p:cTn id="14" presetID="23" presetClass="entr" presetSubtype="16"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 calcmode="lin" valueType="num">
                                      <p:cBhvr>
                                        <p:cTn id="16" dur="1500" fill="hold"/>
                                        <p:tgtEl>
                                          <p:spTgt spid="19"/>
                                        </p:tgtEl>
                                        <p:attrNameLst>
                                          <p:attrName>ppt_w</p:attrName>
                                        </p:attrNameLst>
                                      </p:cBhvr>
                                      <p:tavLst>
                                        <p:tav tm="0">
                                          <p:val>
                                            <p:fltVal val="0"/>
                                          </p:val>
                                        </p:tav>
                                        <p:tav tm="100000">
                                          <p:val>
                                            <p:strVal val="#ppt_w"/>
                                          </p:val>
                                        </p:tav>
                                      </p:tavLst>
                                    </p:anim>
                                    <p:anim calcmode="lin" valueType="num">
                                      <p:cBhvr>
                                        <p:cTn id="17" dur="1500" fill="hold"/>
                                        <p:tgtEl>
                                          <p:spTgt spid="19"/>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1000"/>
                                  </p:stCondLst>
                                  <p:childTnLst>
                                    <p:set>
                                      <p:cBhvr>
                                        <p:cTn id="19" dur="1" fill="hold">
                                          <p:stCondLst>
                                            <p:cond delay="0"/>
                                          </p:stCondLst>
                                        </p:cTn>
                                        <p:tgtEl>
                                          <p:spTgt spid="21"/>
                                        </p:tgtEl>
                                        <p:attrNameLst>
                                          <p:attrName>style.visibility</p:attrName>
                                        </p:attrNameLst>
                                      </p:cBhvr>
                                      <p:to>
                                        <p:strVal val="visible"/>
                                      </p:to>
                                    </p:set>
                                    <p:anim calcmode="lin" valueType="num">
                                      <p:cBhvr>
                                        <p:cTn id="20" dur="1500" fill="hold"/>
                                        <p:tgtEl>
                                          <p:spTgt spid="21"/>
                                        </p:tgtEl>
                                        <p:attrNameLst>
                                          <p:attrName>ppt_w</p:attrName>
                                        </p:attrNameLst>
                                      </p:cBhvr>
                                      <p:tavLst>
                                        <p:tav tm="0">
                                          <p:val>
                                            <p:fltVal val="0"/>
                                          </p:val>
                                        </p:tav>
                                        <p:tav tm="100000">
                                          <p:val>
                                            <p:strVal val="#ppt_w"/>
                                          </p:val>
                                        </p:tav>
                                      </p:tavLst>
                                    </p:anim>
                                    <p:anim calcmode="lin" valueType="num">
                                      <p:cBhvr>
                                        <p:cTn id="21" dur="1500" fill="hold"/>
                                        <p:tgtEl>
                                          <p:spTgt spid="21"/>
                                        </p:tgtEl>
                                        <p:attrNameLst>
                                          <p:attrName>ppt_h</p:attrName>
                                        </p:attrNameLst>
                                      </p:cBhvr>
                                      <p:tavLst>
                                        <p:tav tm="0">
                                          <p:val>
                                            <p:fltVal val="0"/>
                                          </p:val>
                                        </p:tav>
                                        <p:tav tm="100000">
                                          <p:val>
                                            <p:strVal val="#ppt_h"/>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500"/>
                                        <p:tgtEl>
                                          <p:spTgt spid="13"/>
                                        </p:tgtEl>
                                      </p:cBhvr>
                                    </p:animEffect>
                                  </p:childTnLst>
                                </p:cTn>
                              </p:par>
                              <p:par>
                                <p:cTn id="25" presetID="10" presetClass="entr" presetSubtype="0" fill="hold" grpId="0" nodeType="withEffect">
                                  <p:stCondLst>
                                    <p:cond delay="20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500"/>
                                        <p:tgtEl>
                                          <p:spTgt spid="14"/>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500"/>
                                        <p:tgtEl>
                                          <p:spTgt spid="17"/>
                                        </p:tgtEl>
                                      </p:cBhvr>
                                    </p:animEffect>
                                  </p:childTnLst>
                                </p:cTn>
                              </p:par>
                              <p:par>
                                <p:cTn id="31" presetID="0" presetClass="path" presetSubtype="0" decel="50000" fill="hold" grpId="1" nodeType="withEffect">
                                  <p:stCondLst>
                                    <p:cond delay="2000"/>
                                  </p:stCondLst>
                                  <p:childTnLst>
                                    <p:animMotion origin="layout" path="M 0.07539 0.103 L 2.70833E-6 -1.11111E-6 " pathEditMode="relative" rAng="0" ptsTypes="AA">
                                      <p:cBhvr>
                                        <p:cTn id="32" dur="2000" fill="hold"/>
                                        <p:tgtEl>
                                          <p:spTgt spid="13"/>
                                        </p:tgtEl>
                                        <p:attrNameLst>
                                          <p:attrName>ppt_x</p:attrName>
                                          <p:attrName>ppt_y</p:attrName>
                                        </p:attrNameLst>
                                      </p:cBhvr>
                                      <p:rCtr x="-3659" y="-5417"/>
                                    </p:animMotion>
                                  </p:childTnLst>
                                </p:cTn>
                              </p:par>
                              <p:par>
                                <p:cTn id="33" presetID="0" presetClass="path" presetSubtype="0" decel="50000" fill="hold" grpId="1" nodeType="withEffect">
                                  <p:stCondLst>
                                    <p:cond delay="2000"/>
                                  </p:stCondLst>
                                  <p:childTnLst>
                                    <p:animMotion origin="layout" path="M 0.07618 -0.10741 L 1.04167E-6 2.22222E-6 " pathEditMode="relative" rAng="0" ptsTypes="AA">
                                      <p:cBhvr>
                                        <p:cTn id="34" dur="2000" fill="hold"/>
                                        <p:tgtEl>
                                          <p:spTgt spid="17"/>
                                        </p:tgtEl>
                                        <p:attrNameLst>
                                          <p:attrName>ppt_x</p:attrName>
                                          <p:attrName>ppt_y</p:attrName>
                                        </p:attrNameLst>
                                      </p:cBhvr>
                                      <p:rCtr x="-3958" y="5417"/>
                                    </p:animMotion>
                                  </p:childTnLst>
                                </p:cTn>
                              </p:par>
                              <p:par>
                                <p:cTn id="35" presetID="0" presetClass="path" presetSubtype="0" decel="50000" fill="hold" grpId="1" nodeType="withEffect">
                                  <p:stCondLst>
                                    <p:cond delay="2000"/>
                                  </p:stCondLst>
                                  <p:childTnLst>
                                    <p:animMotion origin="layout" path="M -0.07109 -0.00232 L -4.79167E-6 -4.44444E-6 " pathEditMode="relative" rAng="0" ptsTypes="AA">
                                      <p:cBhvr>
                                        <p:cTn id="36" dur="2000" fill="hold"/>
                                        <p:tgtEl>
                                          <p:spTgt spid="14"/>
                                        </p:tgtEl>
                                        <p:attrNameLst>
                                          <p:attrName>ppt_x</p:attrName>
                                          <p:attrName>ppt_y</p:attrName>
                                        </p:attrNameLst>
                                      </p:cBhvr>
                                      <p:rCtr x="3568" y="0"/>
                                    </p:animMotion>
                                  </p:childTnLst>
                                </p:cTn>
                              </p:par>
                              <p:par>
                                <p:cTn id="37" presetID="10" presetClass="entr" presetSubtype="0" fill="hold" nodeType="withEffect">
                                  <p:stCondLst>
                                    <p:cond delay="200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500"/>
                                        <p:tgtEl>
                                          <p:spTgt spid="3"/>
                                        </p:tgtEl>
                                      </p:cBhvr>
                                    </p:animEffect>
                                  </p:childTnLst>
                                </p:cTn>
                              </p:par>
                              <p:par>
                                <p:cTn id="40" presetID="10" presetClass="entr" presetSubtype="0" fill="hold" nodeType="withEffect">
                                  <p:stCondLst>
                                    <p:cond delay="20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500"/>
                                        <p:tgtEl>
                                          <p:spTgt spid="6"/>
                                        </p:tgtEl>
                                      </p:cBhvr>
                                    </p:animEffect>
                                  </p:childTnLst>
                                </p:cTn>
                              </p:par>
                              <p:par>
                                <p:cTn id="43" presetID="10" presetClass="entr" presetSubtype="0" fill="hold" nodeType="withEffect">
                                  <p:stCondLst>
                                    <p:cond delay="20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500"/>
                                        <p:tgtEl>
                                          <p:spTgt spid="4"/>
                                        </p:tgtEl>
                                      </p:cBhvr>
                                    </p:animEffect>
                                  </p:childTnLst>
                                </p:cTn>
                              </p:par>
                              <p:par>
                                <p:cTn id="46" presetID="0" presetClass="path" presetSubtype="0" decel="50000" fill="hold" nodeType="withEffect">
                                  <p:stCondLst>
                                    <p:cond delay="2000"/>
                                  </p:stCondLst>
                                  <p:childTnLst>
                                    <p:animMotion origin="layout" path="M 0.01315 0.11805 L -4.16667E-6 1.85185E-6 " pathEditMode="relative" rAng="0" ptsTypes="AA">
                                      <p:cBhvr>
                                        <p:cTn id="47" dur="2000" fill="hold"/>
                                        <p:tgtEl>
                                          <p:spTgt spid="3"/>
                                        </p:tgtEl>
                                        <p:attrNameLst>
                                          <p:attrName>ppt_x</p:attrName>
                                          <p:attrName>ppt_y</p:attrName>
                                        </p:attrNameLst>
                                      </p:cBhvr>
                                      <p:rCtr x="-807" y="-5764"/>
                                    </p:animMotion>
                                  </p:childTnLst>
                                </p:cTn>
                              </p:par>
                              <p:par>
                                <p:cTn id="48" presetID="0" presetClass="path" presetSubtype="0" decel="50000" fill="hold" nodeType="withEffect">
                                  <p:stCondLst>
                                    <p:cond delay="2000"/>
                                  </p:stCondLst>
                                  <p:childTnLst>
                                    <p:animMotion origin="layout" path="M -0.0582 -0.06459 L 5E-6 -2.59259E-6 " pathEditMode="relative" rAng="0" ptsTypes="AA">
                                      <p:cBhvr>
                                        <p:cTn id="49" dur="2000" fill="hold"/>
                                        <p:tgtEl>
                                          <p:spTgt spid="4"/>
                                        </p:tgtEl>
                                        <p:attrNameLst>
                                          <p:attrName>ppt_x</p:attrName>
                                          <p:attrName>ppt_y</p:attrName>
                                        </p:attrNameLst>
                                      </p:cBhvr>
                                      <p:rCtr x="2969" y="3125"/>
                                    </p:animMotion>
                                  </p:childTnLst>
                                </p:cTn>
                              </p:par>
                              <p:par>
                                <p:cTn id="50" presetID="0" presetClass="path" presetSubtype="0" decel="50000" fill="hold" nodeType="withEffect">
                                  <p:stCondLst>
                                    <p:cond delay="2000"/>
                                  </p:stCondLst>
                                  <p:childTnLst>
                                    <p:animMotion origin="layout" path="M 0.06536 -0.07593 L -2.29167E-6 -4.07407E-6 " pathEditMode="relative" rAng="0" ptsTypes="AA">
                                      <p:cBhvr>
                                        <p:cTn id="51" dur="2000" fill="hold"/>
                                        <p:tgtEl>
                                          <p:spTgt spid="6"/>
                                        </p:tgtEl>
                                        <p:attrNameLst>
                                          <p:attrName>ppt_x</p:attrName>
                                          <p:attrName>ppt_y</p:attrName>
                                        </p:attrNameLst>
                                      </p:cBhvr>
                                      <p:rCtr x="-3060" y="3750"/>
                                    </p:animMotion>
                                  </p:childTnLst>
                                </p:cTn>
                              </p:par>
                              <p:par>
                                <p:cTn id="52" presetID="10" presetClass="entr" presetSubtype="0" fill="hold" nodeType="withEffect">
                                  <p:stCondLst>
                                    <p:cond delay="20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500"/>
                                        <p:tgtEl>
                                          <p:spTgt spid="10"/>
                                        </p:tgtEl>
                                      </p:cBhvr>
                                    </p:animEffect>
                                  </p:childTnLst>
                                </p:cTn>
                              </p:par>
                              <p:par>
                                <p:cTn id="55" presetID="10" presetClass="entr" presetSubtype="0" fill="hold" nodeType="withEffect">
                                  <p:stCondLst>
                                    <p:cond delay="200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500"/>
                                        <p:tgtEl>
                                          <p:spTgt spid="8"/>
                                        </p:tgtEl>
                                      </p:cBhvr>
                                    </p:animEffect>
                                  </p:childTnLst>
                                </p:cTn>
                              </p:par>
                              <p:par>
                                <p:cTn id="58" presetID="0" presetClass="path" presetSubtype="0" decel="50000" fill="hold" nodeType="withEffect">
                                  <p:stCondLst>
                                    <p:cond delay="2000"/>
                                  </p:stCondLst>
                                  <p:childTnLst>
                                    <p:animMotion origin="layout" path="M 0.01992 -0.04167 L -1.04167E-6 3.7037E-7 " pathEditMode="relative" rAng="0" ptsTypes="AA">
                                      <p:cBhvr>
                                        <p:cTn id="59" dur="2000" fill="hold"/>
                                        <p:tgtEl>
                                          <p:spTgt spid="8"/>
                                        </p:tgtEl>
                                        <p:attrNameLst>
                                          <p:attrName>ppt_x</p:attrName>
                                          <p:attrName>ppt_y</p:attrName>
                                        </p:attrNameLst>
                                      </p:cBhvr>
                                      <p:rCtr x="-1003" y="2083"/>
                                    </p:animMotion>
                                  </p:childTnLst>
                                </p:cTn>
                              </p:par>
                              <p:par>
                                <p:cTn id="60" presetID="0" presetClass="path" presetSubtype="0" decel="50000" fill="hold" nodeType="withEffect">
                                  <p:stCondLst>
                                    <p:cond delay="2000"/>
                                  </p:stCondLst>
                                  <p:childTnLst>
                                    <p:animMotion origin="layout" path="M -0.02461 0.04907 L 0 -3.7037E-7 " pathEditMode="relative" rAng="0" ptsTypes="AA">
                                      <p:cBhvr>
                                        <p:cTn id="61" dur="2000" fill="hold"/>
                                        <p:tgtEl>
                                          <p:spTgt spid="10"/>
                                        </p:tgtEl>
                                        <p:attrNameLst>
                                          <p:attrName>ppt_x</p:attrName>
                                          <p:attrName>ppt_y</p:attrName>
                                        </p:attrNameLst>
                                      </p:cBhvr>
                                      <p:rCtr x="1224" y="-2454"/>
                                    </p:animMotion>
                                  </p:childTnLst>
                                </p:cTn>
                              </p:par>
                              <p:par>
                                <p:cTn id="62" presetID="10" presetClass="entr" presetSubtype="0" fill="hold" nodeType="withEffect">
                                  <p:stCondLst>
                                    <p:cond delay="350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childTnLst>
                                </p:cTn>
                              </p:par>
                              <p:par>
                                <p:cTn id="65" presetID="10" presetClass="entr" presetSubtype="0" fill="hold" nodeType="withEffect">
                                  <p:stCondLst>
                                    <p:cond delay="35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fade">
                                      <p:cBhvr>
                                        <p:cTn id="70" dur="1000"/>
                                        <p:tgtEl>
                                          <p:spTgt spid="78"/>
                                        </p:tgtEl>
                                      </p:cBhvr>
                                    </p:animEffect>
                                  </p:childTnLst>
                                </p:cTn>
                              </p:par>
                              <p:par>
                                <p:cTn id="71" presetID="0" presetClass="path" presetSubtype="0" decel="50000" fill="hold" grpId="1" nodeType="withEffect">
                                  <p:stCondLst>
                                    <p:cond delay="0"/>
                                  </p:stCondLst>
                                  <p:childTnLst>
                                    <p:animMotion origin="layout" path="M -1.04167E-6 -0.33125 L -1.04167E-6 -2.22222E-6 " pathEditMode="relative" rAng="0" ptsTypes="AA">
                                      <p:cBhvr>
                                        <p:cTn id="72" dur="10000" fill="hold"/>
                                        <p:tgtEl>
                                          <p:spTgt spid="78"/>
                                        </p:tgtEl>
                                        <p:attrNameLst>
                                          <p:attrName>ppt_x</p:attrName>
                                          <p:attrName>ppt_y</p:attrName>
                                        </p:attrNameLst>
                                      </p:cBhvr>
                                      <p:rCtr x="0" y="16551"/>
                                    </p:animMotion>
                                  </p:childTnLst>
                                </p:cTn>
                              </p:par>
                              <p:par>
                                <p:cTn id="73" presetID="6" presetClass="emph" presetSubtype="0" repeatCount="indefinite" autoRev="1" fill="remove" grpId="0" nodeType="withEffect">
                                  <p:stCondLst>
                                    <p:cond delay="0"/>
                                  </p:stCondLst>
                                  <p:endCondLst>
                                    <p:cond evt="onNext" delay="0">
                                      <p:tgtEl>
                                        <p:sldTgt/>
                                      </p:tgtEl>
                                    </p:cond>
                                  </p:endCondLst>
                                  <p:childTnLst>
                                    <p:animScale>
                                      <p:cBhvr>
                                        <p:cTn id="74" dur="4000" fill="hold"/>
                                        <p:tgtEl>
                                          <p:spTgt spid="80"/>
                                        </p:tgtEl>
                                      </p:cBhvr>
                                      <p:by x="130000" y="130000"/>
                                    </p:animScale>
                                  </p:childTnLst>
                                </p:cTn>
                              </p:par>
                              <p:par>
                                <p:cTn id="75" presetID="12" presetClass="entr" presetSubtype="1"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additive="base">
                                        <p:cTn id="77" dur="5000"/>
                                        <p:tgtEl>
                                          <p:spTgt spid="5"/>
                                        </p:tgtEl>
                                        <p:attrNameLst>
                                          <p:attrName>ppt_y</p:attrName>
                                        </p:attrNameLst>
                                      </p:cBhvr>
                                      <p:tavLst>
                                        <p:tav tm="0">
                                          <p:val>
                                            <p:strVal val="#ppt_y-#ppt_h*1.125000"/>
                                          </p:val>
                                        </p:tav>
                                        <p:tav tm="100000">
                                          <p:val>
                                            <p:strVal val="#ppt_y"/>
                                          </p:val>
                                        </p:tav>
                                      </p:tavLst>
                                    </p:anim>
                                    <p:animEffect transition="in" filter="wipe(down)">
                                      <p:cBhvr>
                                        <p:cTn id="78"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14" grpId="0" animBg="1"/>
      <p:bldP spid="14" grpId="1" animBg="1"/>
      <p:bldP spid="80" grpId="0" animBg="1"/>
      <p:bldP spid="5" grpId="0" animBg="1"/>
      <p:bldP spid="7" grpId="0" animBg="1"/>
      <p:bldP spid="9" grpId="0" animBg="1"/>
      <p:bldP spid="11" grpId="0" animBg="1"/>
      <p:bldP spid="13" grpId="0" animBg="1"/>
      <p:bldP spid="13" grpId="1" animBg="1"/>
      <p:bldP spid="17" grpId="0" animBg="1"/>
      <p:bldP spid="17" grpId="1" animBg="1"/>
      <p:bldP spid="19"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Graphic 2">
            <a:extLst>
              <a:ext uri="{FF2B5EF4-FFF2-40B4-BE49-F238E27FC236}">
                <a16:creationId xmlns:a16="http://schemas.microsoft.com/office/drawing/2014/main" id="{1DEC7FDE-F4C4-424A-6F9B-529D8180B2F8}"/>
              </a:ext>
            </a:extLst>
          </p:cNvPr>
          <p:cNvSpPr>
            <a:spLocks/>
          </p:cNvSpPr>
          <p:nvPr/>
        </p:nvSpPr>
        <p:spPr>
          <a:xfrm rot="5400000">
            <a:off x="4328443" y="3709031"/>
            <a:ext cx="2237640" cy="4060300"/>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alpha val="80000"/>
                </a:schemeClr>
              </a:gs>
              <a:gs pos="0">
                <a:schemeClr val="bg1">
                  <a:alpha val="40000"/>
                </a:schemeClr>
              </a:gs>
            </a:gsLst>
            <a:lin ang="0" scaled="0"/>
          </a:gradFill>
          <a:ln w="3483" cap="flat">
            <a:noFill/>
            <a:prstDash val="solid"/>
            <a:miter/>
          </a:ln>
        </p:spPr>
        <p:txBody>
          <a:bodyPr rtlCol="0" anchor="ctr"/>
          <a:lstStyle/>
          <a:p>
            <a:endParaRPr lang="en-US"/>
          </a:p>
        </p:txBody>
      </p:sp>
      <p:sp>
        <p:nvSpPr>
          <p:cNvPr id="41" name="Oval 40">
            <a:extLst>
              <a:ext uri="{FF2B5EF4-FFF2-40B4-BE49-F238E27FC236}">
                <a16:creationId xmlns:a16="http://schemas.microsoft.com/office/drawing/2014/main" id="{4B103D75-64B3-0219-17D5-136D6D64DC14}"/>
              </a:ext>
            </a:extLst>
          </p:cNvPr>
          <p:cNvSpPr/>
          <p:nvPr/>
        </p:nvSpPr>
        <p:spPr>
          <a:xfrm>
            <a:off x="2402298" y="4760724"/>
            <a:ext cx="4216400" cy="4216400"/>
          </a:xfrm>
          <a:prstGeom prst="ellipse">
            <a:avLst/>
          </a:prstGeom>
          <a:gradFill flip="none" rotWithShape="1">
            <a:gsLst>
              <a:gs pos="0">
                <a:schemeClr val="accent1">
                  <a:lumMod val="20000"/>
                  <a:lumOff val="80000"/>
                </a:schemeClr>
              </a:gs>
              <a:gs pos="89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51030C3-CD61-3C94-A52C-02E0098B74BA}"/>
              </a:ext>
            </a:extLst>
          </p:cNvPr>
          <p:cNvSpPr>
            <a:spLocks noGrp="1"/>
          </p:cNvSpPr>
          <p:nvPr>
            <p:ph type="title"/>
          </p:nvPr>
        </p:nvSpPr>
        <p:spPr>
          <a:xfrm>
            <a:off x="533400" y="533400"/>
            <a:ext cx="5854700" cy="914400"/>
          </a:xfrm>
        </p:spPr>
        <p:txBody>
          <a:bodyPr anchor="ctr"/>
          <a:lstStyle/>
          <a:p>
            <a:r>
              <a:rPr lang="en-US" dirty="0">
                <a:solidFill>
                  <a:schemeClr val="accent1"/>
                </a:solidFill>
              </a:rPr>
              <a:t>Value Proposition </a:t>
            </a:r>
            <a:r>
              <a:rPr lang="en-US" dirty="0"/>
              <a:t>Statement</a:t>
            </a:r>
          </a:p>
        </p:txBody>
      </p:sp>
      <p:sp>
        <p:nvSpPr>
          <p:cNvPr id="13" name="Rectangle: Rounded Corners 12">
            <a:extLst>
              <a:ext uri="{FF2B5EF4-FFF2-40B4-BE49-F238E27FC236}">
                <a16:creationId xmlns:a16="http://schemas.microsoft.com/office/drawing/2014/main" id="{27B89C14-E36B-6312-60D7-D32EA75E6601}"/>
              </a:ext>
            </a:extLst>
          </p:cNvPr>
          <p:cNvSpPr/>
          <p:nvPr/>
        </p:nvSpPr>
        <p:spPr>
          <a:xfrm>
            <a:off x="533400" y="2198365"/>
            <a:ext cx="2133600" cy="448459"/>
          </a:xfrm>
          <a:prstGeom prst="roundRect">
            <a:avLst>
              <a:gd name="adj" fmla="val 50000"/>
            </a:avLst>
          </a:prstGeom>
          <a:gradFill>
            <a:gsLst>
              <a:gs pos="100000">
                <a:schemeClr val="accent2"/>
              </a:gs>
              <a:gs pos="0">
                <a:schemeClr val="accent1"/>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Structure</a:t>
            </a:r>
          </a:p>
        </p:txBody>
      </p:sp>
      <p:sp>
        <p:nvSpPr>
          <p:cNvPr id="20" name="Content Placeholder 4">
            <a:extLst>
              <a:ext uri="{FF2B5EF4-FFF2-40B4-BE49-F238E27FC236}">
                <a16:creationId xmlns:a16="http://schemas.microsoft.com/office/drawing/2014/main" id="{4492CD6A-4CBC-5EF2-9739-FE72B45110B1}"/>
              </a:ext>
            </a:extLst>
          </p:cNvPr>
          <p:cNvSpPr txBox="1">
            <a:spLocks/>
          </p:cNvSpPr>
          <p:nvPr/>
        </p:nvSpPr>
        <p:spPr>
          <a:xfrm>
            <a:off x="1546799" y="2937944"/>
            <a:ext cx="3663375"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Montserrat" panose="00000500000000000000" pitchFamily="50" charset="0"/>
              </a:rPr>
              <a:t>[your target customer]</a:t>
            </a:r>
          </a:p>
        </p:txBody>
      </p:sp>
      <p:sp>
        <p:nvSpPr>
          <p:cNvPr id="22" name="Content Placeholder 4">
            <a:extLst>
              <a:ext uri="{FF2B5EF4-FFF2-40B4-BE49-F238E27FC236}">
                <a16:creationId xmlns:a16="http://schemas.microsoft.com/office/drawing/2014/main" id="{48DE9A92-5AD2-90AD-0AC7-C3798BB971EF}"/>
              </a:ext>
            </a:extLst>
          </p:cNvPr>
          <p:cNvSpPr txBox="1">
            <a:spLocks/>
          </p:cNvSpPr>
          <p:nvPr/>
        </p:nvSpPr>
        <p:spPr>
          <a:xfrm>
            <a:off x="1546799" y="3405276"/>
            <a:ext cx="3663375"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Montserrat" panose="00000500000000000000" pitchFamily="50" charset="0"/>
              </a:rPr>
              <a:t>[statement of need or opportunity]</a:t>
            </a:r>
          </a:p>
        </p:txBody>
      </p:sp>
      <p:sp>
        <p:nvSpPr>
          <p:cNvPr id="24" name="Content Placeholder 4">
            <a:extLst>
              <a:ext uri="{FF2B5EF4-FFF2-40B4-BE49-F238E27FC236}">
                <a16:creationId xmlns:a16="http://schemas.microsoft.com/office/drawing/2014/main" id="{24522B60-6E36-EB9E-CE8E-3CE5CBDB6C43}"/>
              </a:ext>
            </a:extLst>
          </p:cNvPr>
          <p:cNvSpPr txBox="1">
            <a:spLocks/>
          </p:cNvSpPr>
          <p:nvPr/>
        </p:nvSpPr>
        <p:spPr>
          <a:xfrm>
            <a:off x="1546799" y="3873217"/>
            <a:ext cx="3663375"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Montserrat" panose="00000500000000000000" pitchFamily="50" charset="0"/>
              </a:rPr>
              <a:t>[product/service name]</a:t>
            </a:r>
          </a:p>
        </p:txBody>
      </p:sp>
      <p:sp>
        <p:nvSpPr>
          <p:cNvPr id="28" name="Content Placeholder 4">
            <a:extLst>
              <a:ext uri="{FF2B5EF4-FFF2-40B4-BE49-F238E27FC236}">
                <a16:creationId xmlns:a16="http://schemas.microsoft.com/office/drawing/2014/main" id="{BF2D1C3D-56FC-5F14-66AB-08D7FA1CBCAB}"/>
              </a:ext>
            </a:extLst>
          </p:cNvPr>
          <p:cNvSpPr txBox="1">
            <a:spLocks/>
          </p:cNvSpPr>
          <p:nvPr/>
        </p:nvSpPr>
        <p:spPr>
          <a:xfrm>
            <a:off x="1546799" y="4341158"/>
            <a:ext cx="3663375"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Montserrat" panose="00000500000000000000" pitchFamily="50" charset="0"/>
              </a:rPr>
              <a:t>[product category]</a:t>
            </a:r>
          </a:p>
        </p:txBody>
      </p:sp>
      <p:sp>
        <p:nvSpPr>
          <p:cNvPr id="19" name="Content Placeholder 4">
            <a:extLst>
              <a:ext uri="{FF2B5EF4-FFF2-40B4-BE49-F238E27FC236}">
                <a16:creationId xmlns:a16="http://schemas.microsoft.com/office/drawing/2014/main" id="{251773CF-697D-0C46-E00B-59F5400B3077}"/>
              </a:ext>
            </a:extLst>
          </p:cNvPr>
          <p:cNvSpPr txBox="1">
            <a:spLocks/>
          </p:cNvSpPr>
          <p:nvPr/>
        </p:nvSpPr>
        <p:spPr>
          <a:xfrm>
            <a:off x="542925" y="2937944"/>
            <a:ext cx="628650"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ExtraBold" panose="00000900000000000000" pitchFamily="50" charset="0"/>
              </a:rPr>
              <a:t>FOR</a:t>
            </a:r>
          </a:p>
        </p:txBody>
      </p:sp>
      <p:sp>
        <p:nvSpPr>
          <p:cNvPr id="21" name="Content Placeholder 4">
            <a:extLst>
              <a:ext uri="{FF2B5EF4-FFF2-40B4-BE49-F238E27FC236}">
                <a16:creationId xmlns:a16="http://schemas.microsoft.com/office/drawing/2014/main" id="{6208B1EE-072E-B5E5-1160-B9C5B0C93945}"/>
              </a:ext>
            </a:extLst>
          </p:cNvPr>
          <p:cNvSpPr txBox="1">
            <a:spLocks/>
          </p:cNvSpPr>
          <p:nvPr/>
        </p:nvSpPr>
        <p:spPr>
          <a:xfrm>
            <a:off x="542925" y="3405276"/>
            <a:ext cx="628650"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ExtraBold" panose="00000900000000000000" pitchFamily="50" charset="0"/>
              </a:rPr>
              <a:t>WHO</a:t>
            </a:r>
          </a:p>
        </p:txBody>
      </p:sp>
      <p:sp>
        <p:nvSpPr>
          <p:cNvPr id="23" name="Content Placeholder 4">
            <a:extLst>
              <a:ext uri="{FF2B5EF4-FFF2-40B4-BE49-F238E27FC236}">
                <a16:creationId xmlns:a16="http://schemas.microsoft.com/office/drawing/2014/main" id="{44659DB6-E181-CF29-2F82-6D8D869976A0}"/>
              </a:ext>
            </a:extLst>
          </p:cNvPr>
          <p:cNvSpPr txBox="1">
            <a:spLocks/>
          </p:cNvSpPr>
          <p:nvPr/>
        </p:nvSpPr>
        <p:spPr>
          <a:xfrm>
            <a:off x="542925" y="3873217"/>
            <a:ext cx="628650"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ExtraBold" panose="00000900000000000000" pitchFamily="50" charset="0"/>
              </a:rPr>
              <a:t>OUR</a:t>
            </a:r>
          </a:p>
        </p:txBody>
      </p:sp>
      <p:sp>
        <p:nvSpPr>
          <p:cNvPr id="27" name="Content Placeholder 4">
            <a:extLst>
              <a:ext uri="{FF2B5EF4-FFF2-40B4-BE49-F238E27FC236}">
                <a16:creationId xmlns:a16="http://schemas.microsoft.com/office/drawing/2014/main" id="{2CD928FA-1117-9E32-983E-2C92BE018117}"/>
              </a:ext>
            </a:extLst>
          </p:cNvPr>
          <p:cNvSpPr txBox="1">
            <a:spLocks/>
          </p:cNvSpPr>
          <p:nvPr/>
        </p:nvSpPr>
        <p:spPr>
          <a:xfrm>
            <a:off x="542925" y="4341158"/>
            <a:ext cx="628650"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ExtraBold" panose="00000900000000000000" pitchFamily="50" charset="0"/>
              </a:rPr>
              <a:t>IS</a:t>
            </a:r>
          </a:p>
        </p:txBody>
      </p:sp>
      <p:sp>
        <p:nvSpPr>
          <p:cNvPr id="29" name="Content Placeholder 4">
            <a:extLst>
              <a:ext uri="{FF2B5EF4-FFF2-40B4-BE49-F238E27FC236}">
                <a16:creationId xmlns:a16="http://schemas.microsoft.com/office/drawing/2014/main" id="{E64966E0-9F80-5683-AABC-F038D316E0E6}"/>
              </a:ext>
            </a:extLst>
          </p:cNvPr>
          <p:cNvSpPr txBox="1">
            <a:spLocks/>
          </p:cNvSpPr>
          <p:nvPr/>
        </p:nvSpPr>
        <p:spPr>
          <a:xfrm>
            <a:off x="542925" y="4809099"/>
            <a:ext cx="628650"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latin typeface="Montserrat ExtraBold" panose="00000900000000000000" pitchFamily="50" charset="0"/>
              </a:rPr>
              <a:t>THAT</a:t>
            </a:r>
          </a:p>
        </p:txBody>
      </p:sp>
      <p:sp>
        <p:nvSpPr>
          <p:cNvPr id="30" name="Content Placeholder 4">
            <a:extLst>
              <a:ext uri="{FF2B5EF4-FFF2-40B4-BE49-F238E27FC236}">
                <a16:creationId xmlns:a16="http://schemas.microsoft.com/office/drawing/2014/main" id="{8EA1B185-0C1A-149D-E512-76DFE0F94DC4}"/>
              </a:ext>
            </a:extLst>
          </p:cNvPr>
          <p:cNvSpPr txBox="1">
            <a:spLocks/>
          </p:cNvSpPr>
          <p:nvPr/>
        </p:nvSpPr>
        <p:spPr>
          <a:xfrm>
            <a:off x="1546799" y="4809099"/>
            <a:ext cx="3663375" cy="238124"/>
          </a:xfrm>
          <a:prstGeom prst="rect">
            <a:avLst/>
          </a:prstGeom>
        </p:spPr>
        <p:txBody>
          <a:bodyPr lIns="0" tIns="0" rIns="0" bIns="0" anchor="ctr"/>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Montserrat" panose="00000500000000000000" pitchFamily="50" charset="0"/>
              </a:rPr>
              <a:t>[statement of benefit]</a:t>
            </a:r>
          </a:p>
        </p:txBody>
      </p:sp>
      <p:grpSp>
        <p:nvGrpSpPr>
          <p:cNvPr id="46" name="Group 45">
            <a:extLst>
              <a:ext uri="{FF2B5EF4-FFF2-40B4-BE49-F238E27FC236}">
                <a16:creationId xmlns:a16="http://schemas.microsoft.com/office/drawing/2014/main" id="{738ADB37-249E-C5D1-47A3-5B8B287B330A}"/>
              </a:ext>
            </a:extLst>
          </p:cNvPr>
          <p:cNvGrpSpPr/>
          <p:nvPr/>
        </p:nvGrpSpPr>
        <p:grpSpPr>
          <a:xfrm>
            <a:off x="533400" y="3299892"/>
            <a:ext cx="4216400" cy="1390650"/>
            <a:chOff x="533400" y="3299892"/>
            <a:chExt cx="4629150" cy="1390650"/>
          </a:xfrm>
        </p:grpSpPr>
        <p:cxnSp>
          <p:nvCxnSpPr>
            <p:cNvPr id="3" name="Straight Connector 2">
              <a:extLst>
                <a:ext uri="{FF2B5EF4-FFF2-40B4-BE49-F238E27FC236}">
                  <a16:creationId xmlns:a16="http://schemas.microsoft.com/office/drawing/2014/main" id="{83029AC7-0CC8-6224-967E-5367BD51DF7F}"/>
                </a:ext>
              </a:extLst>
            </p:cNvPr>
            <p:cNvCxnSpPr/>
            <p:nvPr/>
          </p:nvCxnSpPr>
          <p:spPr>
            <a:xfrm>
              <a:off x="533400" y="3299892"/>
              <a:ext cx="4629150" cy="0"/>
            </a:xfrm>
            <a:prstGeom prst="line">
              <a:avLst/>
            </a:prstGeom>
            <a:ln w="15875">
              <a:gradFill>
                <a:gsLst>
                  <a:gs pos="0">
                    <a:schemeClr val="accent1">
                      <a:lumMod val="40000"/>
                      <a:lumOff val="60000"/>
                    </a:schemeClr>
                  </a:gs>
                  <a:gs pos="100000">
                    <a:schemeClr val="accent1">
                      <a:lumMod val="40000"/>
                      <a:lumOff val="6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554D9D-987E-FF3B-57A2-62D8D56E8FB6}"/>
                </a:ext>
              </a:extLst>
            </p:cNvPr>
            <p:cNvCxnSpPr/>
            <p:nvPr/>
          </p:nvCxnSpPr>
          <p:spPr>
            <a:xfrm>
              <a:off x="533400" y="3757700"/>
              <a:ext cx="4629150" cy="0"/>
            </a:xfrm>
            <a:prstGeom prst="line">
              <a:avLst/>
            </a:prstGeom>
            <a:ln w="15875">
              <a:gradFill>
                <a:gsLst>
                  <a:gs pos="0">
                    <a:schemeClr val="accent1">
                      <a:lumMod val="40000"/>
                      <a:lumOff val="60000"/>
                    </a:schemeClr>
                  </a:gs>
                  <a:gs pos="100000">
                    <a:schemeClr val="accent1">
                      <a:lumMod val="40000"/>
                      <a:lumOff val="6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31CE9B-5F20-4F4B-C25D-D889DD13C2CF}"/>
                </a:ext>
              </a:extLst>
            </p:cNvPr>
            <p:cNvCxnSpPr/>
            <p:nvPr/>
          </p:nvCxnSpPr>
          <p:spPr>
            <a:xfrm>
              <a:off x="533400" y="4233342"/>
              <a:ext cx="4629150" cy="0"/>
            </a:xfrm>
            <a:prstGeom prst="line">
              <a:avLst/>
            </a:prstGeom>
            <a:ln w="15875">
              <a:gradFill>
                <a:gsLst>
                  <a:gs pos="0">
                    <a:schemeClr val="accent1">
                      <a:lumMod val="40000"/>
                      <a:lumOff val="60000"/>
                    </a:schemeClr>
                  </a:gs>
                  <a:gs pos="100000">
                    <a:schemeClr val="accent1">
                      <a:lumMod val="40000"/>
                      <a:lumOff val="6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7C1AFCD-5AEA-DC89-3806-EF459B522A84}"/>
                </a:ext>
              </a:extLst>
            </p:cNvPr>
            <p:cNvCxnSpPr/>
            <p:nvPr/>
          </p:nvCxnSpPr>
          <p:spPr>
            <a:xfrm>
              <a:off x="533400" y="4690542"/>
              <a:ext cx="4629150" cy="0"/>
            </a:xfrm>
            <a:prstGeom prst="line">
              <a:avLst/>
            </a:prstGeom>
            <a:ln w="15875">
              <a:gradFill>
                <a:gsLst>
                  <a:gs pos="0">
                    <a:schemeClr val="accent1">
                      <a:lumMod val="40000"/>
                      <a:lumOff val="60000"/>
                    </a:schemeClr>
                  </a:gs>
                  <a:gs pos="100000">
                    <a:schemeClr val="accent1">
                      <a:lumMod val="40000"/>
                      <a:lumOff val="60000"/>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0235D16F-D4F0-88CF-CF86-3A55BD0FD237}"/>
              </a:ext>
            </a:extLst>
          </p:cNvPr>
          <p:cNvSpPr/>
          <p:nvPr/>
        </p:nvSpPr>
        <p:spPr>
          <a:xfrm>
            <a:off x="6981829" y="0"/>
            <a:ext cx="5210172" cy="6858000"/>
          </a:xfrm>
          <a:prstGeom prst="rect">
            <a:avLst/>
          </a:prstGeom>
          <a:gradFill>
            <a:gsLst>
              <a:gs pos="45000">
                <a:srgbClr val="2F6FF5"/>
              </a:gs>
              <a:gs pos="0">
                <a:schemeClr val="accent1"/>
              </a:gs>
              <a:gs pos="100000">
                <a:schemeClr val="accent2"/>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raphic 2">
            <a:extLst>
              <a:ext uri="{FF2B5EF4-FFF2-40B4-BE49-F238E27FC236}">
                <a16:creationId xmlns:a16="http://schemas.microsoft.com/office/drawing/2014/main" id="{D9E0511D-C7E6-00EE-D2E8-991A9E9504F4}"/>
              </a:ext>
            </a:extLst>
          </p:cNvPr>
          <p:cNvSpPr/>
          <p:nvPr/>
        </p:nvSpPr>
        <p:spPr>
          <a:xfrm>
            <a:off x="10415541" y="721708"/>
            <a:ext cx="1776459" cy="3223466"/>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alpha val="20000"/>
                </a:schemeClr>
              </a:gs>
              <a:gs pos="0">
                <a:schemeClr val="bg1">
                  <a:alpha val="10000"/>
                </a:schemeClr>
              </a:gs>
            </a:gsLst>
            <a:lin ang="0" scaled="0"/>
          </a:gradFill>
          <a:ln w="3483" cap="flat">
            <a:no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A9EF4B94-C0BD-4B0C-89EA-1FA3E8DE423C}"/>
              </a:ext>
            </a:extLst>
          </p:cNvPr>
          <p:cNvSpPr/>
          <p:nvPr/>
        </p:nvSpPr>
        <p:spPr>
          <a:xfrm>
            <a:off x="7708090" y="2198365"/>
            <a:ext cx="2133600" cy="448459"/>
          </a:xfrm>
          <a:prstGeom prst="roundRect">
            <a:avLst>
              <a:gd name="adj" fmla="val 50000"/>
            </a:avLst>
          </a:prstGeom>
          <a:gradFill>
            <a:gsLst>
              <a:gs pos="100000">
                <a:schemeClr val="bg1"/>
              </a:gs>
              <a:gs pos="0">
                <a:schemeClr val="accent1">
                  <a:lumMod val="20000"/>
                  <a:lumOff val="80000"/>
                </a:schemeClr>
              </a:gs>
            </a:gsLst>
            <a:lin ang="19800000" scaled="0"/>
          </a:gradFill>
          <a:ln w="19050">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b="1" dirty="0">
                <a:solidFill>
                  <a:schemeClr val="accent1"/>
                </a:solidFill>
                <a:latin typeface="Montserrat" panose="00000500000000000000" pitchFamily="50" charset="0"/>
              </a:rPr>
              <a:t>Example</a:t>
            </a:r>
          </a:p>
        </p:txBody>
      </p:sp>
      <p:sp>
        <p:nvSpPr>
          <p:cNvPr id="36" name="Oval 35">
            <a:extLst>
              <a:ext uri="{FF2B5EF4-FFF2-40B4-BE49-F238E27FC236}">
                <a16:creationId xmlns:a16="http://schemas.microsoft.com/office/drawing/2014/main" id="{56ED48C7-B976-1F1D-0633-A4481F9686F6}"/>
              </a:ext>
            </a:extLst>
          </p:cNvPr>
          <p:cNvSpPr/>
          <p:nvPr/>
        </p:nvSpPr>
        <p:spPr>
          <a:xfrm>
            <a:off x="9739267" y="-490565"/>
            <a:ext cx="1212273" cy="1212273"/>
          </a:xfrm>
          <a:prstGeom prst="ellipse">
            <a:avLst/>
          </a:prstGeom>
          <a:solidFill>
            <a:schemeClr val="bg1">
              <a:alpha val="269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4">
            <a:extLst>
              <a:ext uri="{FF2B5EF4-FFF2-40B4-BE49-F238E27FC236}">
                <a16:creationId xmlns:a16="http://schemas.microsoft.com/office/drawing/2014/main" id="{B1464B16-8DFB-F47D-985E-26DADE7C3B77}"/>
              </a:ext>
            </a:extLst>
          </p:cNvPr>
          <p:cNvSpPr txBox="1">
            <a:spLocks/>
          </p:cNvSpPr>
          <p:nvPr/>
        </p:nvSpPr>
        <p:spPr>
          <a:xfrm>
            <a:off x="7708091" y="2937944"/>
            <a:ext cx="3758195" cy="3239019"/>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Font typeface="Arial" panose="020B0604020202020204" pitchFamily="34" charset="0"/>
              <a:buNone/>
            </a:pPr>
            <a:r>
              <a:rPr lang="en-US" dirty="0">
                <a:solidFill>
                  <a:schemeClr val="bg1"/>
                </a:solidFill>
              </a:rPr>
              <a:t>For freelance writers who have trouble getting their clients to pay on time, our software package tracks past-due payments and sends automated reminders so you can spend your time earning money, not tracking it down.</a:t>
            </a:r>
          </a:p>
        </p:txBody>
      </p:sp>
    </p:spTree>
    <p:extLst>
      <p:ext uri="{BB962C8B-B14F-4D97-AF65-F5344CB8AC3E}">
        <p14:creationId xmlns:p14="http://schemas.microsoft.com/office/powerpoint/2010/main" val="127359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p:cTn id="7" dur="1500" fill="hold"/>
                                        <p:tgtEl>
                                          <p:spTgt spid="13"/>
                                        </p:tgtEl>
                                        <p:attrNameLst>
                                          <p:attrName>ppt_w</p:attrName>
                                        </p:attrNameLst>
                                      </p:cBhvr>
                                      <p:tavLst>
                                        <p:tav tm="0">
                                          <p:val>
                                            <p:strVal val="#ppt_w*0.70"/>
                                          </p:val>
                                        </p:tav>
                                        <p:tav tm="100000">
                                          <p:val>
                                            <p:strVal val="#ppt_w"/>
                                          </p:val>
                                        </p:tav>
                                      </p:tavLst>
                                    </p:anim>
                                    <p:anim calcmode="lin" valueType="num">
                                      <p:cBhvr>
                                        <p:cTn id="8" dur="1500" fill="hold"/>
                                        <p:tgtEl>
                                          <p:spTgt spid="13"/>
                                        </p:tgtEl>
                                        <p:attrNameLst>
                                          <p:attrName>ppt_h</p:attrName>
                                        </p:attrNameLst>
                                      </p:cBhvr>
                                      <p:tavLst>
                                        <p:tav tm="0">
                                          <p:val>
                                            <p:strVal val="#ppt_h"/>
                                          </p:val>
                                        </p:tav>
                                        <p:tav tm="100000">
                                          <p:val>
                                            <p:strVal val="#ppt_h"/>
                                          </p:val>
                                        </p:tav>
                                      </p:tavLst>
                                    </p:anim>
                                    <p:animEffect transition="in" filter="fade">
                                      <p:cBhvr>
                                        <p:cTn id="9" dur="1500"/>
                                        <p:tgtEl>
                                          <p:spTgt spid="13"/>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childTnLst>
                                </p:cTn>
                              </p:par>
                              <p:par>
                                <p:cTn id="25" presetID="0" presetClass="path" presetSubtype="0" decel="50000" fill="hold" grpId="1" nodeType="withEffect">
                                  <p:stCondLst>
                                    <p:cond delay="1000"/>
                                  </p:stCondLst>
                                  <p:childTnLst>
                                    <p:animMotion origin="layout" path="M -2.5E-6 -0.06806 L -2.5E-6 1.11111E-6 " pathEditMode="relative" rAng="0" ptsTypes="AA">
                                      <p:cBhvr>
                                        <p:cTn id="26" dur="2000" fill="hold"/>
                                        <p:tgtEl>
                                          <p:spTgt spid="21"/>
                                        </p:tgtEl>
                                        <p:attrNameLst>
                                          <p:attrName>ppt_x</p:attrName>
                                          <p:attrName>ppt_y</p:attrName>
                                        </p:attrNameLst>
                                      </p:cBhvr>
                                      <p:rCtr x="0" y="3403"/>
                                    </p:animMotion>
                                  </p:childTnLst>
                                </p:cTn>
                              </p:par>
                              <p:par>
                                <p:cTn id="27" presetID="0" presetClass="path" presetSubtype="0" decel="50000" fill="hold" grpId="1" nodeType="withEffect">
                                  <p:stCondLst>
                                    <p:cond delay="1000"/>
                                  </p:stCondLst>
                                  <p:childTnLst>
                                    <p:animMotion origin="layout" path="M -0.00156 -0.1301 L 1.95156E-17 1.85185E-6 " pathEditMode="relative" rAng="0" ptsTypes="AA">
                                      <p:cBhvr>
                                        <p:cTn id="28" dur="2000" fill="hold"/>
                                        <p:tgtEl>
                                          <p:spTgt spid="23"/>
                                        </p:tgtEl>
                                        <p:attrNameLst>
                                          <p:attrName>ppt_x</p:attrName>
                                          <p:attrName>ppt_y</p:attrName>
                                        </p:attrNameLst>
                                      </p:cBhvr>
                                      <p:rCtr x="0" y="6667"/>
                                    </p:animMotion>
                                  </p:childTnLst>
                                </p:cTn>
                              </p:par>
                              <p:par>
                                <p:cTn id="29" presetID="0" presetClass="path" presetSubtype="0" decel="50000" fill="hold" grpId="1" nodeType="withEffect">
                                  <p:stCondLst>
                                    <p:cond delay="1000"/>
                                  </p:stCondLst>
                                  <p:childTnLst>
                                    <p:animMotion origin="layout" path="M -2.5E-6 -0.20509 L -2.5E-6 -3.7037E-7 " pathEditMode="relative" rAng="0" ptsTypes="AA">
                                      <p:cBhvr>
                                        <p:cTn id="30" dur="2000" fill="hold"/>
                                        <p:tgtEl>
                                          <p:spTgt spid="27"/>
                                        </p:tgtEl>
                                        <p:attrNameLst>
                                          <p:attrName>ppt_x</p:attrName>
                                          <p:attrName>ppt_y</p:attrName>
                                        </p:attrNameLst>
                                      </p:cBhvr>
                                      <p:rCtr x="0" y="10301"/>
                                    </p:animMotion>
                                  </p:childTnLst>
                                </p:cTn>
                              </p:par>
                              <p:par>
                                <p:cTn id="31" presetID="0" presetClass="path" presetSubtype="0" decel="50000" fill="hold" grpId="1" nodeType="withEffect">
                                  <p:stCondLst>
                                    <p:cond delay="1000"/>
                                  </p:stCondLst>
                                  <p:childTnLst>
                                    <p:animMotion origin="layout" path="M -2.5E-6 -0.27315 L -2.5E-6 -2.59259E-6 " pathEditMode="relative" rAng="0" ptsTypes="AA">
                                      <p:cBhvr>
                                        <p:cTn id="32" dur="2000" fill="hold"/>
                                        <p:tgtEl>
                                          <p:spTgt spid="29"/>
                                        </p:tgtEl>
                                        <p:attrNameLst>
                                          <p:attrName>ppt_x</p:attrName>
                                          <p:attrName>ppt_y</p:attrName>
                                        </p:attrNameLst>
                                      </p:cBhvr>
                                      <p:rCtr x="0" y="13611"/>
                                    </p:animMotion>
                                  </p:childTnLst>
                                </p:cTn>
                              </p:par>
                              <p:par>
                                <p:cTn id="33" presetID="22" presetClass="entr" presetSubtype="8" fill="hold" nodeType="withEffect">
                                  <p:stCondLst>
                                    <p:cond delay="200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1500"/>
                                        <p:tgtEl>
                                          <p:spTgt spid="46"/>
                                        </p:tgtEl>
                                      </p:cBhvr>
                                    </p:animEffect>
                                  </p:childTnLst>
                                </p:cTn>
                              </p:par>
                              <p:par>
                                <p:cTn id="36" presetID="10" presetClass="entr" presetSubtype="0" fill="hold" grpId="0" nodeType="withEffect">
                                  <p:stCondLst>
                                    <p:cond delay="35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childTnLst>
                                </p:cTn>
                              </p:par>
                              <p:par>
                                <p:cTn id="39" presetID="10" presetClass="entr" presetSubtype="0" fill="hold" grpId="0" nodeType="withEffect">
                                  <p:stCondLst>
                                    <p:cond delay="375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childTnLst>
                                </p:cTn>
                              </p:par>
                              <p:par>
                                <p:cTn id="42" presetID="10" presetClass="entr" presetSubtype="0" fill="hold" grpId="0" nodeType="withEffect">
                                  <p:stCondLst>
                                    <p:cond delay="40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childTnLst>
                                </p:cTn>
                              </p:par>
                              <p:par>
                                <p:cTn id="45" presetID="10" presetClass="entr" presetSubtype="0" fill="hold" grpId="0" nodeType="withEffect">
                                  <p:stCondLst>
                                    <p:cond delay="425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childTnLst>
                                </p:cTn>
                              </p:par>
                              <p:par>
                                <p:cTn id="48" presetID="10" presetClass="entr" presetSubtype="0" fill="hold" grpId="0" nodeType="withEffect">
                                  <p:stCondLst>
                                    <p:cond delay="45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childTnLst>
                                </p:cTn>
                              </p:par>
                              <p:par>
                                <p:cTn id="51" presetID="23" presetClass="entr" presetSubtype="288"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6000" fill="hold"/>
                                        <p:tgtEl>
                                          <p:spTgt spid="41"/>
                                        </p:tgtEl>
                                        <p:attrNameLst>
                                          <p:attrName>ppt_w</p:attrName>
                                        </p:attrNameLst>
                                      </p:cBhvr>
                                      <p:tavLst>
                                        <p:tav tm="0">
                                          <p:val>
                                            <p:strVal val="4/3*#ppt_w"/>
                                          </p:val>
                                        </p:tav>
                                        <p:tav tm="100000">
                                          <p:val>
                                            <p:strVal val="#ppt_w"/>
                                          </p:val>
                                        </p:tav>
                                      </p:tavLst>
                                    </p:anim>
                                    <p:anim calcmode="lin" valueType="num">
                                      <p:cBhvr>
                                        <p:cTn id="54" dur="6000" fill="hold"/>
                                        <p:tgtEl>
                                          <p:spTgt spid="41"/>
                                        </p:tgtEl>
                                        <p:attrNameLst>
                                          <p:attrName>ppt_h</p:attrName>
                                        </p:attrNameLst>
                                      </p:cBhvr>
                                      <p:tavLst>
                                        <p:tav tm="0">
                                          <p:val>
                                            <p:strVal val="4/3*#ppt_h"/>
                                          </p:val>
                                        </p:tav>
                                        <p:tav tm="100000">
                                          <p:val>
                                            <p:strVal val="#ppt_h"/>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childTnLst>
                                </p:cTn>
                              </p:par>
                              <p:par>
                                <p:cTn id="58" presetID="0" presetClass="path" presetSubtype="0" decel="50000" fill="hold" grpId="1" nodeType="withEffect">
                                  <p:stCondLst>
                                    <p:cond delay="0"/>
                                  </p:stCondLst>
                                  <p:childTnLst>
                                    <p:animMotion origin="layout" path="M 0.04492 0 L 1.875E-6 0 " pathEditMode="relative" rAng="0" ptsTypes="AA">
                                      <p:cBhvr>
                                        <p:cTn id="59" dur="1500" fill="hold"/>
                                        <p:tgtEl>
                                          <p:spTgt spid="42"/>
                                        </p:tgtEl>
                                        <p:attrNameLst>
                                          <p:attrName>ppt_x</p:attrName>
                                          <p:attrName>ppt_y</p:attrName>
                                        </p:attrNameLst>
                                      </p:cBhvr>
                                      <p:rCtr x="-2253" y="0"/>
                                    </p:animMotion>
                                  </p:childTnLst>
                                </p:cTn>
                              </p:par>
                              <p:par>
                                <p:cTn id="60" presetID="55" presetClass="entr" presetSubtype="0"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 calcmode="lin" valueType="num">
                                      <p:cBhvr>
                                        <p:cTn id="62" dur="1500" fill="hold"/>
                                        <p:tgtEl>
                                          <p:spTgt spid="16"/>
                                        </p:tgtEl>
                                        <p:attrNameLst>
                                          <p:attrName>ppt_w</p:attrName>
                                        </p:attrNameLst>
                                      </p:cBhvr>
                                      <p:tavLst>
                                        <p:tav tm="0">
                                          <p:val>
                                            <p:strVal val="#ppt_w*0.70"/>
                                          </p:val>
                                        </p:tav>
                                        <p:tav tm="100000">
                                          <p:val>
                                            <p:strVal val="#ppt_w"/>
                                          </p:val>
                                        </p:tav>
                                      </p:tavLst>
                                    </p:anim>
                                    <p:anim calcmode="lin" valueType="num">
                                      <p:cBhvr>
                                        <p:cTn id="63" dur="1500" fill="hold"/>
                                        <p:tgtEl>
                                          <p:spTgt spid="16"/>
                                        </p:tgtEl>
                                        <p:attrNameLst>
                                          <p:attrName>ppt_h</p:attrName>
                                        </p:attrNameLst>
                                      </p:cBhvr>
                                      <p:tavLst>
                                        <p:tav tm="0">
                                          <p:val>
                                            <p:strVal val="#ppt_h"/>
                                          </p:val>
                                        </p:tav>
                                        <p:tav tm="100000">
                                          <p:val>
                                            <p:strVal val="#ppt_h"/>
                                          </p:val>
                                        </p:tav>
                                      </p:tavLst>
                                    </p:anim>
                                    <p:animEffect transition="in" filter="fade">
                                      <p:cBhvr>
                                        <p:cTn id="64" dur="1500"/>
                                        <p:tgtEl>
                                          <p:spTgt spid="16"/>
                                        </p:tgtEl>
                                      </p:cBhvr>
                                    </p:animEffect>
                                  </p:childTnLst>
                                </p:cTn>
                              </p:par>
                              <p:par>
                                <p:cTn id="65" presetID="22" presetClass="entr" presetSubtype="1" fill="hold" grpId="0" nodeType="withEffect">
                                  <p:stCondLst>
                                    <p:cond delay="2500"/>
                                  </p:stCondLst>
                                  <p:childTnLst>
                                    <p:set>
                                      <p:cBhvr>
                                        <p:cTn id="66" dur="1" fill="hold">
                                          <p:stCondLst>
                                            <p:cond delay="0"/>
                                          </p:stCondLst>
                                        </p:cTn>
                                        <p:tgtEl>
                                          <p:spTgt spid="43"/>
                                        </p:tgtEl>
                                        <p:attrNameLst>
                                          <p:attrName>style.visibility</p:attrName>
                                        </p:attrNameLst>
                                      </p:cBhvr>
                                      <p:to>
                                        <p:strVal val="visible"/>
                                      </p:to>
                                    </p:set>
                                    <p:animEffect transition="in" filter="wipe(up)">
                                      <p:cBhvr>
                                        <p:cTn id="67" dur="3000"/>
                                        <p:tgtEl>
                                          <p:spTgt spid="43"/>
                                        </p:tgtEl>
                                      </p:cBhvr>
                                    </p:animEffect>
                                  </p:childTnLst>
                                </p:cTn>
                              </p:par>
                              <p:par>
                                <p:cTn id="68" presetID="2" presetClass="entr" presetSubtype="4" decel="5000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20000" fill="hold"/>
                                        <p:tgtEl>
                                          <p:spTgt spid="34"/>
                                        </p:tgtEl>
                                        <p:attrNameLst>
                                          <p:attrName>ppt_x</p:attrName>
                                        </p:attrNameLst>
                                      </p:cBhvr>
                                      <p:tavLst>
                                        <p:tav tm="0">
                                          <p:val>
                                            <p:strVal val="#ppt_x"/>
                                          </p:val>
                                        </p:tav>
                                        <p:tav tm="100000">
                                          <p:val>
                                            <p:strVal val="#ppt_x"/>
                                          </p:val>
                                        </p:tav>
                                      </p:tavLst>
                                    </p:anim>
                                    <p:anim calcmode="lin" valueType="num">
                                      <p:cBhvr additive="base">
                                        <p:cTn id="71" dur="20000" fill="hold"/>
                                        <p:tgtEl>
                                          <p:spTgt spid="34"/>
                                        </p:tgtEl>
                                        <p:attrNameLst>
                                          <p:attrName>ppt_y</p:attrName>
                                        </p:attrNameLst>
                                      </p:cBhvr>
                                      <p:tavLst>
                                        <p:tav tm="0">
                                          <p:val>
                                            <p:strVal val="1+#ppt_h/2"/>
                                          </p:val>
                                        </p:tav>
                                        <p:tav tm="100000">
                                          <p:val>
                                            <p:strVal val="#ppt_y"/>
                                          </p:val>
                                        </p:tav>
                                      </p:tavLst>
                                    </p:anim>
                                  </p:childTnLst>
                                </p:cTn>
                              </p:par>
                              <p:par>
                                <p:cTn id="72" presetID="6" presetClass="emph" presetSubtype="0" repeatCount="indefinite" autoRev="1" fill="hold" grpId="0" nodeType="withEffect">
                                  <p:stCondLst>
                                    <p:cond delay="0"/>
                                  </p:stCondLst>
                                  <p:endCondLst>
                                    <p:cond evt="onNext" delay="0">
                                      <p:tgtEl>
                                        <p:sldTgt/>
                                      </p:tgtEl>
                                    </p:cond>
                                  </p:endCondLst>
                                  <p:childTnLst>
                                    <p:animScale>
                                      <p:cBhvr>
                                        <p:cTn id="73" dur="3500" fill="hold"/>
                                        <p:tgtEl>
                                          <p:spTgt spid="3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3" grpId="0" animBg="1"/>
      <p:bldP spid="20" grpId="0"/>
      <p:bldP spid="22" grpId="0"/>
      <p:bldP spid="24" grpId="0"/>
      <p:bldP spid="28" grpId="0"/>
      <p:bldP spid="19" grpId="0"/>
      <p:bldP spid="21" grpId="0"/>
      <p:bldP spid="21" grpId="1"/>
      <p:bldP spid="23" grpId="0"/>
      <p:bldP spid="23" grpId="1"/>
      <p:bldP spid="27" grpId="0"/>
      <p:bldP spid="27" grpId="1"/>
      <p:bldP spid="29" grpId="0"/>
      <p:bldP spid="29" grpId="1"/>
      <p:bldP spid="30" grpId="0"/>
      <p:bldP spid="42" grpId="0" animBg="1"/>
      <p:bldP spid="42" grpId="1" animBg="1"/>
      <p:bldP spid="34" grpId="0" animBg="1"/>
      <p:bldP spid="16" grpId="0" animBg="1"/>
      <p:bldP spid="36" grpId="0" animBg="1"/>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C6F23F35-E9C6-AD77-234E-35E73D0C2AC4}"/>
              </a:ext>
            </a:extLst>
          </p:cNvPr>
          <p:cNvSpPr/>
          <p:nvPr/>
        </p:nvSpPr>
        <p:spPr>
          <a:xfrm>
            <a:off x="4048588" y="4993943"/>
            <a:ext cx="4308432" cy="4308432"/>
          </a:xfrm>
          <a:prstGeom prst="ellipse">
            <a:avLst/>
          </a:prstGeom>
          <a:gradFill flip="none" rotWithShape="1">
            <a:gsLst>
              <a:gs pos="0">
                <a:schemeClr val="accent1">
                  <a:lumMod val="20000"/>
                  <a:lumOff val="80000"/>
                </a:schemeClr>
              </a:gs>
              <a:gs pos="100000">
                <a:schemeClr val="accent1">
                  <a:lumMod val="20000"/>
                  <a:lumOff val="8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Graphic 2">
            <a:extLst>
              <a:ext uri="{FF2B5EF4-FFF2-40B4-BE49-F238E27FC236}">
                <a16:creationId xmlns:a16="http://schemas.microsoft.com/office/drawing/2014/main" id="{404FEDAB-1B24-7E8B-019A-A85F6A26508E}"/>
              </a:ext>
            </a:extLst>
          </p:cNvPr>
          <p:cNvSpPr>
            <a:spLocks/>
          </p:cNvSpPr>
          <p:nvPr/>
        </p:nvSpPr>
        <p:spPr>
          <a:xfrm rot="10800000">
            <a:off x="0" y="3145299"/>
            <a:ext cx="2276475" cy="4130768"/>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100000">
                <a:schemeClr val="bg1">
                  <a:lumMod val="95000"/>
                  <a:alpha val="70000"/>
                </a:schemeClr>
              </a:gs>
              <a:gs pos="0">
                <a:schemeClr val="bg1">
                  <a:lumMod val="95000"/>
                  <a:alpha val="39000"/>
                </a:schemeClr>
              </a:gs>
            </a:gsLst>
            <a:lin ang="0" scaled="0"/>
          </a:gradFill>
          <a:ln w="34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229237EC-493A-6E1A-E797-EF6C0BB505A8}"/>
              </a:ext>
            </a:extLst>
          </p:cNvPr>
          <p:cNvSpPr/>
          <p:nvPr/>
        </p:nvSpPr>
        <p:spPr>
          <a:xfrm>
            <a:off x="533400" y="1727398"/>
            <a:ext cx="5372100"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First Sentence </a:t>
            </a:r>
            <a:r>
              <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 Value of the offering</a:t>
            </a:r>
          </a:p>
        </p:txBody>
      </p:sp>
      <p:sp>
        <p:nvSpPr>
          <p:cNvPr id="9" name="Rectangle: Rounded Corners 8">
            <a:extLst>
              <a:ext uri="{FF2B5EF4-FFF2-40B4-BE49-F238E27FC236}">
                <a16:creationId xmlns:a16="http://schemas.microsoft.com/office/drawing/2014/main" id="{35D8542E-5272-A9F6-CA98-24E93989DE09}"/>
              </a:ext>
            </a:extLst>
          </p:cNvPr>
          <p:cNvSpPr/>
          <p:nvPr/>
        </p:nvSpPr>
        <p:spPr>
          <a:xfrm>
            <a:off x="6286500" y="1727398"/>
            <a:ext cx="5372100"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Second Sentence </a:t>
            </a:r>
            <a:r>
              <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a typeface="+mn-ea"/>
                <a:cs typeface="+mn-cs"/>
              </a:rPr>
              <a:t>– Positioning the Value</a:t>
            </a:r>
          </a:p>
        </p:txBody>
      </p:sp>
      <p:grpSp>
        <p:nvGrpSpPr>
          <p:cNvPr id="2" name="Group 1">
            <a:extLst>
              <a:ext uri="{FF2B5EF4-FFF2-40B4-BE49-F238E27FC236}">
                <a16:creationId xmlns:a16="http://schemas.microsoft.com/office/drawing/2014/main" id="{370FEBF7-DDFD-179E-ABEA-0092E20CC55F}"/>
              </a:ext>
            </a:extLst>
          </p:cNvPr>
          <p:cNvGrpSpPr/>
          <p:nvPr/>
        </p:nvGrpSpPr>
        <p:grpSpPr>
          <a:xfrm>
            <a:off x="533399" y="2703973"/>
            <a:ext cx="2289940" cy="3121657"/>
            <a:chOff x="533399" y="2703973"/>
            <a:chExt cx="2289940" cy="3121657"/>
          </a:xfrm>
        </p:grpSpPr>
        <p:sp>
          <p:nvSpPr>
            <p:cNvPr id="28" name="Freeform: Shape 27">
              <a:extLst>
                <a:ext uri="{FF2B5EF4-FFF2-40B4-BE49-F238E27FC236}">
                  <a16:creationId xmlns:a16="http://schemas.microsoft.com/office/drawing/2014/main" id="{FA13FE13-8283-2395-C638-FD5702D63EAE}"/>
                </a:ext>
              </a:extLst>
            </p:cNvPr>
            <p:cNvSpPr/>
            <p:nvPr/>
          </p:nvSpPr>
          <p:spPr>
            <a:xfrm>
              <a:off x="533399" y="2703973"/>
              <a:ext cx="2289940" cy="410877"/>
            </a:xfrm>
            <a:custGeom>
              <a:avLst/>
              <a:gdLst>
                <a:gd name="connsiteX0" fmla="*/ 143732 w 2093880"/>
                <a:gd name="connsiteY0" fmla="*/ 0 h 287464"/>
                <a:gd name="connsiteX1" fmla="*/ 0 w 2093880"/>
                <a:gd name="connsiteY1" fmla="*/ 143732 h 287464"/>
                <a:gd name="connsiteX2" fmla="*/ 143732 w 2093880"/>
                <a:gd name="connsiteY2" fmla="*/ 287465 h 287464"/>
                <a:gd name="connsiteX3" fmla="*/ 2093881 w 2093880"/>
                <a:gd name="connsiteY3" fmla="*/ 287465 h 287464"/>
                <a:gd name="connsiteX4" fmla="*/ 2093881 w 2093880"/>
                <a:gd name="connsiteY4" fmla="*/ 0 h 287464"/>
                <a:gd name="connsiteX5" fmla="*/ 143732 w 2093880"/>
                <a:gd name="connsiteY5" fmla="*/ 0 h 28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3880" h="287464">
                  <a:moveTo>
                    <a:pt x="143732" y="0"/>
                  </a:moveTo>
                  <a:cubicBezTo>
                    <a:pt x="64389" y="0"/>
                    <a:pt x="0" y="64389"/>
                    <a:pt x="0" y="143732"/>
                  </a:cubicBezTo>
                  <a:cubicBezTo>
                    <a:pt x="0" y="223076"/>
                    <a:pt x="64389" y="287465"/>
                    <a:pt x="143732" y="287465"/>
                  </a:cubicBezTo>
                  <a:lnTo>
                    <a:pt x="2093881" y="287465"/>
                  </a:lnTo>
                  <a:lnTo>
                    <a:pt x="2093881" y="0"/>
                  </a:lnTo>
                  <a:lnTo>
                    <a:pt x="143732" y="0"/>
                  </a:lnTo>
                  <a:close/>
                </a:path>
              </a:pathLst>
            </a:custGeom>
            <a:solidFill>
              <a:schemeClr val="tx2">
                <a:lumMod val="20000"/>
                <a:lumOff val="80000"/>
              </a:schemeClr>
            </a:solidFill>
            <a:ln w="15875" cap="flat">
              <a:solidFill>
                <a:schemeClr val="tx2">
                  <a:lumMod val="20000"/>
                  <a:lumOff val="80000"/>
                </a:schemeClr>
              </a:solidFill>
              <a:prstDash val="solid"/>
              <a:miter/>
            </a:ln>
          </p:spPr>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For…</a:t>
              </a:r>
            </a:p>
          </p:txBody>
        </p:sp>
        <p:sp>
          <p:nvSpPr>
            <p:cNvPr id="32" name="Freeform: Shape 31">
              <a:extLst>
                <a:ext uri="{FF2B5EF4-FFF2-40B4-BE49-F238E27FC236}">
                  <a16:creationId xmlns:a16="http://schemas.microsoft.com/office/drawing/2014/main" id="{333EAFD9-558D-4AEA-36C3-20815023E27A}"/>
                </a:ext>
              </a:extLst>
            </p:cNvPr>
            <p:cNvSpPr/>
            <p:nvPr/>
          </p:nvSpPr>
          <p:spPr>
            <a:xfrm>
              <a:off x="533399" y="3606526"/>
              <a:ext cx="2289940" cy="410877"/>
            </a:xfrm>
            <a:custGeom>
              <a:avLst/>
              <a:gdLst>
                <a:gd name="connsiteX0" fmla="*/ 143732 w 2093880"/>
                <a:gd name="connsiteY0" fmla="*/ 0 h 287464"/>
                <a:gd name="connsiteX1" fmla="*/ 0 w 2093880"/>
                <a:gd name="connsiteY1" fmla="*/ 143732 h 287464"/>
                <a:gd name="connsiteX2" fmla="*/ 143732 w 2093880"/>
                <a:gd name="connsiteY2" fmla="*/ 287465 h 287464"/>
                <a:gd name="connsiteX3" fmla="*/ 2093881 w 2093880"/>
                <a:gd name="connsiteY3" fmla="*/ 287465 h 287464"/>
                <a:gd name="connsiteX4" fmla="*/ 2093881 w 2093880"/>
                <a:gd name="connsiteY4" fmla="*/ 0 h 287464"/>
                <a:gd name="connsiteX5" fmla="*/ 143732 w 2093880"/>
                <a:gd name="connsiteY5" fmla="*/ 0 h 28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3880" h="287464">
                  <a:moveTo>
                    <a:pt x="143732" y="0"/>
                  </a:moveTo>
                  <a:cubicBezTo>
                    <a:pt x="64389" y="0"/>
                    <a:pt x="0" y="64389"/>
                    <a:pt x="0" y="143732"/>
                  </a:cubicBezTo>
                  <a:cubicBezTo>
                    <a:pt x="0" y="223076"/>
                    <a:pt x="64389" y="287465"/>
                    <a:pt x="143732" y="287465"/>
                  </a:cubicBezTo>
                  <a:lnTo>
                    <a:pt x="2093881" y="287465"/>
                  </a:lnTo>
                  <a:lnTo>
                    <a:pt x="2093881" y="0"/>
                  </a:lnTo>
                  <a:lnTo>
                    <a:pt x="143732" y="0"/>
                  </a:lnTo>
                  <a:close/>
                </a:path>
              </a:pathLst>
            </a:custGeom>
            <a:solidFill>
              <a:schemeClr val="tx2">
                <a:lumMod val="20000"/>
                <a:lumOff val="80000"/>
              </a:schemeClr>
            </a:solidFill>
            <a:ln w="15875" cap="flat">
              <a:solidFill>
                <a:schemeClr val="tx2">
                  <a:lumMod val="20000"/>
                  <a:lumOff val="80000"/>
                </a:schemeClr>
              </a:solidFill>
              <a:prstDash val="solid"/>
              <a:miter/>
            </a:ln>
          </p:spPr>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who…</a:t>
              </a:r>
            </a:p>
          </p:txBody>
        </p:sp>
        <p:sp>
          <p:nvSpPr>
            <p:cNvPr id="35" name="Freeform: Shape 34">
              <a:extLst>
                <a:ext uri="{FF2B5EF4-FFF2-40B4-BE49-F238E27FC236}">
                  <a16:creationId xmlns:a16="http://schemas.microsoft.com/office/drawing/2014/main" id="{05A04741-9F38-07FE-F14B-15AC2B7897E0}"/>
                </a:ext>
              </a:extLst>
            </p:cNvPr>
            <p:cNvSpPr/>
            <p:nvPr/>
          </p:nvSpPr>
          <p:spPr>
            <a:xfrm>
              <a:off x="533399" y="4508943"/>
              <a:ext cx="2289940" cy="410877"/>
            </a:xfrm>
            <a:custGeom>
              <a:avLst/>
              <a:gdLst>
                <a:gd name="connsiteX0" fmla="*/ 143732 w 2093880"/>
                <a:gd name="connsiteY0" fmla="*/ 0 h 287464"/>
                <a:gd name="connsiteX1" fmla="*/ 0 w 2093880"/>
                <a:gd name="connsiteY1" fmla="*/ 143732 h 287464"/>
                <a:gd name="connsiteX2" fmla="*/ 143732 w 2093880"/>
                <a:gd name="connsiteY2" fmla="*/ 287465 h 287464"/>
                <a:gd name="connsiteX3" fmla="*/ 2093881 w 2093880"/>
                <a:gd name="connsiteY3" fmla="*/ 287465 h 287464"/>
                <a:gd name="connsiteX4" fmla="*/ 2093881 w 2093880"/>
                <a:gd name="connsiteY4" fmla="*/ 0 h 287464"/>
                <a:gd name="connsiteX5" fmla="*/ 143732 w 2093880"/>
                <a:gd name="connsiteY5" fmla="*/ 0 h 28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3880" h="287464">
                  <a:moveTo>
                    <a:pt x="143732" y="0"/>
                  </a:moveTo>
                  <a:cubicBezTo>
                    <a:pt x="64389" y="0"/>
                    <a:pt x="0" y="64389"/>
                    <a:pt x="0" y="143732"/>
                  </a:cubicBezTo>
                  <a:cubicBezTo>
                    <a:pt x="0" y="223076"/>
                    <a:pt x="64389" y="287465"/>
                    <a:pt x="143732" y="287465"/>
                  </a:cubicBezTo>
                  <a:lnTo>
                    <a:pt x="2093881" y="287465"/>
                  </a:lnTo>
                  <a:lnTo>
                    <a:pt x="2093881" y="0"/>
                  </a:lnTo>
                  <a:lnTo>
                    <a:pt x="143732" y="0"/>
                  </a:lnTo>
                  <a:close/>
                </a:path>
              </a:pathLst>
            </a:custGeom>
            <a:solidFill>
              <a:schemeClr val="tx2">
                <a:lumMod val="20000"/>
                <a:lumOff val="80000"/>
              </a:schemeClr>
            </a:solidFill>
            <a:ln w="15875" cap="flat">
              <a:solidFill>
                <a:schemeClr val="tx2">
                  <a:lumMod val="20000"/>
                  <a:lumOff val="80000"/>
                </a:schemeClr>
              </a:solidFill>
              <a:prstDash val="solid"/>
              <a:miter/>
            </a:ln>
          </p:spPr>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our product name is…</a:t>
              </a:r>
            </a:p>
          </p:txBody>
        </p:sp>
        <p:sp>
          <p:nvSpPr>
            <p:cNvPr id="42" name="Freeform: Shape 41">
              <a:extLst>
                <a:ext uri="{FF2B5EF4-FFF2-40B4-BE49-F238E27FC236}">
                  <a16:creationId xmlns:a16="http://schemas.microsoft.com/office/drawing/2014/main" id="{1B497D29-5B5F-81AE-04CC-E583CF3DCAAE}"/>
                </a:ext>
              </a:extLst>
            </p:cNvPr>
            <p:cNvSpPr/>
            <p:nvPr/>
          </p:nvSpPr>
          <p:spPr>
            <a:xfrm>
              <a:off x="533399" y="5414753"/>
              <a:ext cx="2289940" cy="410877"/>
            </a:xfrm>
            <a:custGeom>
              <a:avLst/>
              <a:gdLst>
                <a:gd name="connsiteX0" fmla="*/ 143732 w 2093880"/>
                <a:gd name="connsiteY0" fmla="*/ 0 h 287464"/>
                <a:gd name="connsiteX1" fmla="*/ 0 w 2093880"/>
                <a:gd name="connsiteY1" fmla="*/ 143732 h 287464"/>
                <a:gd name="connsiteX2" fmla="*/ 143732 w 2093880"/>
                <a:gd name="connsiteY2" fmla="*/ 287465 h 287464"/>
                <a:gd name="connsiteX3" fmla="*/ 2093881 w 2093880"/>
                <a:gd name="connsiteY3" fmla="*/ 287465 h 287464"/>
                <a:gd name="connsiteX4" fmla="*/ 2093881 w 2093880"/>
                <a:gd name="connsiteY4" fmla="*/ 0 h 287464"/>
                <a:gd name="connsiteX5" fmla="*/ 143732 w 2093880"/>
                <a:gd name="connsiteY5" fmla="*/ 0 h 28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3880" h="287464">
                  <a:moveTo>
                    <a:pt x="143732" y="0"/>
                  </a:moveTo>
                  <a:cubicBezTo>
                    <a:pt x="64389" y="0"/>
                    <a:pt x="0" y="64389"/>
                    <a:pt x="0" y="143732"/>
                  </a:cubicBezTo>
                  <a:cubicBezTo>
                    <a:pt x="0" y="223076"/>
                    <a:pt x="64389" y="287465"/>
                    <a:pt x="143732" y="287465"/>
                  </a:cubicBezTo>
                  <a:lnTo>
                    <a:pt x="2093881" y="287465"/>
                  </a:lnTo>
                  <a:lnTo>
                    <a:pt x="2093881" y="0"/>
                  </a:lnTo>
                  <a:lnTo>
                    <a:pt x="143732" y="0"/>
                  </a:lnTo>
                  <a:close/>
                </a:path>
              </a:pathLst>
            </a:custGeom>
            <a:solidFill>
              <a:schemeClr val="tx2">
                <a:lumMod val="20000"/>
                <a:lumOff val="80000"/>
              </a:schemeClr>
            </a:solidFill>
            <a:ln w="15875" cap="flat">
              <a:solidFill>
                <a:schemeClr val="tx2">
                  <a:lumMod val="20000"/>
                  <a:lumOff val="80000"/>
                </a:schemeClr>
              </a:solidFill>
              <a:prstDash val="solid"/>
              <a:miter/>
            </a:ln>
          </p:spPr>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that…</a:t>
              </a:r>
            </a:p>
          </p:txBody>
        </p:sp>
      </p:grpSp>
      <p:grpSp>
        <p:nvGrpSpPr>
          <p:cNvPr id="6" name="Group 5">
            <a:extLst>
              <a:ext uri="{FF2B5EF4-FFF2-40B4-BE49-F238E27FC236}">
                <a16:creationId xmlns:a16="http://schemas.microsoft.com/office/drawing/2014/main" id="{255499C7-DC0A-07B3-0109-C13CA8426F38}"/>
              </a:ext>
            </a:extLst>
          </p:cNvPr>
          <p:cNvGrpSpPr/>
          <p:nvPr/>
        </p:nvGrpSpPr>
        <p:grpSpPr>
          <a:xfrm>
            <a:off x="6299862" y="2703973"/>
            <a:ext cx="2289940" cy="2215847"/>
            <a:chOff x="6299862" y="2703973"/>
            <a:chExt cx="2289940" cy="2215847"/>
          </a:xfrm>
        </p:grpSpPr>
        <p:sp>
          <p:nvSpPr>
            <p:cNvPr id="44" name="Freeform: Shape 43">
              <a:extLst>
                <a:ext uri="{FF2B5EF4-FFF2-40B4-BE49-F238E27FC236}">
                  <a16:creationId xmlns:a16="http://schemas.microsoft.com/office/drawing/2014/main" id="{7599E3E3-88A6-5F51-9189-14568CB6AD8E}"/>
                </a:ext>
              </a:extLst>
            </p:cNvPr>
            <p:cNvSpPr/>
            <p:nvPr/>
          </p:nvSpPr>
          <p:spPr>
            <a:xfrm>
              <a:off x="6299862" y="2703973"/>
              <a:ext cx="2289940" cy="410877"/>
            </a:xfrm>
            <a:custGeom>
              <a:avLst/>
              <a:gdLst>
                <a:gd name="connsiteX0" fmla="*/ 143732 w 2093880"/>
                <a:gd name="connsiteY0" fmla="*/ 0 h 287464"/>
                <a:gd name="connsiteX1" fmla="*/ 0 w 2093880"/>
                <a:gd name="connsiteY1" fmla="*/ 143732 h 287464"/>
                <a:gd name="connsiteX2" fmla="*/ 143732 w 2093880"/>
                <a:gd name="connsiteY2" fmla="*/ 287465 h 287464"/>
                <a:gd name="connsiteX3" fmla="*/ 2093881 w 2093880"/>
                <a:gd name="connsiteY3" fmla="*/ 287465 h 287464"/>
                <a:gd name="connsiteX4" fmla="*/ 2093881 w 2093880"/>
                <a:gd name="connsiteY4" fmla="*/ 0 h 287464"/>
                <a:gd name="connsiteX5" fmla="*/ 143732 w 2093880"/>
                <a:gd name="connsiteY5" fmla="*/ 0 h 28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3880" h="287464">
                  <a:moveTo>
                    <a:pt x="143732" y="0"/>
                  </a:moveTo>
                  <a:cubicBezTo>
                    <a:pt x="64389" y="0"/>
                    <a:pt x="0" y="64389"/>
                    <a:pt x="0" y="143732"/>
                  </a:cubicBezTo>
                  <a:cubicBezTo>
                    <a:pt x="0" y="223076"/>
                    <a:pt x="64389" y="287465"/>
                    <a:pt x="143732" y="287465"/>
                  </a:cubicBezTo>
                  <a:lnTo>
                    <a:pt x="2093881" y="287465"/>
                  </a:lnTo>
                  <a:lnTo>
                    <a:pt x="2093881" y="0"/>
                  </a:lnTo>
                  <a:lnTo>
                    <a:pt x="143732" y="0"/>
                  </a:lnTo>
                  <a:close/>
                </a:path>
              </a:pathLst>
            </a:custGeom>
            <a:solidFill>
              <a:schemeClr val="tx2">
                <a:lumMod val="20000"/>
                <a:lumOff val="80000"/>
              </a:schemeClr>
            </a:solidFill>
            <a:ln w="15875" cap="flat">
              <a:solidFill>
                <a:schemeClr val="tx2">
                  <a:lumMod val="20000"/>
                  <a:lumOff val="80000"/>
                </a:schemeClr>
              </a:solidFill>
              <a:prstDash val="solid"/>
              <a:miter/>
            </a:ln>
          </p:spPr>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Unlike…</a:t>
              </a:r>
            </a:p>
          </p:txBody>
        </p:sp>
        <p:sp>
          <p:nvSpPr>
            <p:cNvPr id="47" name="Freeform: Shape 46">
              <a:extLst>
                <a:ext uri="{FF2B5EF4-FFF2-40B4-BE49-F238E27FC236}">
                  <a16:creationId xmlns:a16="http://schemas.microsoft.com/office/drawing/2014/main" id="{583AE819-C6F8-84E4-A15B-9D61E8743008}"/>
                </a:ext>
              </a:extLst>
            </p:cNvPr>
            <p:cNvSpPr/>
            <p:nvPr/>
          </p:nvSpPr>
          <p:spPr>
            <a:xfrm>
              <a:off x="6299862" y="3606526"/>
              <a:ext cx="2289940" cy="410877"/>
            </a:xfrm>
            <a:custGeom>
              <a:avLst/>
              <a:gdLst>
                <a:gd name="connsiteX0" fmla="*/ 143732 w 2093880"/>
                <a:gd name="connsiteY0" fmla="*/ 0 h 287464"/>
                <a:gd name="connsiteX1" fmla="*/ 0 w 2093880"/>
                <a:gd name="connsiteY1" fmla="*/ 143732 h 287464"/>
                <a:gd name="connsiteX2" fmla="*/ 143732 w 2093880"/>
                <a:gd name="connsiteY2" fmla="*/ 287465 h 287464"/>
                <a:gd name="connsiteX3" fmla="*/ 2093881 w 2093880"/>
                <a:gd name="connsiteY3" fmla="*/ 287465 h 287464"/>
                <a:gd name="connsiteX4" fmla="*/ 2093881 w 2093880"/>
                <a:gd name="connsiteY4" fmla="*/ 0 h 287464"/>
                <a:gd name="connsiteX5" fmla="*/ 143732 w 2093880"/>
                <a:gd name="connsiteY5" fmla="*/ 0 h 28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3880" h="287464">
                  <a:moveTo>
                    <a:pt x="143732" y="0"/>
                  </a:moveTo>
                  <a:cubicBezTo>
                    <a:pt x="64389" y="0"/>
                    <a:pt x="0" y="64389"/>
                    <a:pt x="0" y="143732"/>
                  </a:cubicBezTo>
                  <a:cubicBezTo>
                    <a:pt x="0" y="223076"/>
                    <a:pt x="64389" y="287465"/>
                    <a:pt x="143732" y="287465"/>
                  </a:cubicBezTo>
                  <a:lnTo>
                    <a:pt x="2093881" y="287465"/>
                  </a:lnTo>
                  <a:lnTo>
                    <a:pt x="2093881" y="0"/>
                  </a:lnTo>
                  <a:lnTo>
                    <a:pt x="143732" y="0"/>
                  </a:lnTo>
                  <a:close/>
                </a:path>
              </a:pathLst>
            </a:custGeom>
            <a:solidFill>
              <a:schemeClr val="tx2">
                <a:lumMod val="20000"/>
                <a:lumOff val="80000"/>
              </a:schemeClr>
            </a:solidFill>
            <a:ln w="15875" cap="flat">
              <a:solidFill>
                <a:schemeClr val="tx2">
                  <a:lumMod val="20000"/>
                  <a:lumOff val="80000"/>
                </a:schemeClr>
              </a:solidFill>
              <a:prstDash val="solid"/>
              <a:miter/>
            </a:ln>
          </p:spPr>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our product…</a:t>
              </a:r>
            </a:p>
          </p:txBody>
        </p:sp>
        <p:sp>
          <p:nvSpPr>
            <p:cNvPr id="50" name="Freeform: Shape 49">
              <a:extLst>
                <a:ext uri="{FF2B5EF4-FFF2-40B4-BE49-F238E27FC236}">
                  <a16:creationId xmlns:a16="http://schemas.microsoft.com/office/drawing/2014/main" id="{70BDC67E-493F-F0A6-23FE-DC3B28D83196}"/>
                </a:ext>
              </a:extLst>
            </p:cNvPr>
            <p:cNvSpPr/>
            <p:nvPr/>
          </p:nvSpPr>
          <p:spPr>
            <a:xfrm>
              <a:off x="6299862" y="4508943"/>
              <a:ext cx="2289940" cy="410877"/>
            </a:xfrm>
            <a:custGeom>
              <a:avLst/>
              <a:gdLst>
                <a:gd name="connsiteX0" fmla="*/ 143732 w 2093880"/>
                <a:gd name="connsiteY0" fmla="*/ 0 h 287464"/>
                <a:gd name="connsiteX1" fmla="*/ 0 w 2093880"/>
                <a:gd name="connsiteY1" fmla="*/ 143732 h 287464"/>
                <a:gd name="connsiteX2" fmla="*/ 143732 w 2093880"/>
                <a:gd name="connsiteY2" fmla="*/ 287465 h 287464"/>
                <a:gd name="connsiteX3" fmla="*/ 2093881 w 2093880"/>
                <a:gd name="connsiteY3" fmla="*/ 287465 h 287464"/>
                <a:gd name="connsiteX4" fmla="*/ 2093881 w 2093880"/>
                <a:gd name="connsiteY4" fmla="*/ 0 h 287464"/>
                <a:gd name="connsiteX5" fmla="*/ 143732 w 2093880"/>
                <a:gd name="connsiteY5" fmla="*/ 0 h 28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3880" h="287464">
                  <a:moveTo>
                    <a:pt x="143732" y="0"/>
                  </a:moveTo>
                  <a:cubicBezTo>
                    <a:pt x="64389" y="0"/>
                    <a:pt x="0" y="64389"/>
                    <a:pt x="0" y="143732"/>
                  </a:cubicBezTo>
                  <a:cubicBezTo>
                    <a:pt x="0" y="223076"/>
                    <a:pt x="64389" y="287465"/>
                    <a:pt x="143732" y="287465"/>
                  </a:cubicBezTo>
                  <a:lnTo>
                    <a:pt x="2093881" y="287465"/>
                  </a:lnTo>
                  <a:lnTo>
                    <a:pt x="2093881" y="0"/>
                  </a:lnTo>
                  <a:lnTo>
                    <a:pt x="143732" y="0"/>
                  </a:lnTo>
                  <a:close/>
                </a:path>
              </a:pathLst>
            </a:custGeom>
            <a:solidFill>
              <a:schemeClr val="tx2">
                <a:lumMod val="20000"/>
                <a:lumOff val="80000"/>
              </a:schemeClr>
            </a:solidFill>
            <a:ln w="15875" cap="flat">
              <a:solidFill>
                <a:schemeClr val="tx2">
                  <a:lumMod val="20000"/>
                  <a:lumOff val="80000"/>
                </a:schemeClr>
              </a:solidFill>
              <a:prstDash val="solid"/>
              <a:miter/>
            </a:ln>
          </p:spPr>
          <p:txBody>
            <a:bodyPr l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02F37"/>
                  </a:solidFill>
                  <a:effectLst/>
                  <a:uLnTx/>
                  <a:uFillTx/>
                  <a:latin typeface="Montserrat" panose="00000500000000000000" pitchFamily="50" charset="0"/>
                  <a:ea typeface="+mn-ea"/>
                  <a:cs typeface="+mn-cs"/>
                </a:rPr>
                <a:t>because of our</a:t>
              </a:r>
            </a:p>
          </p:txBody>
        </p:sp>
      </p:grpSp>
      <p:sp>
        <p:nvSpPr>
          <p:cNvPr id="56" name="Graphic 2">
            <a:extLst>
              <a:ext uri="{FF2B5EF4-FFF2-40B4-BE49-F238E27FC236}">
                <a16:creationId xmlns:a16="http://schemas.microsoft.com/office/drawing/2014/main" id="{0BB15036-A562-0239-4C27-5B4570B22396}"/>
              </a:ext>
            </a:extLst>
          </p:cNvPr>
          <p:cNvSpPr>
            <a:spLocks/>
          </p:cNvSpPr>
          <p:nvPr/>
        </p:nvSpPr>
        <p:spPr>
          <a:xfrm rot="16200000">
            <a:off x="9552529" y="-1920301"/>
            <a:ext cx="2276475" cy="4130768"/>
          </a:xfrm>
          <a:custGeom>
            <a:avLst/>
            <a:gdLst>
              <a:gd name="connsiteX0" fmla="*/ 2575911 w 2839180"/>
              <a:gd name="connsiteY0" fmla="*/ 4217051 h 5151819"/>
              <a:gd name="connsiteX1" fmla="*/ 934769 w 2839180"/>
              <a:gd name="connsiteY1" fmla="*/ 2575910 h 5151819"/>
              <a:gd name="connsiteX2" fmla="*/ 2575911 w 2839180"/>
              <a:gd name="connsiteY2" fmla="*/ 934769 h 5151819"/>
              <a:gd name="connsiteX3" fmla="*/ 2839181 w 2839180"/>
              <a:gd name="connsiteY3" fmla="*/ 955811 h 5151819"/>
              <a:gd name="connsiteX4" fmla="*/ 2839181 w 2839180"/>
              <a:gd name="connsiteY4" fmla="*/ 13273 h 5151819"/>
              <a:gd name="connsiteX5" fmla="*/ 2575911 w 2839180"/>
              <a:gd name="connsiteY5" fmla="*/ 0 h 5151819"/>
              <a:gd name="connsiteX6" fmla="*/ 0 w 2839180"/>
              <a:gd name="connsiteY6" fmla="*/ 2575910 h 5151819"/>
              <a:gd name="connsiteX7" fmla="*/ 2575911 w 2839180"/>
              <a:gd name="connsiteY7" fmla="*/ 5151820 h 5151819"/>
              <a:gd name="connsiteX8" fmla="*/ 2839181 w 2839180"/>
              <a:gd name="connsiteY8" fmla="*/ 5138546 h 5151819"/>
              <a:gd name="connsiteX9" fmla="*/ 2839181 w 2839180"/>
              <a:gd name="connsiteY9" fmla="*/ 4196008 h 5151819"/>
              <a:gd name="connsiteX10" fmla="*/ 2575911 w 2839180"/>
              <a:gd name="connsiteY10" fmla="*/ 4217051 h 51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39180" h="5151819">
                <a:moveTo>
                  <a:pt x="2575911" y="4217051"/>
                </a:moveTo>
                <a:cubicBezTo>
                  <a:pt x="1669535" y="4217051"/>
                  <a:pt x="934769" y="3482286"/>
                  <a:pt x="934769" y="2575910"/>
                </a:cubicBezTo>
                <a:cubicBezTo>
                  <a:pt x="934769" y="1669534"/>
                  <a:pt x="1669535" y="934769"/>
                  <a:pt x="2575911" y="934769"/>
                </a:cubicBezTo>
                <a:cubicBezTo>
                  <a:pt x="2665549" y="934769"/>
                  <a:pt x="2753479" y="941980"/>
                  <a:pt x="2839181" y="955811"/>
                </a:cubicBezTo>
                <a:lnTo>
                  <a:pt x="2839181" y="13273"/>
                </a:lnTo>
                <a:cubicBezTo>
                  <a:pt x="2752609" y="4494"/>
                  <a:pt x="2664782" y="0"/>
                  <a:pt x="2575911" y="0"/>
                </a:cubicBezTo>
                <a:cubicBezTo>
                  <a:pt x="1153272" y="0"/>
                  <a:pt x="0" y="1153272"/>
                  <a:pt x="0" y="2575910"/>
                </a:cubicBezTo>
                <a:cubicBezTo>
                  <a:pt x="0" y="3998548"/>
                  <a:pt x="1153272" y="5151820"/>
                  <a:pt x="2575911" y="5151820"/>
                </a:cubicBezTo>
                <a:cubicBezTo>
                  <a:pt x="2664782" y="5151820"/>
                  <a:pt x="2752643" y="5147325"/>
                  <a:pt x="2839181" y="5138546"/>
                </a:cubicBezTo>
                <a:lnTo>
                  <a:pt x="2839181" y="4196008"/>
                </a:lnTo>
                <a:cubicBezTo>
                  <a:pt x="2753445" y="4209839"/>
                  <a:pt x="2665514" y="4217051"/>
                  <a:pt x="2575911" y="4217051"/>
                </a:cubicBezTo>
                <a:close/>
              </a:path>
            </a:pathLst>
          </a:custGeom>
          <a:gradFill>
            <a:gsLst>
              <a:gs pos="0">
                <a:schemeClr val="bg1">
                  <a:lumMod val="95000"/>
                  <a:alpha val="75000"/>
                </a:schemeClr>
              </a:gs>
              <a:gs pos="100000">
                <a:schemeClr val="bg1">
                  <a:lumMod val="95000"/>
                  <a:alpha val="20000"/>
                </a:schemeClr>
              </a:gs>
            </a:gsLst>
            <a:lin ang="5400000" scaled="0"/>
          </a:gradFill>
          <a:ln w="34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CFE28DA6-082A-9D01-1F6C-A8FA6CE1E862}"/>
              </a:ext>
            </a:extLst>
          </p:cNvPr>
          <p:cNvGrpSpPr/>
          <p:nvPr/>
        </p:nvGrpSpPr>
        <p:grpSpPr>
          <a:xfrm>
            <a:off x="2823339" y="2703973"/>
            <a:ext cx="3087871" cy="3121793"/>
            <a:chOff x="2823339" y="2703973"/>
            <a:chExt cx="3087871" cy="3121793"/>
          </a:xfrm>
        </p:grpSpPr>
        <p:sp>
          <p:nvSpPr>
            <p:cNvPr id="29" name="Freeform: Shape 28">
              <a:extLst>
                <a:ext uri="{FF2B5EF4-FFF2-40B4-BE49-F238E27FC236}">
                  <a16:creationId xmlns:a16="http://schemas.microsoft.com/office/drawing/2014/main" id="{A9A4E2B9-8AB3-7C7A-CEE2-E3C211BB03B6}"/>
                </a:ext>
              </a:extLst>
            </p:cNvPr>
            <p:cNvSpPr/>
            <p:nvPr/>
          </p:nvSpPr>
          <p:spPr>
            <a:xfrm>
              <a:off x="2823339" y="2703973"/>
              <a:ext cx="3087871" cy="411013"/>
            </a:xfrm>
            <a:custGeom>
              <a:avLst/>
              <a:gdLst>
                <a:gd name="connsiteX0" fmla="*/ 2823496 w 2823495"/>
                <a:gd name="connsiteY0" fmla="*/ 143732 h 287559"/>
                <a:gd name="connsiteX1" fmla="*/ 2679764 w 2823495"/>
                <a:gd name="connsiteY1" fmla="*/ 0 h 287559"/>
                <a:gd name="connsiteX2" fmla="*/ 0 w 2823495"/>
                <a:gd name="connsiteY2" fmla="*/ 0 h 287559"/>
                <a:gd name="connsiteX3" fmla="*/ 0 w 2823495"/>
                <a:gd name="connsiteY3" fmla="*/ 287560 h 287559"/>
                <a:gd name="connsiteX4" fmla="*/ 2679668 w 2823495"/>
                <a:gd name="connsiteY4" fmla="*/ 287560 h 287559"/>
                <a:gd name="connsiteX5" fmla="*/ 2823401 w 2823495"/>
                <a:gd name="connsiteY5" fmla="*/ 143828 h 2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95" h="287559">
                  <a:moveTo>
                    <a:pt x="2823496" y="143732"/>
                  </a:moveTo>
                  <a:cubicBezTo>
                    <a:pt x="2823496" y="64294"/>
                    <a:pt x="2759107" y="0"/>
                    <a:pt x="2679764" y="0"/>
                  </a:cubicBezTo>
                  <a:lnTo>
                    <a:pt x="0" y="0"/>
                  </a:lnTo>
                  <a:lnTo>
                    <a:pt x="0" y="287560"/>
                  </a:lnTo>
                  <a:lnTo>
                    <a:pt x="2679668" y="287560"/>
                  </a:lnTo>
                  <a:cubicBezTo>
                    <a:pt x="2759107" y="287560"/>
                    <a:pt x="2823401" y="223171"/>
                    <a:pt x="2823401" y="143828"/>
                  </a:cubicBezTo>
                  <a:close/>
                </a:path>
              </a:pathLst>
            </a:custGeom>
            <a:solidFill>
              <a:schemeClr val="bg1"/>
            </a:solidFill>
            <a:ln w="15875" cap="flat">
              <a:solidFill>
                <a:schemeClr val="tx2">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CE5E1B0C-3E69-68A2-6A5F-F06A0FB2E2AF}"/>
                </a:ext>
              </a:extLst>
            </p:cNvPr>
            <p:cNvSpPr/>
            <p:nvPr/>
          </p:nvSpPr>
          <p:spPr>
            <a:xfrm>
              <a:off x="2823339" y="3606526"/>
              <a:ext cx="3087871" cy="411013"/>
            </a:xfrm>
            <a:custGeom>
              <a:avLst/>
              <a:gdLst>
                <a:gd name="connsiteX0" fmla="*/ 2823496 w 2823495"/>
                <a:gd name="connsiteY0" fmla="*/ 143732 h 287559"/>
                <a:gd name="connsiteX1" fmla="*/ 2679764 w 2823495"/>
                <a:gd name="connsiteY1" fmla="*/ 0 h 287559"/>
                <a:gd name="connsiteX2" fmla="*/ 0 w 2823495"/>
                <a:gd name="connsiteY2" fmla="*/ 0 h 287559"/>
                <a:gd name="connsiteX3" fmla="*/ 0 w 2823495"/>
                <a:gd name="connsiteY3" fmla="*/ 287560 h 287559"/>
                <a:gd name="connsiteX4" fmla="*/ 2679668 w 2823495"/>
                <a:gd name="connsiteY4" fmla="*/ 287560 h 287559"/>
                <a:gd name="connsiteX5" fmla="*/ 2823401 w 2823495"/>
                <a:gd name="connsiteY5" fmla="*/ 143828 h 2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95" h="287559">
                  <a:moveTo>
                    <a:pt x="2823496" y="143732"/>
                  </a:moveTo>
                  <a:cubicBezTo>
                    <a:pt x="2823496" y="64294"/>
                    <a:pt x="2759107" y="0"/>
                    <a:pt x="2679764" y="0"/>
                  </a:cubicBezTo>
                  <a:lnTo>
                    <a:pt x="0" y="0"/>
                  </a:lnTo>
                  <a:lnTo>
                    <a:pt x="0" y="287560"/>
                  </a:lnTo>
                  <a:lnTo>
                    <a:pt x="2679668" y="287560"/>
                  </a:lnTo>
                  <a:cubicBezTo>
                    <a:pt x="2759107" y="287560"/>
                    <a:pt x="2823401" y="223171"/>
                    <a:pt x="2823401" y="143828"/>
                  </a:cubicBezTo>
                  <a:close/>
                </a:path>
              </a:pathLst>
            </a:custGeom>
            <a:solidFill>
              <a:schemeClr val="bg1"/>
            </a:solidFill>
            <a:ln w="15875" cap="flat">
              <a:solidFill>
                <a:schemeClr val="tx2">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2B1C847E-B48D-3865-102A-1C359C0F21C5}"/>
                </a:ext>
              </a:extLst>
            </p:cNvPr>
            <p:cNvSpPr/>
            <p:nvPr/>
          </p:nvSpPr>
          <p:spPr>
            <a:xfrm>
              <a:off x="2823339" y="4508943"/>
              <a:ext cx="3087871" cy="411013"/>
            </a:xfrm>
            <a:custGeom>
              <a:avLst/>
              <a:gdLst>
                <a:gd name="connsiteX0" fmla="*/ 2823496 w 2823495"/>
                <a:gd name="connsiteY0" fmla="*/ 143732 h 287559"/>
                <a:gd name="connsiteX1" fmla="*/ 2679764 w 2823495"/>
                <a:gd name="connsiteY1" fmla="*/ 0 h 287559"/>
                <a:gd name="connsiteX2" fmla="*/ 0 w 2823495"/>
                <a:gd name="connsiteY2" fmla="*/ 0 h 287559"/>
                <a:gd name="connsiteX3" fmla="*/ 0 w 2823495"/>
                <a:gd name="connsiteY3" fmla="*/ 287560 h 287559"/>
                <a:gd name="connsiteX4" fmla="*/ 2679668 w 2823495"/>
                <a:gd name="connsiteY4" fmla="*/ 287560 h 287559"/>
                <a:gd name="connsiteX5" fmla="*/ 2823401 w 2823495"/>
                <a:gd name="connsiteY5" fmla="*/ 143828 h 2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95" h="287559">
                  <a:moveTo>
                    <a:pt x="2823496" y="143732"/>
                  </a:moveTo>
                  <a:cubicBezTo>
                    <a:pt x="2823496" y="64294"/>
                    <a:pt x="2759107" y="0"/>
                    <a:pt x="2679764" y="0"/>
                  </a:cubicBezTo>
                  <a:lnTo>
                    <a:pt x="0" y="0"/>
                  </a:lnTo>
                  <a:lnTo>
                    <a:pt x="0" y="287560"/>
                  </a:lnTo>
                  <a:lnTo>
                    <a:pt x="2679668" y="287560"/>
                  </a:lnTo>
                  <a:cubicBezTo>
                    <a:pt x="2759107" y="287560"/>
                    <a:pt x="2823401" y="223171"/>
                    <a:pt x="2823401" y="143828"/>
                  </a:cubicBezTo>
                  <a:close/>
                </a:path>
              </a:pathLst>
            </a:custGeom>
            <a:solidFill>
              <a:schemeClr val="bg1"/>
            </a:solidFill>
            <a:ln w="15875" cap="flat">
              <a:solidFill>
                <a:schemeClr val="tx2">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69814D7-7D4C-F6FD-946F-460F2835207E}"/>
                </a:ext>
              </a:extLst>
            </p:cNvPr>
            <p:cNvSpPr/>
            <p:nvPr/>
          </p:nvSpPr>
          <p:spPr>
            <a:xfrm>
              <a:off x="2823339" y="5414753"/>
              <a:ext cx="3087871" cy="411013"/>
            </a:xfrm>
            <a:custGeom>
              <a:avLst/>
              <a:gdLst>
                <a:gd name="connsiteX0" fmla="*/ 2823496 w 2823495"/>
                <a:gd name="connsiteY0" fmla="*/ 143732 h 287559"/>
                <a:gd name="connsiteX1" fmla="*/ 2679764 w 2823495"/>
                <a:gd name="connsiteY1" fmla="*/ 0 h 287559"/>
                <a:gd name="connsiteX2" fmla="*/ 0 w 2823495"/>
                <a:gd name="connsiteY2" fmla="*/ 0 h 287559"/>
                <a:gd name="connsiteX3" fmla="*/ 0 w 2823495"/>
                <a:gd name="connsiteY3" fmla="*/ 287560 h 287559"/>
                <a:gd name="connsiteX4" fmla="*/ 2679668 w 2823495"/>
                <a:gd name="connsiteY4" fmla="*/ 287560 h 287559"/>
                <a:gd name="connsiteX5" fmla="*/ 2823401 w 2823495"/>
                <a:gd name="connsiteY5" fmla="*/ 143828 h 2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95" h="287559">
                  <a:moveTo>
                    <a:pt x="2823496" y="143732"/>
                  </a:moveTo>
                  <a:cubicBezTo>
                    <a:pt x="2823496" y="64294"/>
                    <a:pt x="2759107" y="0"/>
                    <a:pt x="2679764" y="0"/>
                  </a:cubicBezTo>
                  <a:lnTo>
                    <a:pt x="0" y="0"/>
                  </a:lnTo>
                  <a:lnTo>
                    <a:pt x="0" y="287560"/>
                  </a:lnTo>
                  <a:lnTo>
                    <a:pt x="2679668" y="287560"/>
                  </a:lnTo>
                  <a:cubicBezTo>
                    <a:pt x="2759107" y="287560"/>
                    <a:pt x="2823401" y="223171"/>
                    <a:pt x="2823401" y="143828"/>
                  </a:cubicBezTo>
                  <a:close/>
                </a:path>
              </a:pathLst>
            </a:custGeom>
            <a:solidFill>
              <a:schemeClr val="bg1"/>
            </a:solidFill>
            <a:ln w="15875" cap="flat">
              <a:solidFill>
                <a:schemeClr val="tx2">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62AA662F-CAC1-B5A8-77FB-7E28A972B3AC}"/>
              </a:ext>
            </a:extLst>
          </p:cNvPr>
          <p:cNvGrpSpPr/>
          <p:nvPr/>
        </p:nvGrpSpPr>
        <p:grpSpPr>
          <a:xfrm>
            <a:off x="2957808" y="2814548"/>
            <a:ext cx="2891561" cy="2971291"/>
            <a:chOff x="2957808" y="2814548"/>
            <a:chExt cx="2891561" cy="2971291"/>
          </a:xfrm>
        </p:grpSpPr>
        <p:sp>
          <p:nvSpPr>
            <p:cNvPr id="31" name="Content Placeholder 4">
              <a:extLst>
                <a:ext uri="{FF2B5EF4-FFF2-40B4-BE49-F238E27FC236}">
                  <a16:creationId xmlns:a16="http://schemas.microsoft.com/office/drawing/2014/main" id="{C5655645-A836-8151-B06B-80E949074673}"/>
                </a:ext>
              </a:extLst>
            </p:cNvPr>
            <p:cNvSpPr txBox="1">
              <a:spLocks/>
            </p:cNvSpPr>
            <p:nvPr/>
          </p:nvSpPr>
          <p:spPr>
            <a:xfrm>
              <a:off x="2957808" y="3720445"/>
              <a:ext cx="2891561" cy="25716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400"/>
                </a:spcAft>
                <a:buClr>
                  <a:srgbClr val="2054F8"/>
                </a:buClr>
                <a:buSzTx/>
                <a:buFont typeface="Arial" panose="020B0604020202020204" pitchFamily="34" charset="0"/>
                <a:buNone/>
                <a:tabLst/>
                <a:defRPr/>
              </a:pPr>
              <a:r>
                <a:rPr kumimoji="0" lang="en-US" sz="1100" b="0" i="1" u="none" strike="noStrike" kern="1200" cap="none" spc="0" normalizeH="0" baseline="0" noProof="0" dirty="0">
                  <a:ln>
                    <a:noFill/>
                  </a:ln>
                  <a:solidFill>
                    <a:srgbClr val="2054F8"/>
                  </a:solidFill>
                  <a:effectLst/>
                  <a:uLnTx/>
                  <a:uFillTx/>
                  <a:latin typeface="Montserrat" panose="00000500000000000000" pitchFamily="2" charset="0"/>
                  <a:ea typeface="+mn-ea"/>
                  <a:cs typeface="+mn-cs"/>
                </a:rPr>
                <a:t>Statement of the need or opportunity</a:t>
              </a:r>
            </a:p>
          </p:txBody>
        </p:sp>
        <p:sp>
          <p:nvSpPr>
            <p:cNvPr id="34" name="Content Placeholder 4">
              <a:extLst>
                <a:ext uri="{FF2B5EF4-FFF2-40B4-BE49-F238E27FC236}">
                  <a16:creationId xmlns:a16="http://schemas.microsoft.com/office/drawing/2014/main" id="{49FE2F80-B8B3-8EFC-2669-31B1F41814E3}"/>
                </a:ext>
              </a:extLst>
            </p:cNvPr>
            <p:cNvSpPr txBox="1">
              <a:spLocks/>
            </p:cNvSpPr>
            <p:nvPr/>
          </p:nvSpPr>
          <p:spPr>
            <a:xfrm>
              <a:off x="2957808" y="4622859"/>
              <a:ext cx="2891561" cy="25716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400"/>
                </a:spcAft>
                <a:buClr>
                  <a:srgbClr val="2054F8"/>
                </a:buClr>
                <a:buSzTx/>
                <a:buFont typeface="Arial" panose="020B0604020202020204" pitchFamily="34" charset="0"/>
                <a:buNone/>
                <a:tabLst/>
                <a:defRPr/>
              </a:pPr>
              <a:r>
                <a:rPr kumimoji="0" lang="en-US" sz="1100" b="0" i="1" u="none" strike="noStrike" kern="1200" cap="none" spc="0" normalizeH="0" baseline="0" noProof="0" dirty="0">
                  <a:ln>
                    <a:noFill/>
                  </a:ln>
                  <a:solidFill>
                    <a:srgbClr val="2054F8"/>
                  </a:solidFill>
                  <a:effectLst/>
                  <a:uLnTx/>
                  <a:uFillTx/>
                  <a:latin typeface="Montserrat" panose="00000500000000000000" pitchFamily="2" charset="0"/>
                  <a:ea typeface="+mn-ea"/>
                  <a:cs typeface="+mn-cs"/>
                </a:rPr>
                <a:t>Product/service category</a:t>
              </a:r>
            </a:p>
          </p:txBody>
        </p:sp>
        <p:sp>
          <p:nvSpPr>
            <p:cNvPr id="37" name="Content Placeholder 4">
              <a:extLst>
                <a:ext uri="{FF2B5EF4-FFF2-40B4-BE49-F238E27FC236}">
                  <a16:creationId xmlns:a16="http://schemas.microsoft.com/office/drawing/2014/main" id="{5964D859-93DC-E182-020E-6BC403ECE535}"/>
                </a:ext>
              </a:extLst>
            </p:cNvPr>
            <p:cNvSpPr txBox="1">
              <a:spLocks/>
            </p:cNvSpPr>
            <p:nvPr/>
          </p:nvSpPr>
          <p:spPr>
            <a:xfrm>
              <a:off x="2957809" y="2814548"/>
              <a:ext cx="2181559" cy="25716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400"/>
                </a:spcAft>
                <a:buClr>
                  <a:srgbClr val="2054F8"/>
                </a:buClr>
                <a:buSzTx/>
                <a:buFont typeface="Arial" panose="020B0604020202020204" pitchFamily="34" charset="0"/>
                <a:buNone/>
                <a:tabLst/>
                <a:defRPr/>
              </a:pPr>
              <a:r>
                <a:rPr kumimoji="0" lang="en-US" sz="1100" b="0" i="1" u="none" strike="noStrike" kern="1200" cap="none" spc="0" normalizeH="0" baseline="0" noProof="0" dirty="0">
                  <a:ln>
                    <a:noFill/>
                  </a:ln>
                  <a:solidFill>
                    <a:srgbClr val="2054F8"/>
                  </a:solidFill>
                  <a:effectLst/>
                  <a:uLnTx/>
                  <a:uFillTx/>
                  <a:latin typeface="Montserrat" panose="00000500000000000000" pitchFamily="2" charset="0"/>
                  <a:ea typeface="+mn-ea"/>
                  <a:cs typeface="+mn-cs"/>
                </a:rPr>
                <a:t>Target customer</a:t>
              </a:r>
            </a:p>
          </p:txBody>
        </p:sp>
        <p:sp>
          <p:nvSpPr>
            <p:cNvPr id="41" name="Content Placeholder 4">
              <a:extLst>
                <a:ext uri="{FF2B5EF4-FFF2-40B4-BE49-F238E27FC236}">
                  <a16:creationId xmlns:a16="http://schemas.microsoft.com/office/drawing/2014/main" id="{B56FE295-0D2B-D551-E1D7-449A896AB9C0}"/>
                </a:ext>
              </a:extLst>
            </p:cNvPr>
            <p:cNvSpPr txBox="1">
              <a:spLocks/>
            </p:cNvSpPr>
            <p:nvPr/>
          </p:nvSpPr>
          <p:spPr>
            <a:xfrm>
              <a:off x="2957808" y="5528671"/>
              <a:ext cx="2891561" cy="25716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400"/>
                </a:spcAft>
                <a:buClr>
                  <a:srgbClr val="2054F8"/>
                </a:buClr>
                <a:buSzTx/>
                <a:buFont typeface="Arial" panose="020B0604020202020204" pitchFamily="34" charset="0"/>
                <a:buNone/>
                <a:tabLst/>
                <a:defRPr/>
              </a:pPr>
              <a:r>
                <a:rPr kumimoji="0" lang="en-US" sz="1100" b="0" i="1" u="none" strike="noStrike" kern="1200" cap="none" spc="0" normalizeH="0" baseline="0" noProof="0" dirty="0">
                  <a:ln>
                    <a:noFill/>
                  </a:ln>
                  <a:solidFill>
                    <a:srgbClr val="2054F8"/>
                  </a:solidFill>
                  <a:effectLst/>
                  <a:uLnTx/>
                  <a:uFillTx/>
                  <a:latin typeface="Montserrat" panose="00000500000000000000" pitchFamily="2" charset="0"/>
                  <a:ea typeface="+mn-ea"/>
                  <a:cs typeface="+mn-cs"/>
                </a:rPr>
                <a:t>Statement of benefit</a:t>
              </a:r>
            </a:p>
          </p:txBody>
        </p:sp>
      </p:grpSp>
      <p:grpSp>
        <p:nvGrpSpPr>
          <p:cNvPr id="8" name="Group 7">
            <a:extLst>
              <a:ext uri="{FF2B5EF4-FFF2-40B4-BE49-F238E27FC236}">
                <a16:creationId xmlns:a16="http://schemas.microsoft.com/office/drawing/2014/main" id="{0056105B-4B4E-DA5E-3306-F6D7647194B2}"/>
              </a:ext>
            </a:extLst>
          </p:cNvPr>
          <p:cNvGrpSpPr/>
          <p:nvPr/>
        </p:nvGrpSpPr>
        <p:grpSpPr>
          <a:xfrm>
            <a:off x="8589802" y="2703973"/>
            <a:ext cx="3087871" cy="2215983"/>
            <a:chOff x="8589802" y="2703973"/>
            <a:chExt cx="3087871" cy="2215983"/>
          </a:xfrm>
        </p:grpSpPr>
        <p:sp>
          <p:nvSpPr>
            <p:cNvPr id="45" name="Freeform: Shape 44">
              <a:extLst>
                <a:ext uri="{FF2B5EF4-FFF2-40B4-BE49-F238E27FC236}">
                  <a16:creationId xmlns:a16="http://schemas.microsoft.com/office/drawing/2014/main" id="{7F21C08E-54C3-9F15-1612-4B30D7A8108A}"/>
                </a:ext>
              </a:extLst>
            </p:cNvPr>
            <p:cNvSpPr/>
            <p:nvPr/>
          </p:nvSpPr>
          <p:spPr>
            <a:xfrm>
              <a:off x="8589802" y="2703973"/>
              <a:ext cx="3087871" cy="411013"/>
            </a:xfrm>
            <a:custGeom>
              <a:avLst/>
              <a:gdLst>
                <a:gd name="connsiteX0" fmla="*/ 2823496 w 2823495"/>
                <a:gd name="connsiteY0" fmla="*/ 143732 h 287559"/>
                <a:gd name="connsiteX1" fmla="*/ 2679764 w 2823495"/>
                <a:gd name="connsiteY1" fmla="*/ 0 h 287559"/>
                <a:gd name="connsiteX2" fmla="*/ 0 w 2823495"/>
                <a:gd name="connsiteY2" fmla="*/ 0 h 287559"/>
                <a:gd name="connsiteX3" fmla="*/ 0 w 2823495"/>
                <a:gd name="connsiteY3" fmla="*/ 287560 h 287559"/>
                <a:gd name="connsiteX4" fmla="*/ 2679668 w 2823495"/>
                <a:gd name="connsiteY4" fmla="*/ 287560 h 287559"/>
                <a:gd name="connsiteX5" fmla="*/ 2823401 w 2823495"/>
                <a:gd name="connsiteY5" fmla="*/ 143828 h 2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95" h="287559">
                  <a:moveTo>
                    <a:pt x="2823496" y="143732"/>
                  </a:moveTo>
                  <a:cubicBezTo>
                    <a:pt x="2823496" y="64294"/>
                    <a:pt x="2759107" y="0"/>
                    <a:pt x="2679764" y="0"/>
                  </a:cubicBezTo>
                  <a:lnTo>
                    <a:pt x="0" y="0"/>
                  </a:lnTo>
                  <a:lnTo>
                    <a:pt x="0" y="287560"/>
                  </a:lnTo>
                  <a:lnTo>
                    <a:pt x="2679668" y="287560"/>
                  </a:lnTo>
                  <a:cubicBezTo>
                    <a:pt x="2759107" y="287560"/>
                    <a:pt x="2823401" y="223171"/>
                    <a:pt x="2823401" y="143828"/>
                  </a:cubicBezTo>
                  <a:close/>
                </a:path>
              </a:pathLst>
            </a:custGeom>
            <a:solidFill>
              <a:schemeClr val="bg1"/>
            </a:solidFill>
            <a:ln w="15875" cap="flat">
              <a:solidFill>
                <a:schemeClr val="tx2">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C6DFE502-594B-724C-B8A2-6B7F0766E788}"/>
                </a:ext>
              </a:extLst>
            </p:cNvPr>
            <p:cNvSpPr/>
            <p:nvPr/>
          </p:nvSpPr>
          <p:spPr>
            <a:xfrm>
              <a:off x="8589802" y="3606526"/>
              <a:ext cx="3087871" cy="411013"/>
            </a:xfrm>
            <a:custGeom>
              <a:avLst/>
              <a:gdLst>
                <a:gd name="connsiteX0" fmla="*/ 2823496 w 2823495"/>
                <a:gd name="connsiteY0" fmla="*/ 143732 h 287559"/>
                <a:gd name="connsiteX1" fmla="*/ 2679764 w 2823495"/>
                <a:gd name="connsiteY1" fmla="*/ 0 h 287559"/>
                <a:gd name="connsiteX2" fmla="*/ 0 w 2823495"/>
                <a:gd name="connsiteY2" fmla="*/ 0 h 287559"/>
                <a:gd name="connsiteX3" fmla="*/ 0 w 2823495"/>
                <a:gd name="connsiteY3" fmla="*/ 287560 h 287559"/>
                <a:gd name="connsiteX4" fmla="*/ 2679668 w 2823495"/>
                <a:gd name="connsiteY4" fmla="*/ 287560 h 287559"/>
                <a:gd name="connsiteX5" fmla="*/ 2823401 w 2823495"/>
                <a:gd name="connsiteY5" fmla="*/ 143828 h 2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95" h="287559">
                  <a:moveTo>
                    <a:pt x="2823496" y="143732"/>
                  </a:moveTo>
                  <a:cubicBezTo>
                    <a:pt x="2823496" y="64294"/>
                    <a:pt x="2759107" y="0"/>
                    <a:pt x="2679764" y="0"/>
                  </a:cubicBezTo>
                  <a:lnTo>
                    <a:pt x="0" y="0"/>
                  </a:lnTo>
                  <a:lnTo>
                    <a:pt x="0" y="287560"/>
                  </a:lnTo>
                  <a:lnTo>
                    <a:pt x="2679668" y="287560"/>
                  </a:lnTo>
                  <a:cubicBezTo>
                    <a:pt x="2759107" y="287560"/>
                    <a:pt x="2823401" y="223171"/>
                    <a:pt x="2823401" y="143828"/>
                  </a:cubicBezTo>
                  <a:close/>
                </a:path>
              </a:pathLst>
            </a:custGeom>
            <a:solidFill>
              <a:schemeClr val="bg1"/>
            </a:solidFill>
            <a:ln w="15875" cap="flat">
              <a:solidFill>
                <a:schemeClr val="tx2">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902A7113-2B99-7915-0035-11D112DDDD54}"/>
                </a:ext>
              </a:extLst>
            </p:cNvPr>
            <p:cNvSpPr/>
            <p:nvPr/>
          </p:nvSpPr>
          <p:spPr>
            <a:xfrm>
              <a:off x="8589802" y="4508943"/>
              <a:ext cx="3087871" cy="411013"/>
            </a:xfrm>
            <a:custGeom>
              <a:avLst/>
              <a:gdLst>
                <a:gd name="connsiteX0" fmla="*/ 2823496 w 2823495"/>
                <a:gd name="connsiteY0" fmla="*/ 143732 h 287559"/>
                <a:gd name="connsiteX1" fmla="*/ 2679764 w 2823495"/>
                <a:gd name="connsiteY1" fmla="*/ 0 h 287559"/>
                <a:gd name="connsiteX2" fmla="*/ 0 w 2823495"/>
                <a:gd name="connsiteY2" fmla="*/ 0 h 287559"/>
                <a:gd name="connsiteX3" fmla="*/ 0 w 2823495"/>
                <a:gd name="connsiteY3" fmla="*/ 287560 h 287559"/>
                <a:gd name="connsiteX4" fmla="*/ 2679668 w 2823495"/>
                <a:gd name="connsiteY4" fmla="*/ 287560 h 287559"/>
                <a:gd name="connsiteX5" fmla="*/ 2823401 w 2823495"/>
                <a:gd name="connsiteY5" fmla="*/ 143828 h 2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95" h="287559">
                  <a:moveTo>
                    <a:pt x="2823496" y="143732"/>
                  </a:moveTo>
                  <a:cubicBezTo>
                    <a:pt x="2823496" y="64294"/>
                    <a:pt x="2759107" y="0"/>
                    <a:pt x="2679764" y="0"/>
                  </a:cubicBezTo>
                  <a:lnTo>
                    <a:pt x="0" y="0"/>
                  </a:lnTo>
                  <a:lnTo>
                    <a:pt x="0" y="287560"/>
                  </a:lnTo>
                  <a:lnTo>
                    <a:pt x="2679668" y="287560"/>
                  </a:lnTo>
                  <a:cubicBezTo>
                    <a:pt x="2759107" y="287560"/>
                    <a:pt x="2823401" y="223171"/>
                    <a:pt x="2823401" y="143828"/>
                  </a:cubicBezTo>
                  <a:close/>
                </a:path>
              </a:pathLst>
            </a:custGeom>
            <a:solidFill>
              <a:schemeClr val="bg1"/>
            </a:solidFill>
            <a:ln w="15875" cap="flat">
              <a:solidFill>
                <a:schemeClr val="tx2">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2F37"/>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6CE34601-29D6-38D8-5BFB-58F4D502510F}"/>
              </a:ext>
            </a:extLst>
          </p:cNvPr>
          <p:cNvGrpSpPr/>
          <p:nvPr/>
        </p:nvGrpSpPr>
        <p:grpSpPr>
          <a:xfrm>
            <a:off x="8724271" y="2814548"/>
            <a:ext cx="2891561" cy="2065479"/>
            <a:chOff x="8724271" y="2814548"/>
            <a:chExt cx="2891561" cy="2065479"/>
          </a:xfrm>
        </p:grpSpPr>
        <p:sp>
          <p:nvSpPr>
            <p:cNvPr id="46" name="Content Placeholder 4">
              <a:extLst>
                <a:ext uri="{FF2B5EF4-FFF2-40B4-BE49-F238E27FC236}">
                  <a16:creationId xmlns:a16="http://schemas.microsoft.com/office/drawing/2014/main" id="{A9C662D5-27DA-7D41-54AD-ECDDCC75E582}"/>
                </a:ext>
              </a:extLst>
            </p:cNvPr>
            <p:cNvSpPr txBox="1">
              <a:spLocks/>
            </p:cNvSpPr>
            <p:nvPr/>
          </p:nvSpPr>
          <p:spPr>
            <a:xfrm>
              <a:off x="8724271" y="3720445"/>
              <a:ext cx="2891561" cy="25716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400"/>
                </a:spcAft>
                <a:buClr>
                  <a:srgbClr val="2054F8"/>
                </a:buClr>
                <a:buSzTx/>
                <a:buFont typeface="Arial" panose="020B0604020202020204" pitchFamily="34" charset="0"/>
                <a:buNone/>
                <a:tabLst/>
                <a:defRPr/>
              </a:pPr>
              <a:r>
                <a:rPr kumimoji="0" lang="en-US" sz="1100" b="0" i="1" u="none" strike="noStrike" kern="1200" cap="none" spc="0" normalizeH="0" baseline="0" noProof="0" dirty="0">
                  <a:ln>
                    <a:noFill/>
                  </a:ln>
                  <a:solidFill>
                    <a:srgbClr val="2054F8"/>
                  </a:solidFill>
                  <a:effectLst/>
                  <a:uLnTx/>
                  <a:uFillTx/>
                  <a:latin typeface="Montserrat" panose="00000500000000000000" pitchFamily="2" charset="0"/>
                  <a:ea typeface="+mn-ea"/>
                  <a:cs typeface="+mn-cs"/>
                </a:rPr>
                <a:t>Statement of primary differentiator</a:t>
              </a:r>
            </a:p>
          </p:txBody>
        </p:sp>
        <p:sp>
          <p:nvSpPr>
            <p:cNvPr id="49" name="Content Placeholder 4">
              <a:extLst>
                <a:ext uri="{FF2B5EF4-FFF2-40B4-BE49-F238E27FC236}">
                  <a16:creationId xmlns:a16="http://schemas.microsoft.com/office/drawing/2014/main" id="{F38593E8-371D-B676-C025-8512E7D60001}"/>
                </a:ext>
              </a:extLst>
            </p:cNvPr>
            <p:cNvSpPr txBox="1">
              <a:spLocks/>
            </p:cNvSpPr>
            <p:nvPr/>
          </p:nvSpPr>
          <p:spPr>
            <a:xfrm>
              <a:off x="8724271" y="4622859"/>
              <a:ext cx="2891561" cy="25716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400"/>
                </a:spcAft>
                <a:buClr>
                  <a:srgbClr val="2054F8"/>
                </a:buClr>
                <a:buSzTx/>
                <a:buFont typeface="Arial" panose="020B0604020202020204" pitchFamily="34" charset="0"/>
                <a:buNone/>
                <a:tabLst/>
                <a:defRPr/>
              </a:pPr>
              <a:r>
                <a:rPr kumimoji="0" lang="en-US" sz="1100" b="0" i="1" u="none" strike="noStrike" kern="1200" cap="none" spc="0" normalizeH="0" baseline="0" noProof="0" dirty="0">
                  <a:ln>
                    <a:noFill/>
                  </a:ln>
                  <a:solidFill>
                    <a:srgbClr val="2054F8"/>
                  </a:solidFill>
                  <a:effectLst/>
                  <a:uLnTx/>
                  <a:uFillTx/>
                  <a:latin typeface="Montserrat" panose="00000500000000000000" pitchFamily="2" charset="0"/>
                  <a:ea typeface="+mn-ea"/>
                  <a:cs typeface="+mn-cs"/>
                </a:rPr>
                <a:t>Proof that benefits can be delivered</a:t>
              </a:r>
            </a:p>
          </p:txBody>
        </p:sp>
        <p:sp>
          <p:nvSpPr>
            <p:cNvPr id="52" name="Content Placeholder 4">
              <a:extLst>
                <a:ext uri="{FF2B5EF4-FFF2-40B4-BE49-F238E27FC236}">
                  <a16:creationId xmlns:a16="http://schemas.microsoft.com/office/drawing/2014/main" id="{6CAE857C-8D58-01E4-FE9E-A74FB07647BF}"/>
                </a:ext>
              </a:extLst>
            </p:cNvPr>
            <p:cNvSpPr txBox="1">
              <a:spLocks/>
            </p:cNvSpPr>
            <p:nvPr/>
          </p:nvSpPr>
          <p:spPr>
            <a:xfrm>
              <a:off x="8724272" y="2814548"/>
              <a:ext cx="2672558" cy="257168"/>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400"/>
                </a:spcBef>
                <a:spcAft>
                  <a:spcPts val="400"/>
                </a:spcAft>
                <a:buClr>
                  <a:srgbClr val="2054F8"/>
                </a:buClr>
                <a:buSzTx/>
                <a:buFont typeface="Arial" panose="020B0604020202020204" pitchFamily="34" charset="0"/>
                <a:buNone/>
                <a:tabLst/>
                <a:defRPr/>
              </a:pPr>
              <a:r>
                <a:rPr kumimoji="0" lang="en-US" sz="1100" b="0" i="1" u="none" strike="noStrike" kern="1200" cap="none" spc="0" normalizeH="0" baseline="0" noProof="0" dirty="0">
                  <a:ln>
                    <a:noFill/>
                  </a:ln>
                  <a:solidFill>
                    <a:srgbClr val="2054F8"/>
                  </a:solidFill>
                  <a:effectLst/>
                  <a:uLnTx/>
                  <a:uFillTx/>
                  <a:latin typeface="Montserrat" panose="00000500000000000000" pitchFamily="2" charset="0"/>
                  <a:ea typeface="+mn-ea"/>
                  <a:cs typeface="+mn-cs"/>
                </a:rPr>
                <a:t>Primary competitive alternatives</a:t>
              </a:r>
            </a:p>
          </p:txBody>
        </p:sp>
      </p:grpSp>
      <p:sp>
        <p:nvSpPr>
          <p:cNvPr id="4" name="Title 3">
            <a:extLst>
              <a:ext uri="{FF2B5EF4-FFF2-40B4-BE49-F238E27FC236}">
                <a16:creationId xmlns:a16="http://schemas.microsoft.com/office/drawing/2014/main" id="{6BC993A6-415F-089B-B30C-5F881C2CECB3}"/>
              </a:ext>
            </a:extLst>
          </p:cNvPr>
          <p:cNvSpPr>
            <a:spLocks noGrp="1"/>
          </p:cNvSpPr>
          <p:nvPr>
            <p:ph type="title"/>
          </p:nvPr>
        </p:nvSpPr>
        <p:spPr/>
        <p:txBody>
          <a:bodyPr anchor="ctr"/>
          <a:lstStyle/>
          <a:p>
            <a:r>
              <a:rPr lang="en-US" dirty="0"/>
              <a:t>Extended </a:t>
            </a:r>
            <a:r>
              <a:rPr lang="en-US" dirty="0">
                <a:solidFill>
                  <a:schemeClr val="accent1"/>
                </a:solidFill>
              </a:rPr>
              <a:t>Value Prop </a:t>
            </a:r>
            <a:r>
              <a:rPr lang="en-US" dirty="0"/>
              <a:t>Statement</a:t>
            </a:r>
          </a:p>
        </p:txBody>
      </p:sp>
    </p:spTree>
    <p:extLst>
      <p:ext uri="{BB962C8B-B14F-4D97-AF65-F5344CB8AC3E}">
        <p14:creationId xmlns:p14="http://schemas.microsoft.com/office/powerpoint/2010/main" val="221198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10" presetClass="entr" presetSubtype="0" fill="hold"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0" presetClass="path" presetSubtype="0" decel="50000" fill="hold" nodeType="withEffect">
                                  <p:stCondLst>
                                    <p:cond delay="1000"/>
                                  </p:stCondLst>
                                  <p:childTnLst>
                                    <p:animMotion origin="layout" path="M 0.04909 7.40741E-7 L -2.08333E-7 7.40741E-7 " pathEditMode="relative" rAng="0" ptsTypes="AA">
                                      <p:cBhvr>
                                        <p:cTn id="14" dur="2000" fill="hold"/>
                                        <p:tgtEl>
                                          <p:spTgt spid="2"/>
                                        </p:tgtEl>
                                        <p:attrNameLst>
                                          <p:attrName>ppt_x</p:attrName>
                                          <p:attrName>ppt_y</p:attrName>
                                        </p:attrNameLst>
                                      </p:cBhvr>
                                      <p:rCtr x="-2461" y="0"/>
                                    </p:animMotion>
                                  </p:childTnLst>
                                </p:cTn>
                              </p:par>
                              <p:par>
                                <p:cTn id="15" presetID="10" presetClass="entr" presetSubtype="0" fill="hold" nodeType="with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0" presetClass="path" presetSubtype="0" decel="50000" fill="hold" nodeType="withEffect">
                                  <p:stCondLst>
                                    <p:cond delay="1000"/>
                                  </p:stCondLst>
                                  <p:childTnLst>
                                    <p:animMotion origin="layout" path="M -0.04505 7.40741E-7 L -3.125E-6 7.40741E-7 " pathEditMode="relative" rAng="0" ptsTypes="AA">
                                      <p:cBhvr>
                                        <p:cTn id="19" dur="2000" fill="hold"/>
                                        <p:tgtEl>
                                          <p:spTgt spid="3"/>
                                        </p:tgtEl>
                                        <p:attrNameLst>
                                          <p:attrName>ppt_x</p:attrName>
                                          <p:attrName>ppt_y</p:attrName>
                                        </p:attrNameLst>
                                      </p:cBhvr>
                                      <p:rCtr x="2253" y="0"/>
                                    </p:animMotion>
                                  </p:childTnLst>
                                </p:cTn>
                              </p:par>
                              <p:par>
                                <p:cTn id="20" presetID="22" presetClass="entr" presetSubtype="1" fill="hold" nodeType="withEffect">
                                  <p:stCondLst>
                                    <p:cond delay="300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2000"/>
                                        <p:tgtEl>
                                          <p:spTgt spid="5"/>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par>
                                <p:cTn id="28" presetID="10" presetClass="entr" presetSubtype="0" fill="hold" nodeType="withEffect">
                                  <p:stCondLst>
                                    <p:cond delay="10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childTnLst>
                                </p:cTn>
                              </p:par>
                              <p:par>
                                <p:cTn id="31" presetID="0" presetClass="path" presetSubtype="0" decel="50000" fill="hold" nodeType="withEffect">
                                  <p:stCondLst>
                                    <p:cond delay="1000"/>
                                  </p:stCondLst>
                                  <p:childTnLst>
                                    <p:animMotion origin="layout" path="M 0.04362 2.96296E-6 L 3.125E-6 2.96296E-6 " pathEditMode="relative" rAng="0" ptsTypes="AA">
                                      <p:cBhvr>
                                        <p:cTn id="32" dur="2000" fill="hold"/>
                                        <p:tgtEl>
                                          <p:spTgt spid="6"/>
                                        </p:tgtEl>
                                        <p:attrNameLst>
                                          <p:attrName>ppt_x</p:attrName>
                                          <p:attrName>ppt_y</p:attrName>
                                        </p:attrNameLst>
                                      </p:cBhvr>
                                      <p:rCtr x="-2187" y="0"/>
                                    </p:animMotion>
                                  </p:childTnLst>
                                </p:cTn>
                              </p:par>
                              <p:par>
                                <p:cTn id="33" presetID="10" presetClass="entr" presetSubtype="0" fill="hold" nodeType="withEffect">
                                  <p:stCondLst>
                                    <p:cond delay="10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childTnLst>
                                </p:cTn>
                              </p:par>
                              <p:par>
                                <p:cTn id="36" presetID="0" presetClass="path" presetSubtype="0" decel="50000" fill="hold" nodeType="withEffect">
                                  <p:stCondLst>
                                    <p:cond delay="1000"/>
                                  </p:stCondLst>
                                  <p:childTnLst>
                                    <p:animMotion origin="layout" path="M -0.03932 2.96296E-6 L 2.08333E-7 2.96296E-6 " pathEditMode="relative" rAng="0" ptsTypes="AA">
                                      <p:cBhvr>
                                        <p:cTn id="37" dur="2000" fill="hold"/>
                                        <p:tgtEl>
                                          <p:spTgt spid="8"/>
                                        </p:tgtEl>
                                        <p:attrNameLst>
                                          <p:attrName>ppt_x</p:attrName>
                                          <p:attrName>ppt_y</p:attrName>
                                        </p:attrNameLst>
                                      </p:cBhvr>
                                      <p:rCtr x="1966" y="0"/>
                                    </p:animMotion>
                                  </p:childTnLst>
                                </p:cTn>
                              </p:par>
                              <p:par>
                                <p:cTn id="38" presetID="22" presetClass="entr" presetSubtype="1" fill="hold" nodeType="withEffect">
                                  <p:stCondLst>
                                    <p:cond delay="300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1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000"/>
                                        <p:tgtEl>
                                          <p:spTgt spid="56"/>
                                        </p:tgtEl>
                                      </p:cBhvr>
                                    </p:animEffect>
                                  </p:childTnLst>
                                </p:cTn>
                              </p:par>
                              <p:par>
                                <p:cTn id="44" presetID="0" presetClass="path" presetSubtype="0" decel="50000" fill="hold" grpId="1" nodeType="withEffect">
                                  <p:stCondLst>
                                    <p:cond delay="0"/>
                                  </p:stCondLst>
                                  <p:childTnLst>
                                    <p:animMotion origin="layout" path="M -0.30781 -4.81481E-6 L 2.08333E-6 -4.81481E-6 " pathEditMode="relative" rAng="0" ptsTypes="AA">
                                      <p:cBhvr>
                                        <p:cTn id="45" dur="10000" fill="hold"/>
                                        <p:tgtEl>
                                          <p:spTgt spid="56"/>
                                        </p:tgtEl>
                                        <p:attrNameLst>
                                          <p:attrName>ppt_x</p:attrName>
                                          <p:attrName>ppt_y</p:attrName>
                                        </p:attrNameLst>
                                      </p:cBhvr>
                                      <p:rCtr x="15234" y="0"/>
                                    </p:animMotion>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1000"/>
                                        <p:tgtEl>
                                          <p:spTgt spid="62"/>
                                        </p:tgtEl>
                                      </p:cBhvr>
                                    </p:animEffect>
                                  </p:childTnLst>
                                </p:cTn>
                              </p:par>
                              <p:par>
                                <p:cTn id="49" presetID="0" presetClass="path" presetSubtype="0" decel="50000" fill="hold" grpId="1" nodeType="withEffect">
                                  <p:stCondLst>
                                    <p:cond delay="0"/>
                                  </p:stCondLst>
                                  <p:childTnLst>
                                    <p:animMotion origin="layout" path="M -3.95833E-6 -0.325 L -3.95833E-6 -0.0581 " pathEditMode="relative" rAng="0" ptsTypes="AA">
                                      <p:cBhvr>
                                        <p:cTn id="50" dur="5000" fill="hold"/>
                                        <p:tgtEl>
                                          <p:spTgt spid="62"/>
                                        </p:tgtEl>
                                        <p:attrNameLst>
                                          <p:attrName>ppt_x</p:attrName>
                                          <p:attrName>ppt_y</p:attrName>
                                        </p:attrNameLst>
                                      </p:cBhvr>
                                      <p:rCtr x="0" y="13333"/>
                                    </p:animMotion>
                                  </p:childTnLst>
                                </p:cTn>
                              </p:par>
                              <p:par>
                                <p:cTn id="51" presetID="10"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1000"/>
                                        <p:tgtEl>
                                          <p:spTgt spid="59"/>
                                        </p:tgtEl>
                                      </p:cBhvr>
                                    </p:animEffect>
                                  </p:childTnLst>
                                </p:cTn>
                              </p:par>
                              <p:par>
                                <p:cTn id="54" presetID="0" presetClass="path" presetSubtype="0" decel="50000" fill="hold" grpId="1" nodeType="withEffect">
                                  <p:stCondLst>
                                    <p:cond delay="0"/>
                                  </p:stCondLst>
                                  <p:childTnLst>
                                    <p:animMotion origin="layout" path="M 6.25E-7 -0.24699 L 6.25E-7 -2.22222E-6 " pathEditMode="relative" rAng="0" ptsTypes="AA">
                                      <p:cBhvr>
                                        <p:cTn id="55" dur="10000" fill="hold"/>
                                        <p:tgtEl>
                                          <p:spTgt spid="59"/>
                                        </p:tgtEl>
                                        <p:attrNameLst>
                                          <p:attrName>ppt_x</p:attrName>
                                          <p:attrName>ppt_y</p:attrName>
                                        </p:attrNameLst>
                                      </p:cBhvr>
                                      <p:rCtr x="0" y="12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59" grpId="0" animBg="1"/>
      <p:bldP spid="59" grpId="1" animBg="1"/>
      <p:bldP spid="7" grpId="0" animBg="1"/>
      <p:bldP spid="9" grpId="0" animBg="1"/>
      <p:bldP spid="56" grpId="0" animBg="1"/>
      <p:bldP spid="5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A08081-B9AE-9AE1-A500-7F8C3DE82EE2}"/>
              </a:ext>
            </a:extLst>
          </p:cNvPr>
          <p:cNvSpPr>
            <a:spLocks/>
          </p:cNvSpPr>
          <p:nvPr/>
        </p:nvSpPr>
        <p:spPr>
          <a:xfrm>
            <a:off x="8306583" y="4873625"/>
            <a:ext cx="3362326" cy="1457325"/>
          </a:xfrm>
          <a:prstGeom prst="rect">
            <a:avLst/>
          </a:prstGeom>
          <a:gradFill>
            <a:gsLst>
              <a:gs pos="100000">
                <a:schemeClr val="bg1"/>
              </a:gs>
              <a:gs pos="31000">
                <a:schemeClr val="tx2">
                  <a:lumMod val="20000"/>
                  <a:lumOff val="80000"/>
                  <a:alpha val="2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8865B172-9733-A6D2-70C7-DE22AF81CA49}"/>
              </a:ext>
            </a:extLst>
          </p:cNvPr>
          <p:cNvCxnSpPr>
            <a:cxnSpLocks/>
          </p:cNvCxnSpPr>
          <p:nvPr/>
        </p:nvCxnSpPr>
        <p:spPr>
          <a:xfrm>
            <a:off x="8510190" y="5602287"/>
            <a:ext cx="3132941" cy="1"/>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480B3F5-8CA9-BD6E-F0C6-644D150F7C7F}"/>
              </a:ext>
            </a:extLst>
          </p:cNvPr>
          <p:cNvSpPr>
            <a:spLocks/>
          </p:cNvSpPr>
          <p:nvPr/>
        </p:nvSpPr>
        <p:spPr>
          <a:xfrm>
            <a:off x="4529529" y="4873625"/>
            <a:ext cx="3362326" cy="1457325"/>
          </a:xfrm>
          <a:prstGeom prst="rect">
            <a:avLst/>
          </a:prstGeom>
          <a:gradFill>
            <a:gsLst>
              <a:gs pos="100000">
                <a:schemeClr val="bg1"/>
              </a:gs>
              <a:gs pos="31000">
                <a:schemeClr val="tx2">
                  <a:lumMod val="20000"/>
                  <a:lumOff val="80000"/>
                  <a:alpha val="2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8D667F34-B609-CCE6-C29E-EB19CD19748E}"/>
              </a:ext>
            </a:extLst>
          </p:cNvPr>
          <p:cNvCxnSpPr>
            <a:cxnSpLocks/>
          </p:cNvCxnSpPr>
          <p:nvPr/>
        </p:nvCxnSpPr>
        <p:spPr>
          <a:xfrm>
            <a:off x="4748603" y="5602287"/>
            <a:ext cx="3132941" cy="1"/>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F4BB11B-F343-D078-0077-F0756DE06855}"/>
              </a:ext>
            </a:extLst>
          </p:cNvPr>
          <p:cNvSpPr>
            <a:spLocks/>
          </p:cNvSpPr>
          <p:nvPr/>
        </p:nvSpPr>
        <p:spPr>
          <a:xfrm>
            <a:off x="752475" y="4873625"/>
            <a:ext cx="3362326" cy="1457325"/>
          </a:xfrm>
          <a:prstGeom prst="rect">
            <a:avLst/>
          </a:prstGeom>
          <a:gradFill>
            <a:gsLst>
              <a:gs pos="100000">
                <a:schemeClr val="bg1"/>
              </a:gs>
              <a:gs pos="31000">
                <a:schemeClr val="tx2">
                  <a:lumMod val="20000"/>
                  <a:lumOff val="80000"/>
                  <a:alpha val="2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A29B5568-C7B0-9462-DB95-857C25F7C4C7}"/>
              </a:ext>
            </a:extLst>
          </p:cNvPr>
          <p:cNvCxnSpPr>
            <a:cxnSpLocks/>
            <a:endCxn id="24" idx="3"/>
          </p:cNvCxnSpPr>
          <p:nvPr/>
        </p:nvCxnSpPr>
        <p:spPr>
          <a:xfrm>
            <a:off x="981860" y="5602287"/>
            <a:ext cx="3132941" cy="1"/>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4031577-14BE-8287-8D11-A131BDFFB022}"/>
              </a:ext>
            </a:extLst>
          </p:cNvPr>
          <p:cNvSpPr>
            <a:spLocks/>
          </p:cNvSpPr>
          <p:nvPr/>
        </p:nvSpPr>
        <p:spPr>
          <a:xfrm>
            <a:off x="752475" y="3061841"/>
            <a:ext cx="3362326" cy="1728251"/>
          </a:xfrm>
          <a:prstGeom prst="rect">
            <a:avLst/>
          </a:prstGeom>
          <a:gradFill>
            <a:gsLst>
              <a:gs pos="100000">
                <a:schemeClr val="bg1"/>
              </a:gs>
              <a:gs pos="33000">
                <a:schemeClr val="tx2">
                  <a:lumMod val="20000"/>
                  <a:lumOff val="80000"/>
                  <a:alpha val="2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903E39-B829-14B3-DFD6-72E639442749}"/>
              </a:ext>
            </a:extLst>
          </p:cNvPr>
          <p:cNvSpPr>
            <a:spLocks/>
          </p:cNvSpPr>
          <p:nvPr/>
        </p:nvSpPr>
        <p:spPr>
          <a:xfrm>
            <a:off x="4529529" y="3061841"/>
            <a:ext cx="3362326" cy="1728251"/>
          </a:xfrm>
          <a:prstGeom prst="rect">
            <a:avLst/>
          </a:prstGeom>
          <a:gradFill>
            <a:gsLst>
              <a:gs pos="100000">
                <a:schemeClr val="bg1"/>
              </a:gs>
              <a:gs pos="33000">
                <a:schemeClr val="tx2">
                  <a:lumMod val="20000"/>
                  <a:lumOff val="80000"/>
                  <a:alpha val="2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BD935CA-9036-18C6-C565-DFDDFAAC1D42}"/>
              </a:ext>
            </a:extLst>
          </p:cNvPr>
          <p:cNvSpPr>
            <a:spLocks/>
          </p:cNvSpPr>
          <p:nvPr/>
        </p:nvSpPr>
        <p:spPr>
          <a:xfrm>
            <a:off x="8296273" y="3061841"/>
            <a:ext cx="3362326" cy="1728251"/>
          </a:xfrm>
          <a:prstGeom prst="rect">
            <a:avLst/>
          </a:prstGeom>
          <a:gradFill>
            <a:gsLst>
              <a:gs pos="100000">
                <a:schemeClr val="bg1"/>
              </a:gs>
              <a:gs pos="33000">
                <a:schemeClr val="tx2">
                  <a:lumMod val="20000"/>
                  <a:lumOff val="80000"/>
                  <a:alpha val="2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C6D55A-6A64-39D4-58EE-06971968C003}"/>
              </a:ext>
            </a:extLst>
          </p:cNvPr>
          <p:cNvSpPr>
            <a:spLocks noGrp="1"/>
          </p:cNvSpPr>
          <p:nvPr>
            <p:ph type="title"/>
          </p:nvPr>
        </p:nvSpPr>
        <p:spPr/>
        <p:txBody>
          <a:bodyPr/>
          <a:lstStyle/>
          <a:p>
            <a:pPr algn="ctr"/>
            <a:r>
              <a:rPr lang="en-US" dirty="0">
                <a:solidFill>
                  <a:schemeClr val="accent1"/>
                </a:solidFill>
              </a:rPr>
              <a:t>Jobs-to-be-done</a:t>
            </a:r>
            <a:r>
              <a:rPr lang="en-US" dirty="0"/>
              <a:t> (JTBD) Canvas</a:t>
            </a:r>
          </a:p>
        </p:txBody>
      </p:sp>
      <p:sp>
        <p:nvSpPr>
          <p:cNvPr id="9" name="Rectangle: Rounded Corners 8">
            <a:extLst>
              <a:ext uri="{FF2B5EF4-FFF2-40B4-BE49-F238E27FC236}">
                <a16:creationId xmlns:a16="http://schemas.microsoft.com/office/drawing/2014/main" id="{014B09AD-DCC5-B0AF-6E8B-79E2318F5EEB}"/>
              </a:ext>
            </a:extLst>
          </p:cNvPr>
          <p:cNvSpPr/>
          <p:nvPr/>
        </p:nvSpPr>
        <p:spPr>
          <a:xfrm rot="16200000">
            <a:off x="-106495" y="3701737"/>
            <a:ext cx="1728254"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Intrinsic</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10" name="Rectangle: Rounded Corners 9">
            <a:extLst>
              <a:ext uri="{FF2B5EF4-FFF2-40B4-BE49-F238E27FC236}">
                <a16:creationId xmlns:a16="http://schemas.microsoft.com/office/drawing/2014/main" id="{A43035E0-C4A3-EA7B-7CC8-59C652C169B6}"/>
              </a:ext>
            </a:extLst>
          </p:cNvPr>
          <p:cNvSpPr/>
          <p:nvPr/>
        </p:nvSpPr>
        <p:spPr>
          <a:xfrm rot="16200000">
            <a:off x="3665405" y="3701736"/>
            <a:ext cx="1728252"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Extrinsic</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11" name="Rectangle: Rounded Corners 10">
            <a:extLst>
              <a:ext uri="{FF2B5EF4-FFF2-40B4-BE49-F238E27FC236}">
                <a16:creationId xmlns:a16="http://schemas.microsoft.com/office/drawing/2014/main" id="{398E16C2-0E90-6E76-AF79-4A9C1E77D737}"/>
              </a:ext>
            </a:extLst>
          </p:cNvPr>
          <p:cNvSpPr/>
          <p:nvPr/>
        </p:nvSpPr>
        <p:spPr>
          <a:xfrm rot="16200000">
            <a:off x="7437304" y="3701736"/>
            <a:ext cx="1728252"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rgbClr val="FFFFFF"/>
                </a:solidFill>
                <a:latin typeface="Montserrat" panose="00000500000000000000" pitchFamily="50" charset="0"/>
              </a:rPr>
              <a:t>Alternatives</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13" name="Rectangle: Rounded Corners 12">
            <a:extLst>
              <a:ext uri="{FF2B5EF4-FFF2-40B4-BE49-F238E27FC236}">
                <a16:creationId xmlns:a16="http://schemas.microsoft.com/office/drawing/2014/main" id="{1491955C-F859-A08C-8B0F-99AEA7C2FE48}"/>
              </a:ext>
            </a:extLst>
          </p:cNvPr>
          <p:cNvSpPr/>
          <p:nvPr/>
        </p:nvSpPr>
        <p:spPr>
          <a:xfrm rot="16200000">
            <a:off x="28968" y="5378058"/>
            <a:ext cx="1457325"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Motivation</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14" name="Rectangle: Rounded Corners 13">
            <a:extLst>
              <a:ext uri="{FF2B5EF4-FFF2-40B4-BE49-F238E27FC236}">
                <a16:creationId xmlns:a16="http://schemas.microsoft.com/office/drawing/2014/main" id="{6109BD3F-B61C-2171-CD57-95393BD97358}"/>
              </a:ext>
            </a:extLst>
          </p:cNvPr>
          <p:cNvSpPr/>
          <p:nvPr/>
        </p:nvSpPr>
        <p:spPr>
          <a:xfrm rot="16200000">
            <a:off x="3800867" y="5378058"/>
            <a:ext cx="1457325"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Opposition</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15" name="Rectangle: Rounded Corners 14">
            <a:extLst>
              <a:ext uri="{FF2B5EF4-FFF2-40B4-BE49-F238E27FC236}">
                <a16:creationId xmlns:a16="http://schemas.microsoft.com/office/drawing/2014/main" id="{41AB8867-2C47-7E39-E00C-F026996DFDA4}"/>
              </a:ext>
            </a:extLst>
          </p:cNvPr>
          <p:cNvSpPr/>
          <p:nvPr/>
        </p:nvSpPr>
        <p:spPr>
          <a:xfrm rot="16200000">
            <a:off x="7572766" y="5378058"/>
            <a:ext cx="1457325"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solidFill>
                  <a:srgbClr val="FFFFFF"/>
                </a:solidFill>
                <a:latin typeface="Montserrat" panose="00000500000000000000" pitchFamily="50" charset="0"/>
              </a:rPr>
              <a:t>Impression</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17" name="Rectangle 16">
            <a:extLst>
              <a:ext uri="{FF2B5EF4-FFF2-40B4-BE49-F238E27FC236}">
                <a16:creationId xmlns:a16="http://schemas.microsoft.com/office/drawing/2014/main" id="{D586044D-BC92-E7BE-C31D-C7077971D19D}"/>
              </a:ext>
            </a:extLst>
          </p:cNvPr>
          <p:cNvSpPr>
            <a:spLocks/>
          </p:cNvSpPr>
          <p:nvPr/>
        </p:nvSpPr>
        <p:spPr>
          <a:xfrm>
            <a:off x="6510730" y="1381125"/>
            <a:ext cx="5147870" cy="1592984"/>
          </a:xfrm>
          <a:prstGeom prst="rect">
            <a:avLst/>
          </a:prstGeom>
          <a:gradFill>
            <a:gsLst>
              <a:gs pos="100000">
                <a:schemeClr val="bg1"/>
              </a:gs>
              <a:gs pos="61000">
                <a:schemeClr val="tx2">
                  <a:lumMod val="20000"/>
                  <a:lumOff val="80000"/>
                  <a:alpha val="2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3DFF231B-9495-A766-6005-03EEABFF436F}"/>
              </a:ext>
            </a:extLst>
          </p:cNvPr>
          <p:cNvCxnSpPr>
            <a:cxnSpLocks/>
          </p:cNvCxnSpPr>
          <p:nvPr/>
        </p:nvCxnSpPr>
        <p:spPr>
          <a:xfrm>
            <a:off x="6740115" y="2422761"/>
            <a:ext cx="4918485" cy="0"/>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AFA946-C88E-3DEA-C90F-C4E2856AFBD6}"/>
              </a:ext>
            </a:extLst>
          </p:cNvPr>
          <p:cNvCxnSpPr>
            <a:cxnSpLocks/>
          </p:cNvCxnSpPr>
          <p:nvPr/>
        </p:nvCxnSpPr>
        <p:spPr>
          <a:xfrm>
            <a:off x="6740115" y="1918875"/>
            <a:ext cx="4918485" cy="0"/>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315E8A1-DB47-5815-CC0F-75CFC258F8DD}"/>
              </a:ext>
            </a:extLst>
          </p:cNvPr>
          <p:cNvSpPr>
            <a:spLocks/>
          </p:cNvSpPr>
          <p:nvPr/>
        </p:nvSpPr>
        <p:spPr>
          <a:xfrm>
            <a:off x="752475" y="1381125"/>
            <a:ext cx="5147870" cy="1592984"/>
          </a:xfrm>
          <a:prstGeom prst="rect">
            <a:avLst/>
          </a:prstGeom>
          <a:gradFill>
            <a:gsLst>
              <a:gs pos="100000">
                <a:schemeClr val="bg1"/>
              </a:gs>
              <a:gs pos="61000">
                <a:schemeClr val="tx2">
                  <a:lumMod val="20000"/>
                  <a:lumOff val="80000"/>
                  <a:alpha val="2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2D0ECE38-6B09-FC9C-1A22-E9A7C8CF81ED}"/>
              </a:ext>
            </a:extLst>
          </p:cNvPr>
          <p:cNvCxnSpPr>
            <a:cxnSpLocks/>
          </p:cNvCxnSpPr>
          <p:nvPr/>
        </p:nvCxnSpPr>
        <p:spPr>
          <a:xfrm>
            <a:off x="981860" y="2422761"/>
            <a:ext cx="4918485" cy="0"/>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4340892-01BF-E89A-AA4C-C0AA1B6F8A45}"/>
              </a:ext>
            </a:extLst>
          </p:cNvPr>
          <p:cNvCxnSpPr>
            <a:cxnSpLocks/>
          </p:cNvCxnSpPr>
          <p:nvPr/>
        </p:nvCxnSpPr>
        <p:spPr>
          <a:xfrm>
            <a:off x="981860" y="1918875"/>
            <a:ext cx="4918485" cy="0"/>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D9A51309-3D28-3E1E-61F8-160D05F96FA6}"/>
              </a:ext>
            </a:extLst>
          </p:cNvPr>
          <p:cNvSpPr/>
          <p:nvPr/>
        </p:nvSpPr>
        <p:spPr>
          <a:xfrm rot="16200000">
            <a:off x="-38862" y="1953388"/>
            <a:ext cx="1592984"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The Job</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8" name="Rectangle: Rounded Corners 7">
            <a:extLst>
              <a:ext uri="{FF2B5EF4-FFF2-40B4-BE49-F238E27FC236}">
                <a16:creationId xmlns:a16="http://schemas.microsoft.com/office/drawing/2014/main" id="{AC03ECB2-57C9-7CDA-6A06-00967AC6C229}"/>
              </a:ext>
            </a:extLst>
          </p:cNvPr>
          <p:cNvSpPr/>
          <p:nvPr/>
        </p:nvSpPr>
        <p:spPr>
          <a:xfrm rot="16200000">
            <a:off x="5714238" y="1953388"/>
            <a:ext cx="1592984" cy="448459"/>
          </a:xfrm>
          <a:prstGeom prst="roundRect">
            <a:avLst>
              <a:gd name="adj" fmla="val 50000"/>
            </a:avLst>
          </a:prstGeom>
          <a:gradFill>
            <a:gsLst>
              <a:gs pos="100000">
                <a:schemeClr val="accent2"/>
              </a:gs>
              <a:gs pos="0">
                <a:schemeClr val="accent1"/>
              </a:gs>
            </a:gsLst>
            <a:lin ang="19800000" scaled="0"/>
          </a:gradFill>
          <a:ln>
            <a:noFill/>
          </a:ln>
          <a:effectLst>
            <a:outerShdw blurRad="215900" dist="127000" dir="2700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rgbClr val="FFFFFF"/>
                </a:solidFill>
                <a:effectLst/>
                <a:uLnTx/>
                <a:uFillTx/>
                <a:latin typeface="Montserrat" panose="00000500000000000000" pitchFamily="50" charset="0"/>
              </a:rPr>
              <a:t>Related</a:t>
            </a:r>
            <a:endParaRPr kumimoji="0" lang="en-US" sz="1400" b="0" i="0" u="none" strike="noStrike" kern="1200" cap="none" spc="0" normalizeH="0" baseline="0" noProof="0" dirty="0">
              <a:ln>
                <a:noFill/>
              </a:ln>
              <a:solidFill>
                <a:srgbClr val="FFFFFF"/>
              </a:solidFill>
              <a:effectLst/>
              <a:uLnTx/>
              <a:uFillTx/>
              <a:latin typeface="Montserrat" panose="00000500000000000000" pitchFamily="50" charset="0"/>
            </a:endParaRPr>
          </a:p>
        </p:txBody>
      </p:sp>
      <p:sp>
        <p:nvSpPr>
          <p:cNvPr id="28" name="Content Placeholder 2">
            <a:extLst>
              <a:ext uri="{FF2B5EF4-FFF2-40B4-BE49-F238E27FC236}">
                <a16:creationId xmlns:a16="http://schemas.microsoft.com/office/drawing/2014/main" id="{5CFA3628-A6D4-6480-E633-D3C5C16E0936}"/>
              </a:ext>
            </a:extLst>
          </p:cNvPr>
          <p:cNvSpPr txBox="1">
            <a:spLocks/>
          </p:cNvSpPr>
          <p:nvPr/>
        </p:nvSpPr>
        <p:spPr>
          <a:xfrm>
            <a:off x="1131832" y="1996988"/>
            <a:ext cx="1752834" cy="246409"/>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Role</a:t>
            </a:r>
          </a:p>
        </p:txBody>
      </p:sp>
      <p:sp>
        <p:nvSpPr>
          <p:cNvPr id="29" name="Content Placeholder 2">
            <a:extLst>
              <a:ext uri="{FF2B5EF4-FFF2-40B4-BE49-F238E27FC236}">
                <a16:creationId xmlns:a16="http://schemas.microsoft.com/office/drawing/2014/main" id="{42FD3141-E16A-742C-705C-F21D642E9503}"/>
              </a:ext>
            </a:extLst>
          </p:cNvPr>
          <p:cNvSpPr txBox="1">
            <a:spLocks/>
          </p:cNvSpPr>
          <p:nvPr/>
        </p:nvSpPr>
        <p:spPr>
          <a:xfrm>
            <a:off x="1131831" y="2112153"/>
            <a:ext cx="2982969" cy="246409"/>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Which persona or executor performs this job?</a:t>
            </a:r>
          </a:p>
        </p:txBody>
      </p:sp>
      <p:sp>
        <p:nvSpPr>
          <p:cNvPr id="32" name="Content Placeholder 2">
            <a:extLst>
              <a:ext uri="{FF2B5EF4-FFF2-40B4-BE49-F238E27FC236}">
                <a16:creationId xmlns:a16="http://schemas.microsoft.com/office/drawing/2014/main" id="{51541545-BF0B-D3D1-E0CE-C1C34019DF1B}"/>
              </a:ext>
            </a:extLst>
          </p:cNvPr>
          <p:cNvSpPr txBox="1">
            <a:spLocks/>
          </p:cNvSpPr>
          <p:nvPr/>
        </p:nvSpPr>
        <p:spPr>
          <a:xfrm>
            <a:off x="1131832" y="2525304"/>
            <a:ext cx="1752834" cy="246409"/>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Step</a:t>
            </a:r>
          </a:p>
        </p:txBody>
      </p:sp>
      <p:sp>
        <p:nvSpPr>
          <p:cNvPr id="33" name="Content Placeholder 2">
            <a:extLst>
              <a:ext uri="{FF2B5EF4-FFF2-40B4-BE49-F238E27FC236}">
                <a16:creationId xmlns:a16="http://schemas.microsoft.com/office/drawing/2014/main" id="{D7A222AF-B491-5FE8-D9C9-92783DEB532C}"/>
              </a:ext>
            </a:extLst>
          </p:cNvPr>
          <p:cNvSpPr txBox="1">
            <a:spLocks/>
          </p:cNvSpPr>
          <p:nvPr/>
        </p:nvSpPr>
        <p:spPr>
          <a:xfrm>
            <a:off x="1131831" y="2640468"/>
            <a:ext cx="2982969" cy="246409"/>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What part of the customer journey is this?</a:t>
            </a:r>
          </a:p>
        </p:txBody>
      </p:sp>
      <p:sp>
        <p:nvSpPr>
          <p:cNvPr id="27" name="Content Placeholder 2">
            <a:extLst>
              <a:ext uri="{FF2B5EF4-FFF2-40B4-BE49-F238E27FC236}">
                <a16:creationId xmlns:a16="http://schemas.microsoft.com/office/drawing/2014/main" id="{0A99188B-4358-38BE-A459-6785D96DB1D4}"/>
              </a:ext>
            </a:extLst>
          </p:cNvPr>
          <p:cNvSpPr txBox="1">
            <a:spLocks/>
          </p:cNvSpPr>
          <p:nvPr/>
        </p:nvSpPr>
        <p:spPr>
          <a:xfrm>
            <a:off x="1131831" y="1600844"/>
            <a:ext cx="2982969" cy="246409"/>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What situation or condition triggers the job?</a:t>
            </a:r>
          </a:p>
        </p:txBody>
      </p:sp>
      <p:sp>
        <p:nvSpPr>
          <p:cNvPr id="34" name="Content Placeholder 2">
            <a:extLst>
              <a:ext uri="{FF2B5EF4-FFF2-40B4-BE49-F238E27FC236}">
                <a16:creationId xmlns:a16="http://schemas.microsoft.com/office/drawing/2014/main" id="{C0319071-8674-2B34-336F-599A71AF735D}"/>
              </a:ext>
            </a:extLst>
          </p:cNvPr>
          <p:cNvSpPr txBox="1">
            <a:spLocks/>
          </p:cNvSpPr>
          <p:nvPr/>
        </p:nvSpPr>
        <p:spPr>
          <a:xfrm>
            <a:off x="1131831" y="1486026"/>
            <a:ext cx="1752834" cy="246409"/>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Context</a:t>
            </a:r>
          </a:p>
        </p:txBody>
      </p:sp>
      <p:sp>
        <p:nvSpPr>
          <p:cNvPr id="45" name="Content Placeholder 2">
            <a:extLst>
              <a:ext uri="{FF2B5EF4-FFF2-40B4-BE49-F238E27FC236}">
                <a16:creationId xmlns:a16="http://schemas.microsoft.com/office/drawing/2014/main" id="{68EE98BC-3B1D-2973-49EF-572A0B519EA3}"/>
              </a:ext>
            </a:extLst>
          </p:cNvPr>
          <p:cNvSpPr txBox="1">
            <a:spLocks/>
          </p:cNvSpPr>
          <p:nvPr/>
        </p:nvSpPr>
        <p:spPr>
          <a:xfrm>
            <a:off x="6884933" y="1996988"/>
            <a:ext cx="1752834" cy="246409"/>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Lower Jobs</a:t>
            </a:r>
          </a:p>
        </p:txBody>
      </p:sp>
      <p:sp>
        <p:nvSpPr>
          <p:cNvPr id="46" name="Content Placeholder 2">
            <a:extLst>
              <a:ext uri="{FF2B5EF4-FFF2-40B4-BE49-F238E27FC236}">
                <a16:creationId xmlns:a16="http://schemas.microsoft.com/office/drawing/2014/main" id="{F295BA70-E9B9-4910-B639-C1157A647C0E}"/>
              </a:ext>
            </a:extLst>
          </p:cNvPr>
          <p:cNvSpPr txBox="1">
            <a:spLocks/>
          </p:cNvSpPr>
          <p:nvPr/>
        </p:nvSpPr>
        <p:spPr>
          <a:xfrm>
            <a:off x="6884932" y="2112153"/>
            <a:ext cx="2982969" cy="246409"/>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Which (more functional) jobs are part of this?</a:t>
            </a:r>
          </a:p>
        </p:txBody>
      </p:sp>
      <p:sp>
        <p:nvSpPr>
          <p:cNvPr id="47" name="Content Placeholder 2">
            <a:extLst>
              <a:ext uri="{FF2B5EF4-FFF2-40B4-BE49-F238E27FC236}">
                <a16:creationId xmlns:a16="http://schemas.microsoft.com/office/drawing/2014/main" id="{C091035C-1A74-6929-2523-06EDBF132CB7}"/>
              </a:ext>
            </a:extLst>
          </p:cNvPr>
          <p:cNvSpPr txBox="1">
            <a:spLocks/>
          </p:cNvSpPr>
          <p:nvPr/>
        </p:nvSpPr>
        <p:spPr>
          <a:xfrm>
            <a:off x="6884933" y="2525304"/>
            <a:ext cx="1752834" cy="246409"/>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Other Jobs</a:t>
            </a:r>
          </a:p>
        </p:txBody>
      </p:sp>
      <p:sp>
        <p:nvSpPr>
          <p:cNvPr id="48" name="Content Placeholder 2">
            <a:extLst>
              <a:ext uri="{FF2B5EF4-FFF2-40B4-BE49-F238E27FC236}">
                <a16:creationId xmlns:a16="http://schemas.microsoft.com/office/drawing/2014/main" id="{6817BA99-EE8F-E504-9292-92F71D7E21B2}"/>
              </a:ext>
            </a:extLst>
          </p:cNvPr>
          <p:cNvSpPr txBox="1">
            <a:spLocks/>
          </p:cNvSpPr>
          <p:nvPr/>
        </p:nvSpPr>
        <p:spPr>
          <a:xfrm>
            <a:off x="6884932" y="2640468"/>
            <a:ext cx="2982969" cy="246409"/>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Which other jobs come before and after this?</a:t>
            </a:r>
          </a:p>
        </p:txBody>
      </p:sp>
      <p:sp>
        <p:nvSpPr>
          <p:cNvPr id="49" name="Content Placeholder 2">
            <a:extLst>
              <a:ext uri="{FF2B5EF4-FFF2-40B4-BE49-F238E27FC236}">
                <a16:creationId xmlns:a16="http://schemas.microsoft.com/office/drawing/2014/main" id="{B3836D7A-5277-D3E5-B4D2-117FF2BA7000}"/>
              </a:ext>
            </a:extLst>
          </p:cNvPr>
          <p:cNvSpPr txBox="1">
            <a:spLocks/>
          </p:cNvSpPr>
          <p:nvPr/>
        </p:nvSpPr>
        <p:spPr>
          <a:xfrm>
            <a:off x="6884932" y="1600844"/>
            <a:ext cx="2982969" cy="246409"/>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Which (more aspirational) job is this a part of?</a:t>
            </a:r>
          </a:p>
        </p:txBody>
      </p:sp>
      <p:sp>
        <p:nvSpPr>
          <p:cNvPr id="50" name="Content Placeholder 2">
            <a:extLst>
              <a:ext uri="{FF2B5EF4-FFF2-40B4-BE49-F238E27FC236}">
                <a16:creationId xmlns:a16="http://schemas.microsoft.com/office/drawing/2014/main" id="{B24A3912-6CD8-6963-9407-E59D39DD3188}"/>
              </a:ext>
            </a:extLst>
          </p:cNvPr>
          <p:cNvSpPr txBox="1">
            <a:spLocks/>
          </p:cNvSpPr>
          <p:nvPr/>
        </p:nvSpPr>
        <p:spPr>
          <a:xfrm>
            <a:off x="6884932" y="1486026"/>
            <a:ext cx="1752834" cy="246409"/>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Higher Job</a:t>
            </a:r>
          </a:p>
        </p:txBody>
      </p:sp>
      <p:sp>
        <p:nvSpPr>
          <p:cNvPr id="72" name="Content Placeholder 2">
            <a:extLst>
              <a:ext uri="{FF2B5EF4-FFF2-40B4-BE49-F238E27FC236}">
                <a16:creationId xmlns:a16="http://schemas.microsoft.com/office/drawing/2014/main" id="{C8D99C3A-C74D-B61D-1255-9F3077B9B47D}"/>
              </a:ext>
            </a:extLst>
          </p:cNvPr>
          <p:cNvSpPr txBox="1">
            <a:spLocks/>
          </p:cNvSpPr>
          <p:nvPr/>
        </p:nvSpPr>
        <p:spPr>
          <a:xfrm>
            <a:off x="1131831" y="3182860"/>
            <a:ext cx="1752834" cy="225425"/>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Activities</a:t>
            </a:r>
          </a:p>
        </p:txBody>
      </p:sp>
      <p:sp>
        <p:nvSpPr>
          <p:cNvPr id="73" name="Content Placeholder 2">
            <a:extLst>
              <a:ext uri="{FF2B5EF4-FFF2-40B4-BE49-F238E27FC236}">
                <a16:creationId xmlns:a16="http://schemas.microsoft.com/office/drawing/2014/main" id="{1E6E941B-80C8-6FF2-5A54-9D3814BC01E7}"/>
              </a:ext>
            </a:extLst>
          </p:cNvPr>
          <p:cNvSpPr txBox="1">
            <a:spLocks/>
          </p:cNvSpPr>
          <p:nvPr/>
        </p:nvSpPr>
        <p:spPr>
          <a:xfrm>
            <a:off x="1131831" y="3413777"/>
            <a:ext cx="2644641" cy="225425"/>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What is the customer doing? What intrinsically driven activities are stable over time and solution-agnostic? How will you close the happiness gap?</a:t>
            </a:r>
          </a:p>
        </p:txBody>
      </p:sp>
      <p:sp>
        <p:nvSpPr>
          <p:cNvPr id="75" name="Content Placeholder 2">
            <a:extLst>
              <a:ext uri="{FF2B5EF4-FFF2-40B4-BE49-F238E27FC236}">
                <a16:creationId xmlns:a16="http://schemas.microsoft.com/office/drawing/2014/main" id="{C52A79CD-A9CD-E892-BD40-3DE698637297}"/>
              </a:ext>
            </a:extLst>
          </p:cNvPr>
          <p:cNvSpPr txBox="1">
            <a:spLocks/>
          </p:cNvSpPr>
          <p:nvPr/>
        </p:nvSpPr>
        <p:spPr>
          <a:xfrm>
            <a:off x="4908886" y="3182860"/>
            <a:ext cx="1752834" cy="225425"/>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Outcomes</a:t>
            </a:r>
          </a:p>
        </p:txBody>
      </p:sp>
      <p:sp>
        <p:nvSpPr>
          <p:cNvPr id="76" name="Content Placeholder 2">
            <a:extLst>
              <a:ext uri="{FF2B5EF4-FFF2-40B4-BE49-F238E27FC236}">
                <a16:creationId xmlns:a16="http://schemas.microsoft.com/office/drawing/2014/main" id="{9061F361-A7F1-16D3-15D5-CB9FF0EB0F55}"/>
              </a:ext>
            </a:extLst>
          </p:cNvPr>
          <p:cNvSpPr txBox="1">
            <a:spLocks/>
          </p:cNvSpPr>
          <p:nvPr/>
        </p:nvSpPr>
        <p:spPr>
          <a:xfrm>
            <a:off x="4908887" y="3413777"/>
            <a:ext cx="2607482" cy="225425"/>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What does the customer achieve? What extrinsically driven outcomes are stable over time and solution-agnostic? How will you close the happiness gap?</a:t>
            </a:r>
          </a:p>
        </p:txBody>
      </p:sp>
      <p:sp>
        <p:nvSpPr>
          <p:cNvPr id="82" name="Content Placeholder 2">
            <a:extLst>
              <a:ext uri="{FF2B5EF4-FFF2-40B4-BE49-F238E27FC236}">
                <a16:creationId xmlns:a16="http://schemas.microsoft.com/office/drawing/2014/main" id="{6F9B79E4-24D7-BC41-3128-9233DC521B63}"/>
              </a:ext>
            </a:extLst>
          </p:cNvPr>
          <p:cNvSpPr txBox="1">
            <a:spLocks/>
          </p:cNvSpPr>
          <p:nvPr/>
        </p:nvSpPr>
        <p:spPr>
          <a:xfrm>
            <a:off x="8685938" y="3182860"/>
            <a:ext cx="1752834" cy="225425"/>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Competition</a:t>
            </a:r>
          </a:p>
        </p:txBody>
      </p:sp>
      <p:sp>
        <p:nvSpPr>
          <p:cNvPr id="83" name="Content Placeholder 2">
            <a:extLst>
              <a:ext uri="{FF2B5EF4-FFF2-40B4-BE49-F238E27FC236}">
                <a16:creationId xmlns:a16="http://schemas.microsoft.com/office/drawing/2014/main" id="{362847FD-CA59-9800-2020-B0C94D80DF85}"/>
              </a:ext>
            </a:extLst>
          </p:cNvPr>
          <p:cNvSpPr txBox="1">
            <a:spLocks/>
          </p:cNvSpPr>
          <p:nvPr/>
        </p:nvSpPr>
        <p:spPr>
          <a:xfrm>
            <a:off x="8685939" y="3413777"/>
            <a:ext cx="2405734" cy="225425"/>
          </a:xfrm>
          <a:prstGeom prst="rect">
            <a:avLst/>
          </a:prstGeom>
        </p:spPr>
        <p:txBody>
          <a:bodyPr lIns="0" tIns="0" rIns="0" bIns="0" anchor="t"/>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What are the existing, alternative solutions that help the customer do the same thing or reach a similar outcome?</a:t>
            </a:r>
          </a:p>
        </p:txBody>
      </p:sp>
      <p:sp>
        <p:nvSpPr>
          <p:cNvPr id="86" name="Content Placeholder 2">
            <a:extLst>
              <a:ext uri="{FF2B5EF4-FFF2-40B4-BE49-F238E27FC236}">
                <a16:creationId xmlns:a16="http://schemas.microsoft.com/office/drawing/2014/main" id="{BD68BF71-6FEE-3282-0914-989B21EFFFE2}"/>
              </a:ext>
            </a:extLst>
          </p:cNvPr>
          <p:cNvSpPr txBox="1">
            <a:spLocks/>
          </p:cNvSpPr>
          <p:nvPr/>
        </p:nvSpPr>
        <p:spPr>
          <a:xfrm>
            <a:off x="1131832" y="5690203"/>
            <a:ext cx="1752834" cy="225425"/>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Role</a:t>
            </a:r>
          </a:p>
        </p:txBody>
      </p:sp>
      <p:sp>
        <p:nvSpPr>
          <p:cNvPr id="87" name="Content Placeholder 2">
            <a:extLst>
              <a:ext uri="{FF2B5EF4-FFF2-40B4-BE49-F238E27FC236}">
                <a16:creationId xmlns:a16="http://schemas.microsoft.com/office/drawing/2014/main" id="{22A647AF-BEA3-0169-B6AB-FDEACCEE644D}"/>
              </a:ext>
            </a:extLst>
          </p:cNvPr>
          <p:cNvSpPr txBox="1">
            <a:spLocks/>
          </p:cNvSpPr>
          <p:nvPr/>
        </p:nvSpPr>
        <p:spPr>
          <a:xfrm>
            <a:off x="1131831" y="6020076"/>
            <a:ext cx="2982969" cy="225425"/>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Which gains, opportunities, and wins pull the customer toward the new product?</a:t>
            </a:r>
          </a:p>
        </p:txBody>
      </p:sp>
      <p:sp>
        <p:nvSpPr>
          <p:cNvPr id="88" name="Content Placeholder 2">
            <a:extLst>
              <a:ext uri="{FF2B5EF4-FFF2-40B4-BE49-F238E27FC236}">
                <a16:creationId xmlns:a16="http://schemas.microsoft.com/office/drawing/2014/main" id="{09B038D1-CD21-B8F5-1436-EC31B22DDD50}"/>
              </a:ext>
            </a:extLst>
          </p:cNvPr>
          <p:cNvSpPr txBox="1">
            <a:spLocks/>
          </p:cNvSpPr>
          <p:nvPr/>
        </p:nvSpPr>
        <p:spPr>
          <a:xfrm>
            <a:off x="1131831" y="5302566"/>
            <a:ext cx="2982969" cy="225425"/>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Which pains, problems, and frustrations push the customer toward the new product?</a:t>
            </a:r>
          </a:p>
        </p:txBody>
      </p:sp>
      <p:sp>
        <p:nvSpPr>
          <p:cNvPr id="89" name="Content Placeholder 2">
            <a:extLst>
              <a:ext uri="{FF2B5EF4-FFF2-40B4-BE49-F238E27FC236}">
                <a16:creationId xmlns:a16="http://schemas.microsoft.com/office/drawing/2014/main" id="{B42A218D-9C2C-C09E-7D3F-BD75AE6A0428}"/>
              </a:ext>
            </a:extLst>
          </p:cNvPr>
          <p:cNvSpPr txBox="1">
            <a:spLocks/>
          </p:cNvSpPr>
          <p:nvPr/>
        </p:nvSpPr>
        <p:spPr>
          <a:xfrm>
            <a:off x="1131831" y="4986782"/>
            <a:ext cx="1752834" cy="225425"/>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Needs</a:t>
            </a:r>
          </a:p>
        </p:txBody>
      </p:sp>
      <p:sp>
        <p:nvSpPr>
          <p:cNvPr id="96" name="Content Placeholder 2">
            <a:extLst>
              <a:ext uri="{FF2B5EF4-FFF2-40B4-BE49-F238E27FC236}">
                <a16:creationId xmlns:a16="http://schemas.microsoft.com/office/drawing/2014/main" id="{617D65BB-9004-6631-8DEA-72FAE3B55F3F}"/>
              </a:ext>
            </a:extLst>
          </p:cNvPr>
          <p:cNvSpPr txBox="1">
            <a:spLocks/>
          </p:cNvSpPr>
          <p:nvPr/>
        </p:nvSpPr>
        <p:spPr>
          <a:xfrm>
            <a:off x="4898575" y="5690203"/>
            <a:ext cx="1752834" cy="225425"/>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Anxiety</a:t>
            </a:r>
          </a:p>
        </p:txBody>
      </p:sp>
      <p:sp>
        <p:nvSpPr>
          <p:cNvPr id="97" name="Content Placeholder 2">
            <a:extLst>
              <a:ext uri="{FF2B5EF4-FFF2-40B4-BE49-F238E27FC236}">
                <a16:creationId xmlns:a16="http://schemas.microsoft.com/office/drawing/2014/main" id="{2D85C15F-8CF1-C083-2213-25BA880D1612}"/>
              </a:ext>
            </a:extLst>
          </p:cNvPr>
          <p:cNvSpPr txBox="1">
            <a:spLocks/>
          </p:cNvSpPr>
          <p:nvPr/>
        </p:nvSpPr>
        <p:spPr>
          <a:xfrm>
            <a:off x="4898574" y="6020076"/>
            <a:ext cx="2982969" cy="225425"/>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What is the customer uncertain about that prevents switching to the new product?</a:t>
            </a:r>
          </a:p>
        </p:txBody>
      </p:sp>
      <p:sp>
        <p:nvSpPr>
          <p:cNvPr id="98" name="Content Placeholder 2">
            <a:extLst>
              <a:ext uri="{FF2B5EF4-FFF2-40B4-BE49-F238E27FC236}">
                <a16:creationId xmlns:a16="http://schemas.microsoft.com/office/drawing/2014/main" id="{78537F2C-FBAD-647C-AD36-5D6CAC9FEDE9}"/>
              </a:ext>
            </a:extLst>
          </p:cNvPr>
          <p:cNvSpPr txBox="1">
            <a:spLocks/>
          </p:cNvSpPr>
          <p:nvPr/>
        </p:nvSpPr>
        <p:spPr>
          <a:xfrm>
            <a:off x="4898574" y="5302566"/>
            <a:ext cx="2982969" cy="225425"/>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Which pains, problems, and frustrations push the customer toward the new product?</a:t>
            </a:r>
          </a:p>
        </p:txBody>
      </p:sp>
      <p:sp>
        <p:nvSpPr>
          <p:cNvPr id="99" name="Content Placeholder 2">
            <a:extLst>
              <a:ext uri="{FF2B5EF4-FFF2-40B4-BE49-F238E27FC236}">
                <a16:creationId xmlns:a16="http://schemas.microsoft.com/office/drawing/2014/main" id="{8CDD96C1-8340-1679-5407-B9816BB8EA21}"/>
              </a:ext>
            </a:extLst>
          </p:cNvPr>
          <p:cNvSpPr txBox="1">
            <a:spLocks/>
          </p:cNvSpPr>
          <p:nvPr/>
        </p:nvSpPr>
        <p:spPr>
          <a:xfrm>
            <a:off x="4898574" y="4986782"/>
            <a:ext cx="1752834" cy="225425"/>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Inertia</a:t>
            </a:r>
          </a:p>
        </p:txBody>
      </p:sp>
      <p:sp>
        <p:nvSpPr>
          <p:cNvPr id="104" name="Content Placeholder 2">
            <a:extLst>
              <a:ext uri="{FF2B5EF4-FFF2-40B4-BE49-F238E27FC236}">
                <a16:creationId xmlns:a16="http://schemas.microsoft.com/office/drawing/2014/main" id="{65143AFC-B651-224E-59C7-9D6935C9A504}"/>
              </a:ext>
            </a:extLst>
          </p:cNvPr>
          <p:cNvSpPr txBox="1">
            <a:spLocks/>
          </p:cNvSpPr>
          <p:nvPr/>
        </p:nvSpPr>
        <p:spPr>
          <a:xfrm>
            <a:off x="8660162" y="5690203"/>
            <a:ext cx="1752834" cy="225425"/>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Emotions</a:t>
            </a:r>
          </a:p>
        </p:txBody>
      </p:sp>
      <p:sp>
        <p:nvSpPr>
          <p:cNvPr id="105" name="Content Placeholder 2">
            <a:extLst>
              <a:ext uri="{FF2B5EF4-FFF2-40B4-BE49-F238E27FC236}">
                <a16:creationId xmlns:a16="http://schemas.microsoft.com/office/drawing/2014/main" id="{ED20CC2F-D598-7D93-AFBF-B95EA44661C8}"/>
              </a:ext>
            </a:extLst>
          </p:cNvPr>
          <p:cNvSpPr txBox="1">
            <a:spLocks/>
          </p:cNvSpPr>
          <p:nvPr/>
        </p:nvSpPr>
        <p:spPr>
          <a:xfrm>
            <a:off x="8660161" y="6020076"/>
            <a:ext cx="2654385" cy="225425"/>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Is a Wow Moment achieved by triggering certain feelings?</a:t>
            </a:r>
          </a:p>
        </p:txBody>
      </p:sp>
      <p:sp>
        <p:nvSpPr>
          <p:cNvPr id="106" name="Content Placeholder 2">
            <a:extLst>
              <a:ext uri="{FF2B5EF4-FFF2-40B4-BE49-F238E27FC236}">
                <a16:creationId xmlns:a16="http://schemas.microsoft.com/office/drawing/2014/main" id="{06B2FD5A-D685-FD5F-D971-4E74A3EF99E0}"/>
              </a:ext>
            </a:extLst>
          </p:cNvPr>
          <p:cNvSpPr txBox="1">
            <a:spLocks/>
          </p:cNvSpPr>
          <p:nvPr/>
        </p:nvSpPr>
        <p:spPr>
          <a:xfrm>
            <a:off x="8660162" y="5302566"/>
            <a:ext cx="2654384" cy="225425"/>
          </a:xfrm>
          <a:prstGeom prst="rect">
            <a:avLst/>
          </a:prstGeom>
        </p:spPr>
        <p:txBody>
          <a:bodyPr lIns="0" tIns="0" rIns="0" bIns="0" anchor="b"/>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chemeClr val="tx2">
                    <a:lumMod val="75000"/>
                  </a:schemeClr>
                </a:solidFill>
              </a:rPr>
              <a:t>Is a Wow Moment achieved by triggering some of the five senses?</a:t>
            </a:r>
          </a:p>
        </p:txBody>
      </p:sp>
      <p:sp>
        <p:nvSpPr>
          <p:cNvPr id="107" name="Content Placeholder 2">
            <a:extLst>
              <a:ext uri="{FF2B5EF4-FFF2-40B4-BE49-F238E27FC236}">
                <a16:creationId xmlns:a16="http://schemas.microsoft.com/office/drawing/2014/main" id="{01EB757B-2333-3948-EDBF-A5DED8BC6852}"/>
              </a:ext>
            </a:extLst>
          </p:cNvPr>
          <p:cNvSpPr txBox="1">
            <a:spLocks/>
          </p:cNvSpPr>
          <p:nvPr/>
        </p:nvSpPr>
        <p:spPr>
          <a:xfrm>
            <a:off x="8660161" y="4986782"/>
            <a:ext cx="1752834" cy="225425"/>
          </a:xfrm>
          <a:prstGeom prst="rect">
            <a:avLst/>
          </a:prstGeom>
        </p:spPr>
        <p:txBody>
          <a:bodyPr lIns="0" tIns="0" rIns="0" bIns="0"/>
          <a:lstStyle>
            <a:lvl1pPr marL="2286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400" kern="1200">
                <a:solidFill>
                  <a:schemeClr val="tx1"/>
                </a:solidFill>
                <a:latin typeface="Montserrat" panose="00000500000000000000" pitchFamily="2" charset="0"/>
                <a:ea typeface="+mn-ea"/>
                <a:cs typeface="+mn-cs"/>
              </a:defRPr>
            </a:lvl1pPr>
            <a:lvl2pPr marL="6858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200" kern="1200">
                <a:solidFill>
                  <a:schemeClr val="tx1"/>
                </a:solidFill>
                <a:latin typeface="Montserrat" panose="00000500000000000000" pitchFamily="2" charset="0"/>
                <a:ea typeface="+mn-ea"/>
                <a:cs typeface="+mn-cs"/>
              </a:defRPr>
            </a:lvl2pPr>
            <a:lvl3pPr marL="11430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100" kern="120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20000"/>
              </a:lnSpc>
              <a:spcBef>
                <a:spcPts val="400"/>
              </a:spcBef>
              <a:spcAft>
                <a:spcPts val="400"/>
              </a:spcAft>
              <a:buClr>
                <a:schemeClr val="accent1"/>
              </a:buClr>
              <a:buFont typeface="Arial" panose="020B0604020202020204" pitchFamily="34" charset="0"/>
              <a:buChar char="•"/>
              <a:defRPr sz="105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chemeClr val="accent1"/>
                </a:solidFill>
              </a:rPr>
              <a:t>Senses</a:t>
            </a:r>
          </a:p>
        </p:txBody>
      </p:sp>
    </p:spTree>
    <p:extLst>
      <p:ext uri="{BB962C8B-B14F-4D97-AF65-F5344CB8AC3E}">
        <p14:creationId xmlns:p14="http://schemas.microsoft.com/office/powerpoint/2010/main" val="215263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1500"/>
                                        <p:tgtEl>
                                          <p:spTgt spid="17"/>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1500"/>
                                        <p:tgtEl>
                                          <p:spTgt spid="18"/>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1500"/>
                                        <p:tgtEl>
                                          <p:spTgt spid="19"/>
                                        </p:tgtEl>
                                      </p:cBhvr>
                                    </p:animEffect>
                                  </p:childTnLst>
                                </p:cTn>
                              </p:par>
                              <p:par>
                                <p:cTn id="17" presetID="22" presetClass="entr" presetSubtype="8" fill="hold" grpId="0"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1500"/>
                                        <p:tgtEl>
                                          <p:spTgt spid="20"/>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1500"/>
                                        <p:tgtEl>
                                          <p:spTgt spid="24"/>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1500"/>
                                        <p:tgtEl>
                                          <p:spTgt spid="25"/>
                                        </p:tgtEl>
                                      </p:cBhvr>
                                    </p:animEffect>
                                  </p:childTnLst>
                                </p:cTn>
                              </p:par>
                              <p:par>
                                <p:cTn id="26" presetID="22" presetClass="entr" presetSubtype="8" fill="hold" grpId="0" nodeType="withEffect">
                                  <p:stCondLst>
                                    <p:cond delay="100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1500"/>
                                        <p:tgtEl>
                                          <p:spTgt spid="26"/>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500"/>
                                        <p:tgtEl>
                                          <p:spTgt spid="5"/>
                                        </p:tgtEl>
                                        <p:attrNameLst>
                                          <p:attrName>ppt_x</p:attrName>
                                        </p:attrNameLst>
                                      </p:cBhvr>
                                      <p:tavLst>
                                        <p:tav tm="0">
                                          <p:val>
                                            <p:strVal val="#ppt_x+#ppt_w*1.125000"/>
                                          </p:val>
                                        </p:tav>
                                        <p:tav tm="100000">
                                          <p:val>
                                            <p:strVal val="#ppt_x"/>
                                          </p:val>
                                        </p:tav>
                                      </p:tavLst>
                                    </p:anim>
                                    <p:animEffect transition="in" filter="wipe(left)">
                                      <p:cBhvr>
                                        <p:cTn id="32" dur="1500"/>
                                        <p:tgtEl>
                                          <p:spTgt spid="5"/>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1500"/>
                                        <p:tgtEl>
                                          <p:spTgt spid="9"/>
                                        </p:tgtEl>
                                        <p:attrNameLst>
                                          <p:attrName>ppt_x</p:attrName>
                                        </p:attrNameLst>
                                      </p:cBhvr>
                                      <p:tavLst>
                                        <p:tav tm="0">
                                          <p:val>
                                            <p:strVal val="#ppt_x+#ppt_w*1.125000"/>
                                          </p:val>
                                        </p:tav>
                                        <p:tav tm="100000">
                                          <p:val>
                                            <p:strVal val="#ppt_x"/>
                                          </p:val>
                                        </p:tav>
                                      </p:tavLst>
                                    </p:anim>
                                    <p:animEffect transition="in" filter="wipe(left)">
                                      <p:cBhvr>
                                        <p:cTn id="36" dur="1500"/>
                                        <p:tgtEl>
                                          <p:spTgt spid="9"/>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1500"/>
                                        <p:tgtEl>
                                          <p:spTgt spid="13"/>
                                        </p:tgtEl>
                                        <p:attrNameLst>
                                          <p:attrName>ppt_x</p:attrName>
                                        </p:attrNameLst>
                                      </p:cBhvr>
                                      <p:tavLst>
                                        <p:tav tm="0">
                                          <p:val>
                                            <p:strVal val="#ppt_x+#ppt_w*1.125000"/>
                                          </p:val>
                                        </p:tav>
                                        <p:tav tm="100000">
                                          <p:val>
                                            <p:strVal val="#ppt_x"/>
                                          </p:val>
                                        </p:tav>
                                      </p:tavLst>
                                    </p:anim>
                                    <p:animEffect transition="in" filter="wipe(left)">
                                      <p:cBhvr>
                                        <p:cTn id="40" dur="1500"/>
                                        <p:tgtEl>
                                          <p:spTgt spid="13"/>
                                        </p:tgtEl>
                                      </p:cBhvr>
                                    </p:animEffect>
                                  </p:childTnLst>
                                </p:cTn>
                              </p:par>
                              <p:par>
                                <p:cTn id="41" presetID="12" presetClass="entr" presetSubtype="2"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500"/>
                                        <p:tgtEl>
                                          <p:spTgt spid="10"/>
                                        </p:tgtEl>
                                        <p:attrNameLst>
                                          <p:attrName>ppt_x</p:attrName>
                                        </p:attrNameLst>
                                      </p:cBhvr>
                                      <p:tavLst>
                                        <p:tav tm="0">
                                          <p:val>
                                            <p:strVal val="#ppt_x+#ppt_w*1.125000"/>
                                          </p:val>
                                        </p:tav>
                                        <p:tav tm="100000">
                                          <p:val>
                                            <p:strVal val="#ppt_x"/>
                                          </p:val>
                                        </p:tav>
                                      </p:tavLst>
                                    </p:anim>
                                    <p:animEffect transition="in" filter="wipe(left)">
                                      <p:cBhvr>
                                        <p:cTn id="44" dur="1500"/>
                                        <p:tgtEl>
                                          <p:spTgt spid="10"/>
                                        </p:tgtEl>
                                      </p:cBhvr>
                                    </p:animEffect>
                                  </p:childTnLst>
                                </p:cTn>
                              </p:par>
                              <p:par>
                                <p:cTn id="45" presetID="12" presetClass="entr" presetSubtype="2"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500"/>
                                        <p:tgtEl>
                                          <p:spTgt spid="14"/>
                                        </p:tgtEl>
                                        <p:attrNameLst>
                                          <p:attrName>ppt_x</p:attrName>
                                        </p:attrNameLst>
                                      </p:cBhvr>
                                      <p:tavLst>
                                        <p:tav tm="0">
                                          <p:val>
                                            <p:strVal val="#ppt_x+#ppt_w*1.125000"/>
                                          </p:val>
                                        </p:tav>
                                        <p:tav tm="100000">
                                          <p:val>
                                            <p:strVal val="#ppt_x"/>
                                          </p:val>
                                        </p:tav>
                                      </p:tavLst>
                                    </p:anim>
                                    <p:animEffect transition="in" filter="wipe(left)">
                                      <p:cBhvr>
                                        <p:cTn id="48" dur="1500"/>
                                        <p:tgtEl>
                                          <p:spTgt spid="14"/>
                                        </p:tgtEl>
                                      </p:cBhvr>
                                    </p:animEffect>
                                  </p:childTnLst>
                                </p:cTn>
                              </p:par>
                              <p:par>
                                <p:cTn id="49" presetID="12" presetClass="entr" presetSubtype="2"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1500"/>
                                        <p:tgtEl>
                                          <p:spTgt spid="8"/>
                                        </p:tgtEl>
                                        <p:attrNameLst>
                                          <p:attrName>ppt_x</p:attrName>
                                        </p:attrNameLst>
                                      </p:cBhvr>
                                      <p:tavLst>
                                        <p:tav tm="0">
                                          <p:val>
                                            <p:strVal val="#ppt_x+#ppt_w*1.125000"/>
                                          </p:val>
                                        </p:tav>
                                        <p:tav tm="100000">
                                          <p:val>
                                            <p:strVal val="#ppt_x"/>
                                          </p:val>
                                        </p:tav>
                                      </p:tavLst>
                                    </p:anim>
                                    <p:animEffect transition="in" filter="wipe(left)">
                                      <p:cBhvr>
                                        <p:cTn id="52" dur="1500"/>
                                        <p:tgtEl>
                                          <p:spTgt spid="8"/>
                                        </p:tgtEl>
                                      </p:cBhvr>
                                    </p:animEffect>
                                  </p:childTnLst>
                                </p:cTn>
                              </p:par>
                              <p:par>
                                <p:cTn id="53" presetID="12" presetClass="entr" presetSubtype="2"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1500"/>
                                        <p:tgtEl>
                                          <p:spTgt spid="11"/>
                                        </p:tgtEl>
                                        <p:attrNameLst>
                                          <p:attrName>ppt_x</p:attrName>
                                        </p:attrNameLst>
                                      </p:cBhvr>
                                      <p:tavLst>
                                        <p:tav tm="0">
                                          <p:val>
                                            <p:strVal val="#ppt_x+#ppt_w*1.125000"/>
                                          </p:val>
                                        </p:tav>
                                        <p:tav tm="100000">
                                          <p:val>
                                            <p:strVal val="#ppt_x"/>
                                          </p:val>
                                        </p:tav>
                                      </p:tavLst>
                                    </p:anim>
                                    <p:animEffect transition="in" filter="wipe(left)">
                                      <p:cBhvr>
                                        <p:cTn id="56" dur="1500"/>
                                        <p:tgtEl>
                                          <p:spTgt spid="11"/>
                                        </p:tgtEl>
                                      </p:cBhvr>
                                    </p:animEffect>
                                  </p:childTnLst>
                                </p:cTn>
                              </p:par>
                              <p:par>
                                <p:cTn id="57" presetID="12" presetClass="entr" presetSubtype="2"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1500"/>
                                        <p:tgtEl>
                                          <p:spTgt spid="15"/>
                                        </p:tgtEl>
                                        <p:attrNameLst>
                                          <p:attrName>ppt_x</p:attrName>
                                        </p:attrNameLst>
                                      </p:cBhvr>
                                      <p:tavLst>
                                        <p:tav tm="0">
                                          <p:val>
                                            <p:strVal val="#ppt_x+#ppt_w*1.125000"/>
                                          </p:val>
                                        </p:tav>
                                        <p:tav tm="100000">
                                          <p:val>
                                            <p:strVal val="#ppt_x"/>
                                          </p:val>
                                        </p:tav>
                                      </p:tavLst>
                                    </p:anim>
                                    <p:animEffect transition="in" filter="wipe(left)">
                                      <p:cBhvr>
                                        <p:cTn id="60" dur="1500"/>
                                        <p:tgtEl>
                                          <p:spTgt spid="15"/>
                                        </p:tgtEl>
                                      </p:cBhvr>
                                    </p:animEffect>
                                  </p:childTnLst>
                                </p:cTn>
                              </p:par>
                              <p:par>
                                <p:cTn id="61" presetID="22" presetClass="entr" presetSubtype="8" fill="hold" nodeType="withEffect">
                                  <p:stCondLst>
                                    <p:cond delay="2000"/>
                                  </p:stCondLst>
                                  <p:childTnLst>
                                    <p:set>
                                      <p:cBhvr>
                                        <p:cTn id="62" dur="1" fill="hold">
                                          <p:stCondLst>
                                            <p:cond delay="0"/>
                                          </p:stCondLst>
                                        </p:cTn>
                                        <p:tgtEl>
                                          <p:spTgt spid="58"/>
                                        </p:tgtEl>
                                        <p:attrNameLst>
                                          <p:attrName>style.visibility</p:attrName>
                                        </p:attrNameLst>
                                      </p:cBhvr>
                                      <p:to>
                                        <p:strVal val="visible"/>
                                      </p:to>
                                    </p:set>
                                    <p:animEffect transition="in" filter="wipe(left)">
                                      <p:cBhvr>
                                        <p:cTn id="63" dur="1500"/>
                                        <p:tgtEl>
                                          <p:spTgt spid="58"/>
                                        </p:tgtEl>
                                      </p:cBhvr>
                                    </p:animEffect>
                                  </p:childTnLst>
                                </p:cTn>
                              </p:par>
                              <p:par>
                                <p:cTn id="64" presetID="22" presetClass="entr" presetSubtype="8" fill="hold" nodeType="withEffect">
                                  <p:stCondLst>
                                    <p:cond delay="2000"/>
                                  </p:stCondLst>
                                  <p:childTnLst>
                                    <p:set>
                                      <p:cBhvr>
                                        <p:cTn id="65" dur="1" fill="hold">
                                          <p:stCondLst>
                                            <p:cond delay="0"/>
                                          </p:stCondLst>
                                        </p:cTn>
                                        <p:tgtEl>
                                          <p:spTgt spid="63"/>
                                        </p:tgtEl>
                                        <p:attrNameLst>
                                          <p:attrName>style.visibility</p:attrName>
                                        </p:attrNameLst>
                                      </p:cBhvr>
                                      <p:to>
                                        <p:strVal val="visible"/>
                                      </p:to>
                                    </p:set>
                                    <p:animEffect transition="in" filter="wipe(left)">
                                      <p:cBhvr>
                                        <p:cTn id="66" dur="1500"/>
                                        <p:tgtEl>
                                          <p:spTgt spid="63"/>
                                        </p:tgtEl>
                                      </p:cBhvr>
                                    </p:animEffect>
                                  </p:childTnLst>
                                </p:cTn>
                              </p:par>
                              <p:par>
                                <p:cTn id="67" presetID="22" presetClass="entr" presetSubtype="8" fill="hold" nodeType="withEffect">
                                  <p:stCondLst>
                                    <p:cond delay="2000"/>
                                  </p:stCondLst>
                                  <p:childTnLst>
                                    <p:set>
                                      <p:cBhvr>
                                        <p:cTn id="68" dur="1" fill="hold">
                                          <p:stCondLst>
                                            <p:cond delay="0"/>
                                          </p:stCondLst>
                                        </p:cTn>
                                        <p:tgtEl>
                                          <p:spTgt spid="65"/>
                                        </p:tgtEl>
                                        <p:attrNameLst>
                                          <p:attrName>style.visibility</p:attrName>
                                        </p:attrNameLst>
                                      </p:cBhvr>
                                      <p:to>
                                        <p:strVal val="visible"/>
                                      </p:to>
                                    </p:set>
                                    <p:animEffect transition="in" filter="wipe(left)">
                                      <p:cBhvr>
                                        <p:cTn id="69" dur="1500"/>
                                        <p:tgtEl>
                                          <p:spTgt spid="65"/>
                                        </p:tgtEl>
                                      </p:cBhvr>
                                    </p:animEffect>
                                  </p:childTnLst>
                                </p:cTn>
                              </p:par>
                              <p:par>
                                <p:cTn id="70" presetID="22" presetClass="entr" presetSubtype="8" fill="hold" nodeType="withEffect">
                                  <p:stCondLst>
                                    <p:cond delay="2000"/>
                                  </p:stCondLst>
                                  <p:childTnLst>
                                    <p:set>
                                      <p:cBhvr>
                                        <p:cTn id="71" dur="1" fill="hold">
                                          <p:stCondLst>
                                            <p:cond delay="0"/>
                                          </p:stCondLst>
                                        </p:cTn>
                                        <p:tgtEl>
                                          <p:spTgt spid="64"/>
                                        </p:tgtEl>
                                        <p:attrNameLst>
                                          <p:attrName>style.visibility</p:attrName>
                                        </p:attrNameLst>
                                      </p:cBhvr>
                                      <p:to>
                                        <p:strVal val="visible"/>
                                      </p:to>
                                    </p:set>
                                    <p:animEffect transition="in" filter="wipe(left)">
                                      <p:cBhvr>
                                        <p:cTn id="72" dur="1500"/>
                                        <p:tgtEl>
                                          <p:spTgt spid="64"/>
                                        </p:tgtEl>
                                      </p:cBhvr>
                                    </p:animEffect>
                                  </p:childTnLst>
                                </p:cTn>
                              </p:par>
                              <p:par>
                                <p:cTn id="73" presetID="22" presetClass="entr" presetSubtype="8" fill="hold" nodeType="withEffect">
                                  <p:stCondLst>
                                    <p:cond delay="2000"/>
                                  </p:stCondLst>
                                  <p:childTnLst>
                                    <p:set>
                                      <p:cBhvr>
                                        <p:cTn id="74" dur="1" fill="hold">
                                          <p:stCondLst>
                                            <p:cond delay="0"/>
                                          </p:stCondLst>
                                        </p:cTn>
                                        <p:tgtEl>
                                          <p:spTgt spid="85"/>
                                        </p:tgtEl>
                                        <p:attrNameLst>
                                          <p:attrName>style.visibility</p:attrName>
                                        </p:attrNameLst>
                                      </p:cBhvr>
                                      <p:to>
                                        <p:strVal val="visible"/>
                                      </p:to>
                                    </p:set>
                                    <p:animEffect transition="in" filter="wipe(left)">
                                      <p:cBhvr>
                                        <p:cTn id="75" dur="1500"/>
                                        <p:tgtEl>
                                          <p:spTgt spid="85"/>
                                        </p:tgtEl>
                                      </p:cBhvr>
                                    </p:animEffect>
                                  </p:childTnLst>
                                </p:cTn>
                              </p:par>
                              <p:par>
                                <p:cTn id="76" presetID="22" presetClass="entr" presetSubtype="8" fill="hold" nodeType="withEffect">
                                  <p:stCondLst>
                                    <p:cond delay="2000"/>
                                  </p:stCondLst>
                                  <p:childTnLst>
                                    <p:set>
                                      <p:cBhvr>
                                        <p:cTn id="77" dur="1" fill="hold">
                                          <p:stCondLst>
                                            <p:cond delay="0"/>
                                          </p:stCondLst>
                                        </p:cTn>
                                        <p:tgtEl>
                                          <p:spTgt spid="94"/>
                                        </p:tgtEl>
                                        <p:attrNameLst>
                                          <p:attrName>style.visibility</p:attrName>
                                        </p:attrNameLst>
                                      </p:cBhvr>
                                      <p:to>
                                        <p:strVal val="visible"/>
                                      </p:to>
                                    </p:set>
                                    <p:animEffect transition="in" filter="wipe(left)">
                                      <p:cBhvr>
                                        <p:cTn id="78" dur="1500"/>
                                        <p:tgtEl>
                                          <p:spTgt spid="94"/>
                                        </p:tgtEl>
                                      </p:cBhvr>
                                    </p:animEffect>
                                  </p:childTnLst>
                                </p:cTn>
                              </p:par>
                              <p:par>
                                <p:cTn id="79" presetID="22" presetClass="entr" presetSubtype="8" fill="hold" nodeType="withEffect">
                                  <p:stCondLst>
                                    <p:cond delay="2000"/>
                                  </p:stCondLst>
                                  <p:childTnLst>
                                    <p:set>
                                      <p:cBhvr>
                                        <p:cTn id="80" dur="1" fill="hold">
                                          <p:stCondLst>
                                            <p:cond delay="0"/>
                                          </p:stCondLst>
                                        </p:cTn>
                                        <p:tgtEl>
                                          <p:spTgt spid="102"/>
                                        </p:tgtEl>
                                        <p:attrNameLst>
                                          <p:attrName>style.visibility</p:attrName>
                                        </p:attrNameLst>
                                      </p:cBhvr>
                                      <p:to>
                                        <p:strVal val="visible"/>
                                      </p:to>
                                    </p:set>
                                    <p:animEffect transition="in" filter="wipe(left)">
                                      <p:cBhvr>
                                        <p:cTn id="81" dur="1500"/>
                                        <p:tgtEl>
                                          <p:spTgt spid="102"/>
                                        </p:tgtEl>
                                      </p:cBhvr>
                                    </p:animEffect>
                                  </p:childTnLst>
                                </p:cTn>
                              </p:par>
                              <p:par>
                                <p:cTn id="82" presetID="10" presetClass="entr" presetSubtype="0" fill="hold" grpId="0" nodeType="withEffect">
                                  <p:stCondLst>
                                    <p:cond delay="250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1000"/>
                                        <p:tgtEl>
                                          <p:spTgt spid="34"/>
                                        </p:tgtEl>
                                      </p:cBhvr>
                                    </p:animEffect>
                                  </p:childTnLst>
                                </p:cTn>
                              </p:par>
                              <p:par>
                                <p:cTn id="85" presetID="10" presetClass="entr" presetSubtype="0" fill="hold" grpId="0" nodeType="withEffect">
                                  <p:stCondLst>
                                    <p:cond delay="250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1000"/>
                                        <p:tgtEl>
                                          <p:spTgt spid="28"/>
                                        </p:tgtEl>
                                      </p:cBhvr>
                                    </p:animEffect>
                                  </p:childTnLst>
                                </p:cTn>
                              </p:par>
                              <p:par>
                                <p:cTn id="88" presetID="10" presetClass="entr" presetSubtype="0" fill="hold" grpId="0" nodeType="withEffect">
                                  <p:stCondLst>
                                    <p:cond delay="250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1000"/>
                                        <p:tgtEl>
                                          <p:spTgt spid="32"/>
                                        </p:tgtEl>
                                      </p:cBhvr>
                                    </p:animEffect>
                                  </p:childTnLst>
                                </p:cTn>
                              </p:par>
                              <p:par>
                                <p:cTn id="91" presetID="10" presetClass="entr" presetSubtype="0" fill="hold" grpId="0" nodeType="withEffect">
                                  <p:stCondLst>
                                    <p:cond delay="250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1000"/>
                                        <p:tgtEl>
                                          <p:spTgt spid="50"/>
                                        </p:tgtEl>
                                      </p:cBhvr>
                                    </p:animEffect>
                                  </p:childTnLst>
                                </p:cTn>
                              </p:par>
                              <p:par>
                                <p:cTn id="94" presetID="10" presetClass="entr" presetSubtype="0" fill="hold" grpId="0" nodeType="withEffect">
                                  <p:stCondLst>
                                    <p:cond delay="250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1000"/>
                                        <p:tgtEl>
                                          <p:spTgt spid="45"/>
                                        </p:tgtEl>
                                      </p:cBhvr>
                                    </p:animEffect>
                                  </p:childTnLst>
                                </p:cTn>
                              </p:par>
                              <p:par>
                                <p:cTn id="97" presetID="10" presetClass="entr" presetSubtype="0" fill="hold" grpId="0" nodeType="withEffect">
                                  <p:stCondLst>
                                    <p:cond delay="250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1000"/>
                                        <p:tgtEl>
                                          <p:spTgt spid="47"/>
                                        </p:tgtEl>
                                      </p:cBhvr>
                                    </p:animEffect>
                                  </p:childTnLst>
                                </p:cTn>
                              </p:par>
                              <p:par>
                                <p:cTn id="100" presetID="10" presetClass="entr" presetSubtype="0" fill="hold" grpId="0" nodeType="withEffect">
                                  <p:stCondLst>
                                    <p:cond delay="250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1000"/>
                                        <p:tgtEl>
                                          <p:spTgt spid="72"/>
                                        </p:tgtEl>
                                      </p:cBhvr>
                                    </p:animEffect>
                                  </p:childTnLst>
                                </p:cTn>
                              </p:par>
                              <p:par>
                                <p:cTn id="103" presetID="10" presetClass="entr" presetSubtype="0" fill="hold" grpId="0" nodeType="withEffect">
                                  <p:stCondLst>
                                    <p:cond delay="2500"/>
                                  </p:stCondLst>
                                  <p:childTnLst>
                                    <p:set>
                                      <p:cBhvr>
                                        <p:cTn id="104" dur="1" fill="hold">
                                          <p:stCondLst>
                                            <p:cond delay="0"/>
                                          </p:stCondLst>
                                        </p:cTn>
                                        <p:tgtEl>
                                          <p:spTgt spid="75"/>
                                        </p:tgtEl>
                                        <p:attrNameLst>
                                          <p:attrName>style.visibility</p:attrName>
                                        </p:attrNameLst>
                                      </p:cBhvr>
                                      <p:to>
                                        <p:strVal val="visible"/>
                                      </p:to>
                                    </p:set>
                                    <p:animEffect transition="in" filter="fade">
                                      <p:cBhvr>
                                        <p:cTn id="105" dur="1000"/>
                                        <p:tgtEl>
                                          <p:spTgt spid="75"/>
                                        </p:tgtEl>
                                      </p:cBhvr>
                                    </p:animEffect>
                                  </p:childTnLst>
                                </p:cTn>
                              </p:par>
                              <p:par>
                                <p:cTn id="106" presetID="10" presetClass="entr" presetSubtype="0" fill="hold" grpId="0" nodeType="withEffect">
                                  <p:stCondLst>
                                    <p:cond delay="2500"/>
                                  </p:stCondLst>
                                  <p:childTnLst>
                                    <p:set>
                                      <p:cBhvr>
                                        <p:cTn id="107" dur="1" fill="hold">
                                          <p:stCondLst>
                                            <p:cond delay="0"/>
                                          </p:stCondLst>
                                        </p:cTn>
                                        <p:tgtEl>
                                          <p:spTgt spid="82"/>
                                        </p:tgtEl>
                                        <p:attrNameLst>
                                          <p:attrName>style.visibility</p:attrName>
                                        </p:attrNameLst>
                                      </p:cBhvr>
                                      <p:to>
                                        <p:strVal val="visible"/>
                                      </p:to>
                                    </p:set>
                                    <p:animEffect transition="in" filter="fade">
                                      <p:cBhvr>
                                        <p:cTn id="108" dur="1000"/>
                                        <p:tgtEl>
                                          <p:spTgt spid="82"/>
                                        </p:tgtEl>
                                      </p:cBhvr>
                                    </p:animEffect>
                                  </p:childTnLst>
                                </p:cTn>
                              </p:par>
                              <p:par>
                                <p:cTn id="109" presetID="10" presetClass="entr" presetSubtype="0" fill="hold" grpId="0" nodeType="withEffect">
                                  <p:stCondLst>
                                    <p:cond delay="2500"/>
                                  </p:stCondLst>
                                  <p:childTnLst>
                                    <p:set>
                                      <p:cBhvr>
                                        <p:cTn id="110" dur="1" fill="hold">
                                          <p:stCondLst>
                                            <p:cond delay="0"/>
                                          </p:stCondLst>
                                        </p:cTn>
                                        <p:tgtEl>
                                          <p:spTgt spid="89"/>
                                        </p:tgtEl>
                                        <p:attrNameLst>
                                          <p:attrName>style.visibility</p:attrName>
                                        </p:attrNameLst>
                                      </p:cBhvr>
                                      <p:to>
                                        <p:strVal val="visible"/>
                                      </p:to>
                                    </p:set>
                                    <p:animEffect transition="in" filter="fade">
                                      <p:cBhvr>
                                        <p:cTn id="111" dur="1000"/>
                                        <p:tgtEl>
                                          <p:spTgt spid="89"/>
                                        </p:tgtEl>
                                      </p:cBhvr>
                                    </p:animEffect>
                                  </p:childTnLst>
                                </p:cTn>
                              </p:par>
                              <p:par>
                                <p:cTn id="112" presetID="10" presetClass="entr" presetSubtype="0" fill="hold" grpId="0" nodeType="withEffect">
                                  <p:stCondLst>
                                    <p:cond delay="2500"/>
                                  </p:stCondLst>
                                  <p:childTnLst>
                                    <p:set>
                                      <p:cBhvr>
                                        <p:cTn id="113" dur="1" fill="hold">
                                          <p:stCondLst>
                                            <p:cond delay="0"/>
                                          </p:stCondLst>
                                        </p:cTn>
                                        <p:tgtEl>
                                          <p:spTgt spid="86"/>
                                        </p:tgtEl>
                                        <p:attrNameLst>
                                          <p:attrName>style.visibility</p:attrName>
                                        </p:attrNameLst>
                                      </p:cBhvr>
                                      <p:to>
                                        <p:strVal val="visible"/>
                                      </p:to>
                                    </p:set>
                                    <p:animEffect transition="in" filter="fade">
                                      <p:cBhvr>
                                        <p:cTn id="114" dur="1000"/>
                                        <p:tgtEl>
                                          <p:spTgt spid="86"/>
                                        </p:tgtEl>
                                      </p:cBhvr>
                                    </p:animEffect>
                                  </p:childTnLst>
                                </p:cTn>
                              </p:par>
                              <p:par>
                                <p:cTn id="115" presetID="10" presetClass="entr" presetSubtype="0" fill="hold" grpId="0" nodeType="withEffect">
                                  <p:stCondLst>
                                    <p:cond delay="2500"/>
                                  </p:stCondLst>
                                  <p:childTnLst>
                                    <p:set>
                                      <p:cBhvr>
                                        <p:cTn id="116" dur="1" fill="hold">
                                          <p:stCondLst>
                                            <p:cond delay="0"/>
                                          </p:stCondLst>
                                        </p:cTn>
                                        <p:tgtEl>
                                          <p:spTgt spid="99"/>
                                        </p:tgtEl>
                                        <p:attrNameLst>
                                          <p:attrName>style.visibility</p:attrName>
                                        </p:attrNameLst>
                                      </p:cBhvr>
                                      <p:to>
                                        <p:strVal val="visible"/>
                                      </p:to>
                                    </p:set>
                                    <p:animEffect transition="in" filter="fade">
                                      <p:cBhvr>
                                        <p:cTn id="117" dur="1000"/>
                                        <p:tgtEl>
                                          <p:spTgt spid="99"/>
                                        </p:tgtEl>
                                      </p:cBhvr>
                                    </p:animEffect>
                                  </p:childTnLst>
                                </p:cTn>
                              </p:par>
                              <p:par>
                                <p:cTn id="118" presetID="10" presetClass="entr" presetSubtype="0" fill="hold" grpId="0" nodeType="withEffect">
                                  <p:stCondLst>
                                    <p:cond delay="2500"/>
                                  </p:stCondLst>
                                  <p:childTnLst>
                                    <p:set>
                                      <p:cBhvr>
                                        <p:cTn id="119" dur="1" fill="hold">
                                          <p:stCondLst>
                                            <p:cond delay="0"/>
                                          </p:stCondLst>
                                        </p:cTn>
                                        <p:tgtEl>
                                          <p:spTgt spid="96"/>
                                        </p:tgtEl>
                                        <p:attrNameLst>
                                          <p:attrName>style.visibility</p:attrName>
                                        </p:attrNameLst>
                                      </p:cBhvr>
                                      <p:to>
                                        <p:strVal val="visible"/>
                                      </p:to>
                                    </p:set>
                                    <p:animEffect transition="in" filter="fade">
                                      <p:cBhvr>
                                        <p:cTn id="120" dur="1000"/>
                                        <p:tgtEl>
                                          <p:spTgt spid="96"/>
                                        </p:tgtEl>
                                      </p:cBhvr>
                                    </p:animEffect>
                                  </p:childTnLst>
                                </p:cTn>
                              </p:par>
                              <p:par>
                                <p:cTn id="121" presetID="10" presetClass="entr" presetSubtype="0" fill="hold" grpId="0" nodeType="withEffect">
                                  <p:stCondLst>
                                    <p:cond delay="2500"/>
                                  </p:stCondLst>
                                  <p:childTnLst>
                                    <p:set>
                                      <p:cBhvr>
                                        <p:cTn id="122" dur="1" fill="hold">
                                          <p:stCondLst>
                                            <p:cond delay="0"/>
                                          </p:stCondLst>
                                        </p:cTn>
                                        <p:tgtEl>
                                          <p:spTgt spid="107"/>
                                        </p:tgtEl>
                                        <p:attrNameLst>
                                          <p:attrName>style.visibility</p:attrName>
                                        </p:attrNameLst>
                                      </p:cBhvr>
                                      <p:to>
                                        <p:strVal val="visible"/>
                                      </p:to>
                                    </p:set>
                                    <p:animEffect transition="in" filter="fade">
                                      <p:cBhvr>
                                        <p:cTn id="123" dur="1000"/>
                                        <p:tgtEl>
                                          <p:spTgt spid="107"/>
                                        </p:tgtEl>
                                      </p:cBhvr>
                                    </p:animEffect>
                                  </p:childTnLst>
                                </p:cTn>
                              </p:par>
                              <p:par>
                                <p:cTn id="124" presetID="10" presetClass="entr" presetSubtype="0" fill="hold" grpId="0" nodeType="withEffect">
                                  <p:stCondLst>
                                    <p:cond delay="2500"/>
                                  </p:stCondLst>
                                  <p:childTnLst>
                                    <p:set>
                                      <p:cBhvr>
                                        <p:cTn id="125" dur="1" fill="hold">
                                          <p:stCondLst>
                                            <p:cond delay="0"/>
                                          </p:stCondLst>
                                        </p:cTn>
                                        <p:tgtEl>
                                          <p:spTgt spid="104"/>
                                        </p:tgtEl>
                                        <p:attrNameLst>
                                          <p:attrName>style.visibility</p:attrName>
                                        </p:attrNameLst>
                                      </p:cBhvr>
                                      <p:to>
                                        <p:strVal val="visible"/>
                                      </p:to>
                                    </p:set>
                                    <p:animEffect transition="in" filter="fade">
                                      <p:cBhvr>
                                        <p:cTn id="126" dur="1000"/>
                                        <p:tgtEl>
                                          <p:spTgt spid="104"/>
                                        </p:tgtEl>
                                      </p:cBhvr>
                                    </p:animEffect>
                                  </p:childTnLst>
                                </p:cTn>
                              </p:par>
                              <p:par>
                                <p:cTn id="127" presetID="22" presetClass="entr" presetSubtype="8" fill="hold" grpId="0" nodeType="withEffect">
                                  <p:stCondLst>
                                    <p:cond delay="3000"/>
                                  </p:stCondLst>
                                  <p:childTnLst>
                                    <p:set>
                                      <p:cBhvr>
                                        <p:cTn id="128" dur="1" fill="hold">
                                          <p:stCondLst>
                                            <p:cond delay="0"/>
                                          </p:stCondLst>
                                        </p:cTn>
                                        <p:tgtEl>
                                          <p:spTgt spid="27"/>
                                        </p:tgtEl>
                                        <p:attrNameLst>
                                          <p:attrName>style.visibility</p:attrName>
                                        </p:attrNameLst>
                                      </p:cBhvr>
                                      <p:to>
                                        <p:strVal val="visible"/>
                                      </p:to>
                                    </p:set>
                                    <p:animEffect transition="in" filter="wipe(left)">
                                      <p:cBhvr>
                                        <p:cTn id="129" dur="2000"/>
                                        <p:tgtEl>
                                          <p:spTgt spid="27"/>
                                        </p:tgtEl>
                                      </p:cBhvr>
                                    </p:animEffect>
                                  </p:childTnLst>
                                </p:cTn>
                              </p:par>
                              <p:par>
                                <p:cTn id="130" presetID="22" presetClass="entr" presetSubtype="8" fill="hold" grpId="0" nodeType="withEffect">
                                  <p:stCondLst>
                                    <p:cond delay="3000"/>
                                  </p:stCondLst>
                                  <p:childTnLst>
                                    <p:set>
                                      <p:cBhvr>
                                        <p:cTn id="131" dur="1" fill="hold">
                                          <p:stCondLst>
                                            <p:cond delay="0"/>
                                          </p:stCondLst>
                                        </p:cTn>
                                        <p:tgtEl>
                                          <p:spTgt spid="29"/>
                                        </p:tgtEl>
                                        <p:attrNameLst>
                                          <p:attrName>style.visibility</p:attrName>
                                        </p:attrNameLst>
                                      </p:cBhvr>
                                      <p:to>
                                        <p:strVal val="visible"/>
                                      </p:to>
                                    </p:set>
                                    <p:animEffect transition="in" filter="wipe(left)">
                                      <p:cBhvr>
                                        <p:cTn id="132" dur="2000"/>
                                        <p:tgtEl>
                                          <p:spTgt spid="29"/>
                                        </p:tgtEl>
                                      </p:cBhvr>
                                    </p:animEffect>
                                  </p:childTnLst>
                                </p:cTn>
                              </p:par>
                              <p:par>
                                <p:cTn id="133" presetID="22" presetClass="entr" presetSubtype="8" fill="hold" grpId="0" nodeType="withEffect">
                                  <p:stCondLst>
                                    <p:cond delay="3000"/>
                                  </p:stCondLst>
                                  <p:childTnLst>
                                    <p:set>
                                      <p:cBhvr>
                                        <p:cTn id="134" dur="1" fill="hold">
                                          <p:stCondLst>
                                            <p:cond delay="0"/>
                                          </p:stCondLst>
                                        </p:cTn>
                                        <p:tgtEl>
                                          <p:spTgt spid="33"/>
                                        </p:tgtEl>
                                        <p:attrNameLst>
                                          <p:attrName>style.visibility</p:attrName>
                                        </p:attrNameLst>
                                      </p:cBhvr>
                                      <p:to>
                                        <p:strVal val="visible"/>
                                      </p:to>
                                    </p:set>
                                    <p:animEffect transition="in" filter="wipe(left)">
                                      <p:cBhvr>
                                        <p:cTn id="135" dur="2000"/>
                                        <p:tgtEl>
                                          <p:spTgt spid="33"/>
                                        </p:tgtEl>
                                      </p:cBhvr>
                                    </p:animEffect>
                                  </p:childTnLst>
                                </p:cTn>
                              </p:par>
                              <p:par>
                                <p:cTn id="136" presetID="22" presetClass="entr" presetSubtype="8" fill="hold" grpId="0" nodeType="withEffect">
                                  <p:stCondLst>
                                    <p:cond delay="3000"/>
                                  </p:stCondLst>
                                  <p:childTnLst>
                                    <p:set>
                                      <p:cBhvr>
                                        <p:cTn id="137" dur="1" fill="hold">
                                          <p:stCondLst>
                                            <p:cond delay="0"/>
                                          </p:stCondLst>
                                        </p:cTn>
                                        <p:tgtEl>
                                          <p:spTgt spid="49"/>
                                        </p:tgtEl>
                                        <p:attrNameLst>
                                          <p:attrName>style.visibility</p:attrName>
                                        </p:attrNameLst>
                                      </p:cBhvr>
                                      <p:to>
                                        <p:strVal val="visible"/>
                                      </p:to>
                                    </p:set>
                                    <p:animEffect transition="in" filter="wipe(left)">
                                      <p:cBhvr>
                                        <p:cTn id="138" dur="2000"/>
                                        <p:tgtEl>
                                          <p:spTgt spid="49"/>
                                        </p:tgtEl>
                                      </p:cBhvr>
                                    </p:animEffect>
                                  </p:childTnLst>
                                </p:cTn>
                              </p:par>
                              <p:par>
                                <p:cTn id="139" presetID="22" presetClass="entr" presetSubtype="8" fill="hold" grpId="0" nodeType="withEffect">
                                  <p:stCondLst>
                                    <p:cond delay="3000"/>
                                  </p:stCondLst>
                                  <p:childTnLst>
                                    <p:set>
                                      <p:cBhvr>
                                        <p:cTn id="140" dur="1" fill="hold">
                                          <p:stCondLst>
                                            <p:cond delay="0"/>
                                          </p:stCondLst>
                                        </p:cTn>
                                        <p:tgtEl>
                                          <p:spTgt spid="46"/>
                                        </p:tgtEl>
                                        <p:attrNameLst>
                                          <p:attrName>style.visibility</p:attrName>
                                        </p:attrNameLst>
                                      </p:cBhvr>
                                      <p:to>
                                        <p:strVal val="visible"/>
                                      </p:to>
                                    </p:set>
                                    <p:animEffect transition="in" filter="wipe(left)">
                                      <p:cBhvr>
                                        <p:cTn id="141" dur="2000"/>
                                        <p:tgtEl>
                                          <p:spTgt spid="46"/>
                                        </p:tgtEl>
                                      </p:cBhvr>
                                    </p:animEffect>
                                  </p:childTnLst>
                                </p:cTn>
                              </p:par>
                              <p:par>
                                <p:cTn id="142" presetID="22" presetClass="entr" presetSubtype="8" fill="hold" grpId="0" nodeType="withEffect">
                                  <p:stCondLst>
                                    <p:cond delay="3000"/>
                                  </p:stCondLst>
                                  <p:childTnLst>
                                    <p:set>
                                      <p:cBhvr>
                                        <p:cTn id="143" dur="1" fill="hold">
                                          <p:stCondLst>
                                            <p:cond delay="0"/>
                                          </p:stCondLst>
                                        </p:cTn>
                                        <p:tgtEl>
                                          <p:spTgt spid="48"/>
                                        </p:tgtEl>
                                        <p:attrNameLst>
                                          <p:attrName>style.visibility</p:attrName>
                                        </p:attrNameLst>
                                      </p:cBhvr>
                                      <p:to>
                                        <p:strVal val="visible"/>
                                      </p:to>
                                    </p:set>
                                    <p:animEffect transition="in" filter="wipe(left)">
                                      <p:cBhvr>
                                        <p:cTn id="144" dur="2000"/>
                                        <p:tgtEl>
                                          <p:spTgt spid="48"/>
                                        </p:tgtEl>
                                      </p:cBhvr>
                                    </p:animEffect>
                                  </p:childTnLst>
                                </p:cTn>
                              </p:par>
                              <p:par>
                                <p:cTn id="145" presetID="22" presetClass="entr" presetSubtype="8" fill="hold" grpId="0" nodeType="withEffect">
                                  <p:stCondLst>
                                    <p:cond delay="3000"/>
                                  </p:stCondLst>
                                  <p:childTnLst>
                                    <p:set>
                                      <p:cBhvr>
                                        <p:cTn id="146" dur="1" fill="hold">
                                          <p:stCondLst>
                                            <p:cond delay="0"/>
                                          </p:stCondLst>
                                        </p:cTn>
                                        <p:tgtEl>
                                          <p:spTgt spid="73"/>
                                        </p:tgtEl>
                                        <p:attrNameLst>
                                          <p:attrName>style.visibility</p:attrName>
                                        </p:attrNameLst>
                                      </p:cBhvr>
                                      <p:to>
                                        <p:strVal val="visible"/>
                                      </p:to>
                                    </p:set>
                                    <p:animEffect transition="in" filter="wipe(left)">
                                      <p:cBhvr>
                                        <p:cTn id="147" dur="2000"/>
                                        <p:tgtEl>
                                          <p:spTgt spid="73"/>
                                        </p:tgtEl>
                                      </p:cBhvr>
                                    </p:animEffect>
                                  </p:childTnLst>
                                </p:cTn>
                              </p:par>
                              <p:par>
                                <p:cTn id="148" presetID="22" presetClass="entr" presetSubtype="8" fill="hold" grpId="0" nodeType="withEffect">
                                  <p:stCondLst>
                                    <p:cond delay="3000"/>
                                  </p:stCondLst>
                                  <p:childTnLst>
                                    <p:set>
                                      <p:cBhvr>
                                        <p:cTn id="149" dur="1" fill="hold">
                                          <p:stCondLst>
                                            <p:cond delay="0"/>
                                          </p:stCondLst>
                                        </p:cTn>
                                        <p:tgtEl>
                                          <p:spTgt spid="76"/>
                                        </p:tgtEl>
                                        <p:attrNameLst>
                                          <p:attrName>style.visibility</p:attrName>
                                        </p:attrNameLst>
                                      </p:cBhvr>
                                      <p:to>
                                        <p:strVal val="visible"/>
                                      </p:to>
                                    </p:set>
                                    <p:animEffect transition="in" filter="wipe(left)">
                                      <p:cBhvr>
                                        <p:cTn id="150" dur="2000"/>
                                        <p:tgtEl>
                                          <p:spTgt spid="76"/>
                                        </p:tgtEl>
                                      </p:cBhvr>
                                    </p:animEffect>
                                  </p:childTnLst>
                                </p:cTn>
                              </p:par>
                              <p:par>
                                <p:cTn id="151" presetID="22" presetClass="entr" presetSubtype="8" fill="hold" grpId="0" nodeType="withEffect">
                                  <p:stCondLst>
                                    <p:cond delay="3000"/>
                                  </p:stCondLst>
                                  <p:childTnLst>
                                    <p:set>
                                      <p:cBhvr>
                                        <p:cTn id="152" dur="1" fill="hold">
                                          <p:stCondLst>
                                            <p:cond delay="0"/>
                                          </p:stCondLst>
                                        </p:cTn>
                                        <p:tgtEl>
                                          <p:spTgt spid="83"/>
                                        </p:tgtEl>
                                        <p:attrNameLst>
                                          <p:attrName>style.visibility</p:attrName>
                                        </p:attrNameLst>
                                      </p:cBhvr>
                                      <p:to>
                                        <p:strVal val="visible"/>
                                      </p:to>
                                    </p:set>
                                    <p:animEffect transition="in" filter="wipe(left)">
                                      <p:cBhvr>
                                        <p:cTn id="153" dur="2000"/>
                                        <p:tgtEl>
                                          <p:spTgt spid="83"/>
                                        </p:tgtEl>
                                      </p:cBhvr>
                                    </p:animEffect>
                                  </p:childTnLst>
                                </p:cTn>
                              </p:par>
                              <p:par>
                                <p:cTn id="154" presetID="22" presetClass="entr" presetSubtype="8" fill="hold" grpId="0" nodeType="withEffect">
                                  <p:stCondLst>
                                    <p:cond delay="3000"/>
                                  </p:stCondLst>
                                  <p:childTnLst>
                                    <p:set>
                                      <p:cBhvr>
                                        <p:cTn id="155" dur="1" fill="hold">
                                          <p:stCondLst>
                                            <p:cond delay="0"/>
                                          </p:stCondLst>
                                        </p:cTn>
                                        <p:tgtEl>
                                          <p:spTgt spid="88"/>
                                        </p:tgtEl>
                                        <p:attrNameLst>
                                          <p:attrName>style.visibility</p:attrName>
                                        </p:attrNameLst>
                                      </p:cBhvr>
                                      <p:to>
                                        <p:strVal val="visible"/>
                                      </p:to>
                                    </p:set>
                                    <p:animEffect transition="in" filter="wipe(left)">
                                      <p:cBhvr>
                                        <p:cTn id="156" dur="2000"/>
                                        <p:tgtEl>
                                          <p:spTgt spid="88"/>
                                        </p:tgtEl>
                                      </p:cBhvr>
                                    </p:animEffect>
                                  </p:childTnLst>
                                </p:cTn>
                              </p:par>
                              <p:par>
                                <p:cTn id="157" presetID="22" presetClass="entr" presetSubtype="8" fill="hold" grpId="0" nodeType="withEffect">
                                  <p:stCondLst>
                                    <p:cond delay="3000"/>
                                  </p:stCondLst>
                                  <p:childTnLst>
                                    <p:set>
                                      <p:cBhvr>
                                        <p:cTn id="158" dur="1" fill="hold">
                                          <p:stCondLst>
                                            <p:cond delay="0"/>
                                          </p:stCondLst>
                                        </p:cTn>
                                        <p:tgtEl>
                                          <p:spTgt spid="87"/>
                                        </p:tgtEl>
                                        <p:attrNameLst>
                                          <p:attrName>style.visibility</p:attrName>
                                        </p:attrNameLst>
                                      </p:cBhvr>
                                      <p:to>
                                        <p:strVal val="visible"/>
                                      </p:to>
                                    </p:set>
                                    <p:animEffect transition="in" filter="wipe(left)">
                                      <p:cBhvr>
                                        <p:cTn id="159" dur="2000"/>
                                        <p:tgtEl>
                                          <p:spTgt spid="87"/>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2000"/>
                                        <p:tgtEl>
                                          <p:spTgt spid="98"/>
                                        </p:tgtEl>
                                      </p:cBhvr>
                                    </p:animEffect>
                                  </p:childTnLst>
                                </p:cTn>
                              </p:par>
                              <p:par>
                                <p:cTn id="163" presetID="22" presetClass="entr" presetSubtype="8" fill="hold" grpId="0" nodeType="withEffect">
                                  <p:stCondLst>
                                    <p:cond delay="3000"/>
                                  </p:stCondLst>
                                  <p:childTnLst>
                                    <p:set>
                                      <p:cBhvr>
                                        <p:cTn id="164" dur="1" fill="hold">
                                          <p:stCondLst>
                                            <p:cond delay="0"/>
                                          </p:stCondLst>
                                        </p:cTn>
                                        <p:tgtEl>
                                          <p:spTgt spid="97"/>
                                        </p:tgtEl>
                                        <p:attrNameLst>
                                          <p:attrName>style.visibility</p:attrName>
                                        </p:attrNameLst>
                                      </p:cBhvr>
                                      <p:to>
                                        <p:strVal val="visible"/>
                                      </p:to>
                                    </p:set>
                                    <p:animEffect transition="in" filter="wipe(left)">
                                      <p:cBhvr>
                                        <p:cTn id="165" dur="2000"/>
                                        <p:tgtEl>
                                          <p:spTgt spid="97"/>
                                        </p:tgtEl>
                                      </p:cBhvr>
                                    </p:animEffect>
                                  </p:childTnLst>
                                </p:cTn>
                              </p:par>
                              <p:par>
                                <p:cTn id="166" presetID="22" presetClass="entr" presetSubtype="8" fill="hold" grpId="0" nodeType="withEffect">
                                  <p:stCondLst>
                                    <p:cond delay="3000"/>
                                  </p:stCondLst>
                                  <p:childTnLst>
                                    <p:set>
                                      <p:cBhvr>
                                        <p:cTn id="167" dur="1" fill="hold">
                                          <p:stCondLst>
                                            <p:cond delay="0"/>
                                          </p:stCondLst>
                                        </p:cTn>
                                        <p:tgtEl>
                                          <p:spTgt spid="106"/>
                                        </p:tgtEl>
                                        <p:attrNameLst>
                                          <p:attrName>style.visibility</p:attrName>
                                        </p:attrNameLst>
                                      </p:cBhvr>
                                      <p:to>
                                        <p:strVal val="visible"/>
                                      </p:to>
                                    </p:set>
                                    <p:animEffect transition="in" filter="wipe(left)">
                                      <p:cBhvr>
                                        <p:cTn id="168" dur="2000"/>
                                        <p:tgtEl>
                                          <p:spTgt spid="106"/>
                                        </p:tgtEl>
                                      </p:cBhvr>
                                    </p:animEffect>
                                  </p:childTnLst>
                                </p:cTn>
                              </p:par>
                              <p:par>
                                <p:cTn id="169" presetID="22" presetClass="entr" presetSubtype="8" fill="hold" grpId="0" nodeType="withEffect">
                                  <p:stCondLst>
                                    <p:cond delay="3000"/>
                                  </p:stCondLst>
                                  <p:childTnLst>
                                    <p:set>
                                      <p:cBhvr>
                                        <p:cTn id="170" dur="1" fill="hold">
                                          <p:stCondLst>
                                            <p:cond delay="0"/>
                                          </p:stCondLst>
                                        </p:cTn>
                                        <p:tgtEl>
                                          <p:spTgt spid="105"/>
                                        </p:tgtEl>
                                        <p:attrNameLst>
                                          <p:attrName>style.visibility</p:attrName>
                                        </p:attrNameLst>
                                      </p:cBhvr>
                                      <p:to>
                                        <p:strVal val="visible"/>
                                      </p:to>
                                    </p:set>
                                    <p:animEffect transition="in" filter="wipe(left)">
                                      <p:cBhvr>
                                        <p:cTn id="171" dur="2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4" grpId="0" animBg="1"/>
      <p:bldP spid="18" grpId="0" animBg="1"/>
      <p:bldP spid="19" grpId="0" animBg="1"/>
      <p:bldP spid="20" grpId="0" animBg="1"/>
      <p:bldP spid="9" grpId="0" animBg="1"/>
      <p:bldP spid="10" grpId="0" animBg="1"/>
      <p:bldP spid="11" grpId="0" animBg="1"/>
      <p:bldP spid="13" grpId="0" animBg="1"/>
      <p:bldP spid="14" grpId="0" animBg="1"/>
      <p:bldP spid="15" grpId="0" animBg="1"/>
      <p:bldP spid="17" grpId="0" animBg="1"/>
      <p:bldP spid="16" grpId="0" animBg="1"/>
      <p:bldP spid="5" grpId="0" animBg="1"/>
      <p:bldP spid="8" grpId="0" animBg="1"/>
      <p:bldP spid="28" grpId="0"/>
      <p:bldP spid="29" grpId="0"/>
      <p:bldP spid="32" grpId="0"/>
      <p:bldP spid="33" grpId="0"/>
      <p:bldP spid="27" grpId="0"/>
      <p:bldP spid="34" grpId="0"/>
      <p:bldP spid="45" grpId="0"/>
      <p:bldP spid="46" grpId="0"/>
      <p:bldP spid="47" grpId="0"/>
      <p:bldP spid="48" grpId="0"/>
      <p:bldP spid="49" grpId="0"/>
      <p:bldP spid="50" grpId="0"/>
      <p:bldP spid="72" grpId="0"/>
      <p:bldP spid="73" grpId="0"/>
      <p:bldP spid="75" grpId="0"/>
      <p:bldP spid="76" grpId="0"/>
      <p:bldP spid="82" grpId="0"/>
      <p:bldP spid="83" grpId="0"/>
      <p:bldP spid="86" grpId="0"/>
      <p:bldP spid="87" grpId="0"/>
      <p:bldP spid="88" grpId="0"/>
      <p:bldP spid="89" grpId="0"/>
      <p:bldP spid="96" grpId="0"/>
      <p:bldP spid="97" grpId="0"/>
      <p:bldP spid="98" grpId="0"/>
      <p:bldP spid="99" grpId="0"/>
      <p:bldP spid="104" grpId="0"/>
      <p:bldP spid="105" grpId="0"/>
      <p:bldP spid="106" grpId="0"/>
      <p:bldP spid="107" grpId="0"/>
    </p:bldLst>
  </p:timing>
</p:sld>
</file>

<file path=ppt/theme/theme1.xml><?xml version="1.0" encoding="utf-8"?>
<a:theme xmlns:a="http://schemas.openxmlformats.org/drawingml/2006/main" name="Office Theme">
  <a:themeElements>
    <a:clrScheme name="Custom 1">
      <a:dk1>
        <a:srgbClr val="302F37"/>
      </a:dk1>
      <a:lt1>
        <a:srgbClr val="FFFFFF"/>
      </a:lt1>
      <a:dk2>
        <a:srgbClr val="44546A"/>
      </a:dk2>
      <a:lt2>
        <a:srgbClr val="E7E6E6"/>
      </a:lt2>
      <a:accent1>
        <a:srgbClr val="2054F8"/>
      </a:accent1>
      <a:accent2>
        <a:srgbClr val="3E89F3"/>
      </a:accent2>
      <a:accent3>
        <a:srgbClr val="30A8FB"/>
      </a:accent3>
      <a:accent4>
        <a:srgbClr val="9FD8B1"/>
      </a:accent4>
      <a:accent5>
        <a:srgbClr val="FFCD00"/>
      </a:accent5>
      <a:accent6>
        <a:srgbClr val="A15DB5"/>
      </a:accent6>
      <a:hlink>
        <a:srgbClr val="30A8FB"/>
      </a:hlink>
      <a:folHlink>
        <a:srgbClr val="9FD8B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yberspace 1">
      <a:dk1>
        <a:sysClr val="windowText" lastClr="000000"/>
      </a:dk1>
      <a:lt1>
        <a:sysClr val="window" lastClr="FFFFFF"/>
      </a:lt1>
      <a:dk2>
        <a:srgbClr val="2D3847"/>
      </a:dk2>
      <a:lt2>
        <a:srgbClr val="E7E6E6"/>
      </a:lt2>
      <a:accent1>
        <a:srgbClr val="15579D"/>
      </a:accent1>
      <a:accent2>
        <a:srgbClr val="25C1FF"/>
      </a:accent2>
      <a:accent3>
        <a:srgbClr val="00B0D3"/>
      </a:accent3>
      <a:accent4>
        <a:srgbClr val="45B653"/>
      </a:accent4>
      <a:accent5>
        <a:srgbClr val="21C0D7"/>
      </a:accent5>
      <a:accent6>
        <a:srgbClr val="55D4F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isk Management">
      <a:dk1>
        <a:srgbClr val="282B37"/>
      </a:dk1>
      <a:lt1>
        <a:srgbClr val="FFFFFF"/>
      </a:lt1>
      <a:dk2>
        <a:srgbClr val="282C38"/>
      </a:dk2>
      <a:lt2>
        <a:srgbClr val="FAFBFF"/>
      </a:lt2>
      <a:accent1>
        <a:srgbClr val="1EC3FF"/>
      </a:accent1>
      <a:accent2>
        <a:srgbClr val="6E66FF"/>
      </a:accent2>
      <a:accent3>
        <a:srgbClr val="AEAEAE"/>
      </a:accent3>
      <a:accent4>
        <a:srgbClr val="A0A0A0"/>
      </a:accent4>
      <a:accent5>
        <a:srgbClr val="999999"/>
      </a:accent5>
      <a:accent6>
        <a:srgbClr val="858585"/>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9845</TotalTime>
  <Words>2496</Words>
  <Application>Microsoft Macintosh PowerPoint</Application>
  <PresentationFormat>Widescreen</PresentationFormat>
  <Paragraphs>629</Paragraphs>
  <Slides>30</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Bradley Hand ITC</vt:lpstr>
      <vt:lpstr>Calibri</vt:lpstr>
      <vt:lpstr>Century Gothic</vt:lpstr>
      <vt:lpstr>Montserrat</vt:lpstr>
      <vt:lpstr>Montserrat Black</vt:lpstr>
      <vt:lpstr>Montserrat ExtraBold</vt:lpstr>
      <vt:lpstr>Office Theme</vt:lpstr>
      <vt:lpstr>1_Office Theme</vt:lpstr>
      <vt:lpstr>2_Office Theme</vt:lpstr>
      <vt:lpstr>PowerPoint Presentation</vt:lpstr>
      <vt:lpstr>PowerPoint Presentation</vt:lpstr>
      <vt:lpstr>The Value Proposition Canvas</vt:lpstr>
      <vt:lpstr>The Value Proposition Canvas</vt:lpstr>
      <vt:lpstr>Customer Value Canvas</vt:lpstr>
      <vt:lpstr>Extended Value Prop Canvas</vt:lpstr>
      <vt:lpstr>Value Proposition Statement</vt:lpstr>
      <vt:lpstr>Extended Value Prop Statement</vt:lpstr>
      <vt:lpstr>Jobs-to-be-done (JTBD) Canvas</vt:lpstr>
      <vt:lpstr>Jobs-to-be-done (JTBD) Canvas</vt:lpstr>
      <vt:lpstr>Gain/Pain Ratio</vt:lpstr>
      <vt:lpstr>Value Prop Generation (Questions To Ask)</vt:lpstr>
      <vt:lpstr>Value Prop Test Card</vt:lpstr>
      <vt:lpstr>Value Prop Booster</vt:lpstr>
      <vt:lpstr>Value Prop Components</vt:lpstr>
      <vt:lpstr>Value Drivers</vt:lpstr>
      <vt:lpstr>PowerPoint Presentation</vt:lpstr>
      <vt:lpstr>Product Features Audit</vt:lpstr>
      <vt:lpstr>Unique Selling Proposition</vt:lpstr>
      <vt:lpstr>Product-Market Fit</vt:lpstr>
      <vt:lpstr>Customer Empathy Map</vt:lpstr>
      <vt:lpstr>Customer Value Perception</vt:lpstr>
      <vt:lpstr>Value Perception Map</vt:lpstr>
      <vt:lpstr>Customer Value Map</vt:lpstr>
      <vt:lpstr>Perceived Value Comparison</vt:lpstr>
      <vt:lpstr>Customer Value Perception</vt:lpstr>
      <vt:lpstr>Value for Customers</vt:lpstr>
      <vt:lpstr>Step-by-Step Value Prop</vt:lpstr>
      <vt:lpstr>Step-by-Step Value Prop</vt:lpstr>
      <vt:lpstr>PowerPoint Presentation</vt:lpstr>
    </vt:vector>
  </TitlesOfParts>
  <Manager>You Exec (https://youexec.com/resources) </Manager>
  <Company>You Exec (https://youexec.com/resources) </Company>
  <LinksUpToDate>false</LinksUpToDate>
  <SharedDoc>false</SharedDoc>
  <HyperlinkBase>You Exec (https://youexec.com/resources)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Proposition (Part 2)</dc:title>
  <dc:subject>Value Proposition (Part 2)</dc:subject>
  <dc:creator>You Exec (https://youexec.com/resources) </dc:creator>
  <cp:keywords>You Exec (https://youexec.com/resources) </cp:keywords>
  <dc:description>You Exec (https://youexec.com/resources)
</dc:description>
  <cp:lastModifiedBy>Microsoft Office User</cp:lastModifiedBy>
  <cp:revision>203</cp:revision>
  <dcterms:created xsi:type="dcterms:W3CDTF">2022-06-22T18:01:39Z</dcterms:created>
  <dcterms:modified xsi:type="dcterms:W3CDTF">2022-07-26T18:50:09Z</dcterms:modified>
  <cp:category>You Exec (https://youexec.com/resources) </cp:category>
</cp:coreProperties>
</file>